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399F-8823-45EE-99D3-C6B5CF8C2698}" type="datetimeFigureOut">
              <a:rPr lang="sk-SK" smtClean="0"/>
              <a:pPr/>
              <a:t>23. 3. 2019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5910-0BD0-4610-9191-E3D57B143EF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esktop\history-wallpaper-powerpoint-hd-wallpap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786050" y="1214422"/>
            <a:ext cx="3459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dirty="0" smtClean="0"/>
              <a:t> Sv. Augustín </a:t>
            </a:r>
            <a:endParaRPr lang="sk-SK" sz="4800" dirty="0"/>
          </a:p>
        </p:txBody>
      </p:sp>
      <p:sp>
        <p:nvSpPr>
          <p:cNvPr id="6" name="BlokTextu 5"/>
          <p:cNvSpPr txBox="1"/>
          <p:nvPr/>
        </p:nvSpPr>
        <p:spPr>
          <a:xfrm>
            <a:off x="6286512" y="6072206"/>
            <a:ext cx="235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Autor: Matúš Olejník</a:t>
            </a:r>
            <a:endParaRPr lang="sk-SK" sz="2000" dirty="0"/>
          </a:p>
        </p:txBody>
      </p:sp>
      <p:pic>
        <p:nvPicPr>
          <p:cNvPr id="1028" name="Picture 4" descr="VÃ½sledok vyhÄ¾adÃ¡vania obrÃ¡zkov pre dopyt sv. augustÃ­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285992"/>
            <a:ext cx="27051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" y="0"/>
            <a:ext cx="9144025" cy="685800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785786" y="500042"/>
            <a:ext cx="62805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                    </a:t>
            </a:r>
            <a:r>
              <a:rPr lang="sk-SK" sz="3200" b="1" dirty="0" smtClean="0"/>
              <a:t>Úvahy z diela Enchiridion </a:t>
            </a:r>
          </a:p>
          <a:p>
            <a:r>
              <a:rPr lang="sk-SK" sz="3200" b="1" dirty="0" smtClean="0"/>
              <a:t>    </a:t>
            </a:r>
            <a:r>
              <a:rPr lang="sk-SK" sz="3600" b="1" dirty="0" smtClean="0"/>
              <a:t>Anjeli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857356" y="1785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71472" y="1571612"/>
            <a:ext cx="58579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Vo všeobecnosti sa  Augustín pozerá ba anjelov očami Svätého písma, ktoré tvorí základný materiál na teologické premýšľanie. </a:t>
            </a:r>
          </a:p>
          <a:p>
            <a:r>
              <a:rPr lang="sk-SK" sz="2800" dirty="0" smtClean="0"/>
              <a:t>Pripomína tiež, že sú stvorenia,                                                                                             a nie stvoritelia. Taktiež pripomína, že anjeli mohli byť stvorení pred stvorením neba a svetla, ale že nie sú spolu veční s Bohom. </a:t>
            </a:r>
          </a:p>
          <a:p>
            <a:r>
              <a:rPr lang="sk-SK" sz="2800" dirty="0" smtClean="0"/>
              <a:t>Augustín bol presvedčený, že anjeli majú akýsi druh jemných tiel. </a:t>
            </a:r>
            <a:endParaRPr lang="sk-SK" sz="2800" dirty="0"/>
          </a:p>
        </p:txBody>
      </p:sp>
      <p:pic>
        <p:nvPicPr>
          <p:cNvPr id="3074" name="Picture 2" descr="VÃ½sledok vyhÄ¾adÃ¡vania obrÃ¡zkov pre dopyt anjel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4917" y="2071678"/>
            <a:ext cx="2739083" cy="2214578"/>
          </a:xfrm>
          <a:prstGeom prst="rect">
            <a:avLst/>
          </a:prstGeom>
          <a:noFill/>
        </p:spPr>
      </p:pic>
      <p:pic>
        <p:nvPicPr>
          <p:cNvPr id="3076" name="Picture 4" descr="VÃ½sledok vyhÄ¾adÃ¡vania obrÃ¡zkov pre dopyt lucifer vs jeÅ¾iÅ¡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768" y="4929198"/>
            <a:ext cx="2843232" cy="1353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" y="0"/>
            <a:ext cx="9144025" cy="6858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143504" y="1000108"/>
            <a:ext cx="3429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Pojem anjel teda označuje každé bytie, ktoré bolo stvorené v prvý deň. Neboli však stvorení                      s plnosťou šťastia. </a:t>
            </a:r>
          </a:p>
          <a:p>
            <a:endParaRPr lang="sk-SK" sz="2400" dirty="0" smtClean="0"/>
          </a:p>
          <a:p>
            <a:r>
              <a:rPr lang="sk-SK" sz="2400" dirty="0" smtClean="0"/>
              <a:t>Pád jedných, ako aj zotrvanie druhých je výslovne záležitosťou ich slobodnej vôle. </a:t>
            </a:r>
            <a:endParaRPr lang="sk-SK" sz="2400" dirty="0"/>
          </a:p>
        </p:txBody>
      </p:sp>
      <p:pic>
        <p:nvPicPr>
          <p:cNvPr id="2052" name="Picture 4" descr="VÃ½sledok vyhÄ¾adÃ¡vania obrÃ¡zkov pre dopyt anjeli lucif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34" y="1214422"/>
            <a:ext cx="4273824" cy="4095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071538" y="928670"/>
            <a:ext cx="6786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Dva pojmy – pýcha a pokora lemujú Augustínovu teológiu milosti a môžeme tiež dodať, že i jeho angelológia obsahuje tému pýchy.  </a:t>
            </a:r>
          </a:p>
          <a:p>
            <a:r>
              <a:rPr lang="sk-SK" sz="2400" dirty="0" smtClean="0"/>
              <a:t>Pád anjelov spočíva v ich pýche.</a:t>
            </a:r>
          </a:p>
          <a:p>
            <a:r>
              <a:rPr lang="sk-SK" sz="2400" dirty="0" smtClean="0"/>
              <a:t>Vtelenie Božieho Syna totiž Augustín chápe ako liek na pýchu. </a:t>
            </a:r>
            <a:endParaRPr lang="sk-SK" sz="2400" dirty="0"/>
          </a:p>
        </p:txBody>
      </p:sp>
      <p:pic>
        <p:nvPicPr>
          <p:cNvPr id="1026" name="Picture 2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357562"/>
            <a:ext cx="3533775" cy="2867025"/>
          </a:xfrm>
          <a:prstGeom prst="rect">
            <a:avLst/>
          </a:prstGeom>
          <a:noFill/>
        </p:spPr>
      </p:pic>
      <p:pic>
        <p:nvPicPr>
          <p:cNvPr id="1028" name="Picture 4" descr="SÃºvisiaci obrÃ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071810"/>
            <a:ext cx="2714643" cy="3438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072066" y="57148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Diabol</a:t>
            </a:r>
            <a:endParaRPr lang="sk-SK" sz="3200" b="1" dirty="0"/>
          </a:p>
        </p:txBody>
      </p:sp>
      <p:pic>
        <p:nvPicPr>
          <p:cNvPr id="27652" name="Picture 4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52"/>
            <a:ext cx="2970504" cy="457203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4286248" y="1357298"/>
            <a:ext cx="39290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V platónskej filozofii boli démoni chápaní ako prostredníci medzi bohmi a ľuďmi. </a:t>
            </a:r>
          </a:p>
          <a:p>
            <a:r>
              <a:rPr lang="sk-SK" sz="2800" dirty="0" smtClean="0"/>
              <a:t>Démoni  sú pôvodne dobrí anjeli, ktorí však padli, zhrešiac pýchou                     a neposlušnosťou. </a:t>
            </a:r>
          </a:p>
          <a:p>
            <a:r>
              <a:rPr lang="sk-SK" sz="2800" dirty="0" smtClean="0"/>
              <a:t>Majú naďalej duchovné telá, a preto nezomierajú.  </a:t>
            </a:r>
            <a:endParaRPr lang="sk-SK" sz="2800" dirty="0"/>
          </a:p>
        </p:txBody>
      </p:sp>
      <p:pic>
        <p:nvPicPr>
          <p:cNvPr id="11" name="Picture 4" descr="SÃºvisiaci obrÃ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625084"/>
            <a:ext cx="2357454" cy="2959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pic>
        <p:nvPicPr>
          <p:cNvPr id="26626" name="Picture 2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758985"/>
            <a:ext cx="3298426" cy="4099015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857232"/>
            <a:ext cx="6572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Vieme, že podobne ako anjeli, aj démoni majú jemné telá, čo spôsobuje rýchly pohyb, a tým môžu skôr, aj rýchlejšie uškodiť človeku. Augustín pripúšťa, že démoni obývajú vzdušný priestor, a to až do posledného súdu, keď budú definitívne zvrhnutí do pekla.</a:t>
            </a:r>
            <a:endParaRPr lang="sk-SK" sz="2400" dirty="0"/>
          </a:p>
        </p:txBody>
      </p:sp>
      <p:pic>
        <p:nvPicPr>
          <p:cNvPr id="26630" name="Picture 6" descr="SÃºvisiaci obrÃ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429000"/>
            <a:ext cx="2763036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" y="0"/>
            <a:ext cx="9144025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000232" y="1142984"/>
            <a:ext cx="3838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Kristov druhý príchod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71472" y="2143116"/>
            <a:ext cx="53680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Augustín sa venuje téme Kristovho druhého príchodu, ktorý bude znamenať definitívne rozdelenie dobrých od zlých.</a:t>
            </a:r>
          </a:p>
          <a:p>
            <a:r>
              <a:rPr lang="sk-SK" sz="2800" dirty="0" smtClean="0"/>
              <a:t>Poukazuje na biblické predpovede, ktoré sa týkajú príchodu Krista                          a ustanovenia Cirkvi, a v katechéze pripomína ich naplnenie. </a:t>
            </a:r>
            <a:endParaRPr lang="sk-SK" sz="2800" dirty="0"/>
          </a:p>
        </p:txBody>
      </p:sp>
      <p:pic>
        <p:nvPicPr>
          <p:cNvPr id="25602" name="Picture 2" descr="VÃ½sledok vyhÄ¾adÃ¡vania obrÃ¡zkov pre dopyt kristov druhÃ½ prÃ­cho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928802"/>
            <a:ext cx="2805296" cy="4195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pic>
        <p:nvPicPr>
          <p:cNvPr id="30722" name="Picture 2" descr="VÃ½sledok vyhÄ¾adÃ¡vania obrÃ¡zkov pre dopyt neveriaci tomÃ¡Å¡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928934"/>
            <a:ext cx="3645762" cy="264317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071538" y="1428736"/>
            <a:ext cx="6500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Podľa všetkého bola viera v zmŕtvychvstanie asi najťažším náukovým bodom pre pohanov pri prijímaní kresťanov.   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714480" y="714356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Duch Svätý a Cirkev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142976" y="1500174"/>
            <a:ext cx="5857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Je zaujímavé, že Augustín rozvíja v Enchiridiu teológiu Ducha Svätého len okrajovo, skôr pripomína postavenie a miesto Ducha Svätého v Trojici.  Usiluje sa dokázať rovnosť vo vnútri Najsvätejšej Trojice, a to prostredníctvom Pavlových výrokov.</a:t>
            </a:r>
            <a:endParaRPr lang="sk-SK" sz="2400" dirty="0"/>
          </a:p>
        </p:txBody>
      </p:sp>
      <p:pic>
        <p:nvPicPr>
          <p:cNvPr id="29698" name="Picture 2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00504"/>
            <a:ext cx="4500594" cy="1385884"/>
          </a:xfrm>
          <a:prstGeom prst="rect">
            <a:avLst/>
          </a:prstGeom>
          <a:noFill/>
        </p:spPr>
      </p:pic>
      <p:pic>
        <p:nvPicPr>
          <p:cNvPr id="4098" name="Picture 2" descr="SÃºvisiaci obrÃ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214686"/>
            <a:ext cx="238125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pic>
        <p:nvPicPr>
          <p:cNvPr id="6" name="Picture 4" descr="VÃ½sledok vyhÄ¾adÃ¡vania obrÃ¡zkov pre dopyt najsvÃ¤tejÅ¡ia trojic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714356"/>
            <a:ext cx="2402607" cy="3571876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571868" y="928670"/>
            <a:ext cx="50720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Augustín začína od chápania trojičnej jednoty Boha Otca, Syna a Ducha Svätého. Hlavným dôvodom pre takéto postupovanie bolo teologické vymedzenie sa proti neskorému arianizmu a sabelianizmu. </a:t>
            </a:r>
          </a:p>
          <a:p>
            <a:r>
              <a:rPr lang="sk-SK" sz="2400" dirty="0" smtClean="0"/>
              <a:t>Augustínovo vysvetlenie o Duchu Svätom a o Cirkvi mu umožnilo rozvinúť vykladanie o kráse Cirkvi.</a:t>
            </a:r>
          </a:p>
          <a:p>
            <a:endParaRPr lang="sk-SK" sz="2400" dirty="0" smtClean="0"/>
          </a:p>
          <a:p>
            <a:endParaRPr lang="sk-SK" sz="2400" dirty="0"/>
          </a:p>
        </p:txBody>
      </p:sp>
      <p:pic>
        <p:nvPicPr>
          <p:cNvPr id="3074" name="Picture 2" descr="SÃºvisiaci obrÃ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4286256"/>
            <a:ext cx="1943095" cy="2428868"/>
          </a:xfrm>
          <a:prstGeom prst="rect">
            <a:avLst/>
          </a:prstGeom>
          <a:noFill/>
        </p:spPr>
      </p:pic>
      <p:pic>
        <p:nvPicPr>
          <p:cNvPr id="3076" name="Picture 4" descr="VÃ½sledok vyhÄ¾adÃ¡vania obrÃ¡zkov pre dopyt duch svÃ¤tÃ½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4358259"/>
            <a:ext cx="2857520" cy="2137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571605" y="1071546"/>
            <a:ext cx="6715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Puto lásky je najvzácnejším darom, ktorý Cirkev dostala od Boha. Toto puto utvára Cirkev a spôsobuje, že ostatné dary Ducha Svätého môžu prinášať svoje duchovné ovocie.</a:t>
            </a:r>
          </a:p>
          <a:p>
            <a:r>
              <a:rPr lang="sk-SK" dirty="0" smtClean="0"/>
              <a:t>Bez toho </a:t>
            </a:r>
            <a:r>
              <a:rPr lang="sk-SK" i="1" dirty="0" smtClean="0"/>
              <a:t>puta lásky, </a:t>
            </a:r>
            <a:r>
              <a:rPr lang="sk-SK" dirty="0" smtClean="0"/>
              <a:t>pripomína Augustín v homílii počas pôstu, nijaký Boží dar nič neosoží.</a:t>
            </a:r>
            <a:endParaRPr lang="sk-SK" dirty="0"/>
          </a:p>
        </p:txBody>
      </p:sp>
      <p:pic>
        <p:nvPicPr>
          <p:cNvPr id="2054" name="Picture 6" descr="SÃºvisiaci obrÃ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071810"/>
            <a:ext cx="4825906" cy="2714572"/>
          </a:xfrm>
          <a:prstGeom prst="rect">
            <a:avLst/>
          </a:prstGeom>
          <a:noFill/>
        </p:spPr>
      </p:pic>
      <p:pic>
        <p:nvPicPr>
          <p:cNvPr id="2056" name="Picture 8" descr="VÃ½sledok vyhÄ¾adÃ¡vania obrÃ¡zkov pre dopyt duch svÃ¤tÃ½ a krÃ­Å¾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2571744"/>
            <a:ext cx="2285992" cy="2285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143372" y="714356"/>
            <a:ext cx="375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Život svätého Augustína</a:t>
            </a:r>
            <a:endParaRPr lang="sk-SK" sz="2800" b="1" dirty="0"/>
          </a:p>
        </p:txBody>
      </p:sp>
      <p:pic>
        <p:nvPicPr>
          <p:cNvPr id="4100" name="Picture 4" descr="VÃ½sledok vyhÄ¾adÃ¡vania obrÃ¡zkov pre dopyt sv. augustÃ­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14422"/>
            <a:ext cx="2438400" cy="390525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4071934" y="1285860"/>
            <a:ext cx="4214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Augustín sa narodil 13. novembra 354                 v </a:t>
            </a:r>
            <a:r>
              <a:rPr lang="sk-SK" sz="2000" dirty="0"/>
              <a:t>T</a:t>
            </a:r>
            <a:r>
              <a:rPr lang="sk-SK" sz="2000" dirty="0" smtClean="0"/>
              <a:t>agase (Souk-Ahras v dnešnom Alžírsku)     v rímskej provincii Numídia za vlády cisára Constantina II.  Po skončení štúdií pôsobil ako učiteľ rétoriky.  </a:t>
            </a:r>
          </a:p>
          <a:p>
            <a:r>
              <a:rPr lang="sk-SK" sz="2000" dirty="0" smtClean="0"/>
              <a:t>Vnútorné filozofické bádanie ho priviedlo do sekty Maniho, kde ostal asi desať rokov .  Okolo roku 383 opustil sektu a pridal sa k filozofom skepticizmu. 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571604" y="333137"/>
            <a:ext cx="67151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sk-SK" sz="3600" b="1" dirty="0" smtClean="0"/>
              <a:t>Modlitba k sv. Augustínovi</a:t>
            </a:r>
          </a:p>
          <a:p>
            <a:endParaRPr lang="sk-SK" sz="2800" b="1" dirty="0" smtClean="0"/>
          </a:p>
          <a:p>
            <a:r>
              <a:rPr lang="sk-SK" sz="2800" b="1" dirty="0" smtClean="0"/>
              <a:t>Ó svätý Otec Augustín, buď nám majstrom vnútorného života, daj nech v ňom nájdeme seba samých, aby sme mohli vziať do vlastníctva našu dušu,                                            a v jej vnútri objavili odlesk, prítomnosť                          a Božiu aktivitu: a tak vnímaví na poznanie našej pravej prirodzenosti, ešte vnímavejší na tajomstvo Božej milosti, budeme môcť dosiahnuť pravú múdrosť a teda myšlienkou pravdu, s pravdou lásku,                                                         s láskou plnosť nášho života, ktorou je Boh. Amen.</a:t>
            </a:r>
          </a:p>
          <a:p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000100" y="785794"/>
            <a:ext cx="35718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Na jeseň v roku 384 prišiel do Milána. Mal vtedy asi tridsať rokov.  V </a:t>
            </a:r>
            <a:r>
              <a:rPr lang="sk-SK" sz="2000" dirty="0"/>
              <a:t>M</a:t>
            </a:r>
            <a:r>
              <a:rPr lang="sk-SK" sz="2000" dirty="0" smtClean="0"/>
              <a:t>iláne prežil vnútorné obrátenie pod vplyvom kázaní biskupa Ambróza. Na Veľkú noc, 23. apríla 387, pokrstil milánsky biskup sv. Ambróz Augustína, jeho syna Adeodata a priateľa Alipia. </a:t>
            </a:r>
          </a:p>
          <a:p>
            <a:endParaRPr lang="sk-SK" sz="2000" dirty="0" smtClean="0"/>
          </a:p>
          <a:p>
            <a:r>
              <a:rPr lang="sk-SK" sz="2000" dirty="0" smtClean="0"/>
              <a:t>Po návrate do Tagaste začal viesť rehoľný život v spoločenstve priateľov.  </a:t>
            </a:r>
            <a:endParaRPr lang="sk-SK" sz="2000" dirty="0"/>
          </a:p>
        </p:txBody>
      </p:sp>
      <p:pic>
        <p:nvPicPr>
          <p:cNvPr id="17414" name="Picture 6" descr="VÃ½sledok vyhÄ¾adÃ¡vania obrÃ¡zkov pre dopyt sv. augustÃ­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857232"/>
            <a:ext cx="2786082" cy="4535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428728" y="1071546"/>
            <a:ext cx="642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 roku 391 prijal kňazskú vysviacku a v roku 395 sa stal pomocným a rok nato sídelným biskupom.  Okrem aktívneho pastoračného života sa venoval písaniu a kázaniu. Napísal desiatky kníh, stovky kázaní a listov.  V období po biskupskej vysviacke viedol viacero zápasov s rôznymi schizmatickými a heretickými hnutiami.  </a:t>
            </a:r>
            <a:endParaRPr lang="sk-SK" dirty="0"/>
          </a:p>
        </p:txBody>
      </p:sp>
      <p:pic>
        <p:nvPicPr>
          <p:cNvPr id="18436" name="Picture 4" descr="VÃ½sledok vyhÄ¾adÃ¡vania obrÃ¡zkov pre dopyt sv. augustÃ­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786058"/>
            <a:ext cx="6553211" cy="3266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6" cy="6858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214546" y="785794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Pred smrťou sa dožil ešte plienenia Vandalov.  Mesto obliehali štrnásť mesiacov. Začiatkom tretieho mesiaca, v auguste Augustín ťažko ochorel. </a:t>
            </a:r>
          </a:p>
          <a:p>
            <a:r>
              <a:rPr lang="sk-SK" sz="2000" dirty="0" smtClean="0"/>
              <a:t>Zomrel 28. augusta 430 v Hippo Regius, v treťom mesiaci obliehania mesta Vandalmi.  </a:t>
            </a:r>
            <a:endParaRPr lang="sk-SK" sz="2000" dirty="0"/>
          </a:p>
        </p:txBody>
      </p:sp>
      <p:pic>
        <p:nvPicPr>
          <p:cNvPr id="19460" name="Picture 4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928934"/>
            <a:ext cx="4286280" cy="3120781"/>
          </a:xfrm>
          <a:prstGeom prst="rect">
            <a:avLst/>
          </a:prstGeom>
          <a:noFill/>
        </p:spPr>
      </p:pic>
      <p:pic>
        <p:nvPicPr>
          <p:cNvPr id="19462" name="Picture 6" descr="VÃ½sledok vyhÄ¾adÃ¡vania obrÃ¡zkov pre dopyt sv. augustÃ­n vandal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2857496"/>
            <a:ext cx="2095500" cy="3152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571604" y="785795"/>
            <a:ext cx="464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Diela sv. Augustína</a:t>
            </a:r>
          </a:p>
          <a:p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1214414" y="1357298"/>
            <a:ext cx="7286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1. Autobiografické diela: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Vyznania, Revízie traktátov.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2</a:t>
            </a:r>
            <a:r>
              <a:rPr lang="sk-SK" sz="2000" b="1" dirty="0"/>
              <a:t>. Filozofické diela (Dialógy):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Proti Akademikom, O </a:t>
            </a:r>
            <a:r>
              <a:rPr lang="sk-SK" sz="2000" dirty="0" smtClean="0"/>
              <a:t>šťastnom </a:t>
            </a:r>
            <a:r>
              <a:rPr lang="sk-SK" sz="2000" dirty="0"/>
              <a:t>živote, O poriadku, , Rozhovory s dušou, Nesmrteľnosť duše, </a:t>
            </a:r>
            <a:r>
              <a:rPr lang="sk-SK" sz="2000" dirty="0" smtClean="0"/>
              <a:t>Veľkosť </a:t>
            </a:r>
            <a:r>
              <a:rPr lang="sk-SK" sz="2000" dirty="0"/>
              <a:t>duše, Slobodné rozhodovanie, Muzika, Majster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3</a:t>
            </a:r>
            <a:r>
              <a:rPr lang="sk-SK" sz="2000" b="1" dirty="0"/>
              <a:t>. Apologetické diela: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Boží štát, Pravé náboženstvo, Užitočnosť viery, Viera a symbol, Viera vo veciach neviditeľných.</a:t>
            </a:r>
          </a:p>
          <a:p>
            <a:endParaRPr lang="sk-SK" sz="2000" b="1" dirty="0" smtClean="0"/>
          </a:p>
          <a:p>
            <a:r>
              <a:rPr lang="sk-SK" sz="2000" b="1" dirty="0" smtClean="0"/>
              <a:t>4</a:t>
            </a:r>
            <a:r>
              <a:rPr lang="sk-SK" sz="2000" b="1" dirty="0"/>
              <a:t>. Dogmatické diela: 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Trojica, Osemdesiattri rôznych sporných bodov, Rôzne problémy pre Simpliciana, Osem sporných bodov Dulcitia, Manuál o viere nádeji a láske, Magická sila demónov, Viera a skutky.</a:t>
            </a:r>
          </a:p>
        </p:txBody>
      </p:sp>
      <p:pic>
        <p:nvPicPr>
          <p:cNvPr id="23556" name="Picture 4" descr="VÃ½sledok vyhÄ¾adÃ¡vania obrÃ¡zkov pre dopyt sv. augustÃ­n vandal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500042"/>
            <a:ext cx="3071834" cy="1708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785786" y="428604"/>
            <a:ext cx="80010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100" b="1" dirty="0"/>
              <a:t>5. </a:t>
            </a:r>
            <a:r>
              <a:rPr lang="sk-SK" sz="2100" b="1" dirty="0" err="1"/>
              <a:t>Morálno</a:t>
            </a:r>
            <a:r>
              <a:rPr lang="sk-SK" sz="2100" b="1" dirty="0"/>
              <a:t> – pastoračné diela: </a:t>
            </a:r>
            <a:r>
              <a:rPr lang="sk-SK" sz="2100" dirty="0"/>
              <a:t/>
            </a:r>
            <a:br>
              <a:rPr lang="sk-SK" sz="2100" dirty="0"/>
            </a:br>
            <a:r>
              <a:rPr lang="sk-SK" sz="2100" i="1" dirty="0"/>
              <a:t>Regula, Dôstojnosť manželstva, Dôstojnosť vdovstva, Sväté panenstvo, Čistota, Sobáš a žiadostivosť, Klamstvo, Proti klamstvu, Práca </a:t>
            </a:r>
            <a:r>
              <a:rPr lang="sk-SK" sz="2100" i="1" dirty="0" smtClean="0"/>
              <a:t>mníchov...</a:t>
            </a:r>
            <a:endParaRPr lang="sk-SK" sz="2100" i="1" dirty="0"/>
          </a:p>
          <a:p>
            <a:endParaRPr lang="sk-SK" sz="2100" b="1" dirty="0" smtClean="0"/>
          </a:p>
          <a:p>
            <a:r>
              <a:rPr lang="sk-SK" sz="2100" b="1" dirty="0" smtClean="0"/>
              <a:t>6</a:t>
            </a:r>
            <a:r>
              <a:rPr lang="sk-SK" sz="2100" b="1" dirty="0"/>
              <a:t>. Exegetické diela (pozri aj traktáty, všetky </a:t>
            </a:r>
            <a:r>
              <a:rPr lang="sk-SK" sz="2100" b="1" dirty="0" err="1"/>
              <a:t>exegetického</a:t>
            </a:r>
            <a:r>
              <a:rPr lang="sk-SK" sz="2100" b="1" dirty="0"/>
              <a:t> charakteru):</a:t>
            </a:r>
            <a:r>
              <a:rPr lang="sk-SK" sz="2100" dirty="0"/>
              <a:t/>
            </a:r>
            <a:br>
              <a:rPr lang="sk-SK" sz="2100" dirty="0"/>
            </a:br>
            <a:r>
              <a:rPr lang="sk-SK" sz="2100" i="1" dirty="0"/>
              <a:t>Kresťanská doktrína, Otázky k </a:t>
            </a:r>
            <a:r>
              <a:rPr lang="sk-SK" sz="2100" i="1" dirty="0" err="1"/>
              <a:t>Hexateuchu</a:t>
            </a:r>
            <a:r>
              <a:rPr lang="sk-SK" sz="2100" i="1" dirty="0"/>
              <a:t>, Komentár k listu </a:t>
            </a:r>
            <a:r>
              <a:rPr lang="sk-SK" sz="2100" i="1" dirty="0" err="1"/>
              <a:t>Galaťanom</a:t>
            </a:r>
            <a:r>
              <a:rPr lang="sk-SK" sz="2100" i="1" dirty="0"/>
              <a:t>, Genezis proti Manichejcom, Otázky k </a:t>
            </a:r>
            <a:r>
              <a:rPr lang="sk-SK" sz="2100" i="1" dirty="0" smtClean="0"/>
              <a:t>evanjeliám...</a:t>
            </a:r>
            <a:endParaRPr lang="sk-SK" sz="2100" i="1" dirty="0"/>
          </a:p>
          <a:p>
            <a:endParaRPr lang="sk-SK" sz="2100" b="1" dirty="0" smtClean="0"/>
          </a:p>
          <a:p>
            <a:r>
              <a:rPr lang="sk-SK" sz="2100" b="1" dirty="0" smtClean="0"/>
              <a:t>7</a:t>
            </a:r>
            <a:r>
              <a:rPr lang="sk-SK" sz="2100" b="1" dirty="0"/>
              <a:t>. Polemické diela: </a:t>
            </a:r>
            <a:r>
              <a:rPr lang="sk-SK" sz="2100" dirty="0"/>
              <a:t/>
            </a:r>
            <a:br>
              <a:rPr lang="sk-SK" sz="2100" dirty="0"/>
            </a:br>
            <a:r>
              <a:rPr lang="sk-SK" sz="2100" i="1" dirty="0"/>
              <a:t>Podstata dobra, Polemika s Fortunátom, Obyčaje katolíckej cirkvi a obyčaje manichejcov, Duch a litera, Prirodzenosť a </a:t>
            </a:r>
            <a:r>
              <a:rPr lang="sk-SK" sz="2100" i="1" dirty="0" smtClean="0"/>
              <a:t>milosť...</a:t>
            </a:r>
            <a:endParaRPr lang="sk-SK" sz="2100" i="1" dirty="0"/>
          </a:p>
          <a:p>
            <a:endParaRPr lang="sk-SK" sz="2100" b="1" dirty="0" smtClean="0"/>
          </a:p>
          <a:p>
            <a:r>
              <a:rPr lang="sk-SK" sz="2100" b="1" dirty="0" smtClean="0"/>
              <a:t>8</a:t>
            </a:r>
            <a:r>
              <a:rPr lang="sk-SK" sz="2100" b="1" dirty="0"/>
              <a:t>. Traktáty: </a:t>
            </a:r>
            <a:r>
              <a:rPr lang="sk-SK" sz="2100" dirty="0"/>
              <a:t/>
            </a:r>
            <a:br>
              <a:rPr lang="sk-SK" sz="2100" dirty="0"/>
            </a:br>
            <a:r>
              <a:rPr lang="sk-SK" sz="2100" i="1" dirty="0"/>
              <a:t>Komentár k Jánovmu evanjeliu, Komentár k listu sv. Jána, Komentár k žalmom, Homílie (okolo 400).</a:t>
            </a:r>
          </a:p>
          <a:p>
            <a:endParaRPr lang="sk-SK" sz="2100" b="1" dirty="0" smtClean="0"/>
          </a:p>
          <a:p>
            <a:r>
              <a:rPr lang="sk-SK" sz="2100" b="1" dirty="0" smtClean="0"/>
              <a:t>9</a:t>
            </a:r>
            <a:r>
              <a:rPr lang="sk-SK" sz="2100" b="1" dirty="0"/>
              <a:t>. Listy:</a:t>
            </a:r>
            <a:r>
              <a:rPr lang="sk-SK" sz="2100" dirty="0"/>
              <a:t/>
            </a:r>
            <a:br>
              <a:rPr lang="sk-SK" sz="2100" dirty="0"/>
            </a:br>
            <a:r>
              <a:rPr lang="sk-SK" sz="2100" i="1" dirty="0"/>
              <a:t>Zachovalo sa nám viac ako 300 listov.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357290" y="571480"/>
            <a:ext cx="3738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/>
              <a:t>Myšlienky sv. Augustína</a:t>
            </a:r>
          </a:p>
          <a:p>
            <a:endParaRPr lang="sk-SK" sz="2800" dirty="0"/>
          </a:p>
        </p:txBody>
      </p:sp>
      <p:sp>
        <p:nvSpPr>
          <p:cNvPr id="6" name="Obdĺžnik 5"/>
          <p:cNvSpPr/>
          <p:nvPr/>
        </p:nvSpPr>
        <p:spPr>
          <a:xfrm>
            <a:off x="1142976" y="1214422"/>
            <a:ext cx="714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Stvoril </a:t>
            </a:r>
            <a:r>
              <a:rPr lang="sk-SK" sz="2400" dirty="0"/>
              <a:t>si nás pre seba Pane a nespokojné je naše srdce, kým nespočinie v Tebe.</a:t>
            </a:r>
            <a:br>
              <a:rPr lang="sk-SK" sz="2400" dirty="0"/>
            </a:br>
            <a:r>
              <a:rPr lang="sk-SK" sz="2400" i="1" dirty="0"/>
              <a:t>(Vyznania 1, 1)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Prvé </a:t>
            </a:r>
            <a:r>
              <a:rPr lang="sk-SK" sz="2400" dirty="0"/>
              <a:t>priateľstvo je len vtedy, keď ho ty Pane sám spojíš láskou, ktorá je rozliata v našich srdciach skrze Ducha Svätého, ktorého sme dostali.</a:t>
            </a:r>
            <a:br>
              <a:rPr lang="sk-SK" sz="2400" dirty="0"/>
            </a:br>
            <a:r>
              <a:rPr lang="sk-SK" sz="2400" i="1" dirty="0"/>
              <a:t>(Vyznania 4, 4)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Blažený </a:t>
            </a:r>
            <a:r>
              <a:rPr lang="sk-SK" sz="2400" dirty="0"/>
              <a:t>Bože kto ťa miluje, kto v tebe miluje priateľa a nepriateľa pre teba. Lebo len ten nestráca nijakého milého priateľa, kto miluje všetkých v tom, ktorého nemožno stratiť. A ktože je to ak nie náš Boh…</a:t>
            </a:r>
            <a:br>
              <a:rPr lang="sk-SK" sz="2400" dirty="0"/>
            </a:br>
            <a:r>
              <a:rPr lang="sk-SK" sz="2400" i="1" dirty="0"/>
              <a:t>(Vyznania 4, 9)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wallpaper power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25" cy="68580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357290" y="928670"/>
            <a:ext cx="68580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/>
              <a:t>Moja váha to je moja láska. Tá ma ženie, nech ma ženie kamkoľvek.</a:t>
            </a:r>
            <a:br>
              <a:rPr lang="sk-SK" sz="2400" dirty="0"/>
            </a:br>
            <a:r>
              <a:rPr lang="sk-SK" sz="2400" i="1" dirty="0"/>
              <a:t>(Vyznania 13, 9</a:t>
            </a:r>
            <a:r>
              <a:rPr lang="sk-SK" sz="2400" i="1" dirty="0" smtClean="0"/>
              <a:t>)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Láska </a:t>
            </a:r>
            <a:r>
              <a:rPr lang="sk-SK" sz="2400" dirty="0"/>
              <a:t>je rýchly beh.</a:t>
            </a:r>
            <a:br>
              <a:rPr lang="sk-SK" sz="2400" dirty="0"/>
            </a:br>
            <a:r>
              <a:rPr lang="sk-SK" sz="2400" i="1" dirty="0"/>
              <a:t>(Komentár k Žalmu 39, 11)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Taký </a:t>
            </a:r>
            <a:r>
              <a:rPr lang="sk-SK" sz="2400" dirty="0"/>
              <a:t>je človek aké sú jeho lásky.</a:t>
            </a:r>
            <a:br>
              <a:rPr lang="sk-SK" sz="2400" dirty="0"/>
            </a:br>
            <a:r>
              <a:rPr lang="sk-SK" sz="2400" i="1" dirty="0"/>
              <a:t>(Reč 96, 1)</a:t>
            </a:r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Milovať</a:t>
            </a:r>
            <a:r>
              <a:rPr lang="sk-SK" sz="2400" dirty="0"/>
              <a:t>, to nie je iná vec ako túžiť po nejakej veci pre ňu samú.</a:t>
            </a:r>
            <a:br>
              <a:rPr lang="sk-SK" sz="2400" dirty="0"/>
            </a:br>
            <a:r>
              <a:rPr lang="sk-SK" sz="2400" i="1" dirty="0"/>
              <a:t>(Osemdesiattri rôznych problémov 35, 1)</a:t>
            </a:r>
            <a:endParaRPr lang="sk-SK" sz="2400" dirty="0"/>
          </a:p>
        </p:txBody>
      </p:sp>
      <p:pic>
        <p:nvPicPr>
          <p:cNvPr id="20482" name="Picture 2" descr="VÃ½sledok vyhÄ¾adÃ¡vania obrÃ¡zkov pre dopyt sv. augustÃ­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428736"/>
            <a:ext cx="2214578" cy="3089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795</Words>
  <Application>Microsoft Office PowerPoint</Application>
  <PresentationFormat>Prezentácia na obrazovke (4:3)</PresentationFormat>
  <Paragraphs>70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PC</cp:lastModifiedBy>
  <cp:revision>40</cp:revision>
  <dcterms:created xsi:type="dcterms:W3CDTF">2019-03-22T13:39:53Z</dcterms:created>
  <dcterms:modified xsi:type="dcterms:W3CDTF">2019-03-23T16:18:14Z</dcterms:modified>
</cp:coreProperties>
</file>