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embeddedFontLst>
    <p:embeddedFont>
      <p:font typeface="Century Gothic" panose="020B0502020202020204" pitchFamily="34" charset="0"/>
      <p:regular r:id="rId43"/>
      <p:bold r:id="rId44"/>
      <p:italic r:id="rId45"/>
      <p:boldItalic r:id="rId46"/>
    </p:embeddedFont>
    <p:embeddedFont>
      <p:font typeface="Calibri Light" panose="020F0302020204030204" pitchFamily="34" charset="0"/>
      <p:regular r:id="rId47"/>
      <p:italic r:id="rId48"/>
    </p:embeddedFont>
    <p:embeddedFont>
      <p:font typeface="Segoe UI Black" panose="020B0A02040204020203" pitchFamily="34" charset="0"/>
      <p:bold r:id="rId49"/>
      <p:boldItalic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Candara" panose="020E0502030303020204" pitchFamily="34" charset="0"/>
      <p:regular r:id="rId55"/>
      <p:bold r:id="rId56"/>
      <p:italic r:id="rId57"/>
      <p:boldItalic r:id="rId58"/>
    </p:embeddedFont>
    <p:embeddedFont>
      <p:font typeface="Arial Black" panose="020B0A04020102020204" pitchFamily="34" charset="0"/>
      <p:bold r:id="rId5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9FF"/>
    <a:srgbClr val="FF9797"/>
    <a:srgbClr val="5F5E5E"/>
    <a:srgbClr val="CC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-96" y="-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1E6F-8E2E-4EC3-BAC0-BF4B0DE2916B}" type="datetimeFigureOut">
              <a:rPr lang="en-GB" smtClean="0"/>
              <a:pPr/>
              <a:t>22/06/2023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66DB-3E9E-4D00-AE83-BF3F58D30E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73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1E6F-8E2E-4EC3-BAC0-BF4B0DE2916B}" type="datetimeFigureOut">
              <a:rPr lang="en-GB" smtClean="0"/>
              <a:pPr/>
              <a:t>22/06/2023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66DB-3E9E-4D00-AE83-BF3F58D30E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88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1E6F-8E2E-4EC3-BAC0-BF4B0DE2916B}" type="datetimeFigureOut">
              <a:rPr lang="en-GB" smtClean="0"/>
              <a:pPr/>
              <a:t>22/06/2023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66DB-3E9E-4D00-AE83-BF3F58D30E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15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1E6F-8E2E-4EC3-BAC0-BF4B0DE2916B}" type="datetimeFigureOut">
              <a:rPr lang="en-GB" smtClean="0"/>
              <a:pPr/>
              <a:t>22/06/2023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66DB-3E9E-4D00-AE83-BF3F58D30E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5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1E6F-8E2E-4EC3-BAC0-BF4B0DE2916B}" type="datetimeFigureOut">
              <a:rPr lang="en-GB" smtClean="0"/>
              <a:pPr/>
              <a:t>22/06/2023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66DB-3E9E-4D00-AE83-BF3F58D30E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2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1E6F-8E2E-4EC3-BAC0-BF4B0DE2916B}" type="datetimeFigureOut">
              <a:rPr lang="en-GB" smtClean="0"/>
              <a:pPr/>
              <a:t>22/06/2023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66DB-3E9E-4D00-AE83-BF3F58D30E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67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1E6F-8E2E-4EC3-BAC0-BF4B0DE2916B}" type="datetimeFigureOut">
              <a:rPr lang="en-GB" smtClean="0"/>
              <a:pPr/>
              <a:t>22/06/2023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66DB-3E9E-4D00-AE83-BF3F58D30E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49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1E6F-8E2E-4EC3-BAC0-BF4B0DE2916B}" type="datetimeFigureOut">
              <a:rPr lang="en-GB" smtClean="0"/>
              <a:pPr/>
              <a:t>22/06/2023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66DB-3E9E-4D00-AE83-BF3F58D30E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39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1E6F-8E2E-4EC3-BAC0-BF4B0DE2916B}" type="datetimeFigureOut">
              <a:rPr lang="en-GB" smtClean="0"/>
              <a:pPr/>
              <a:t>22/06/2023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66DB-3E9E-4D00-AE83-BF3F58D30E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79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1E6F-8E2E-4EC3-BAC0-BF4B0DE2916B}" type="datetimeFigureOut">
              <a:rPr lang="en-GB" smtClean="0"/>
              <a:pPr/>
              <a:t>22/06/2023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66DB-3E9E-4D00-AE83-BF3F58D30E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75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1E6F-8E2E-4EC3-BAC0-BF4B0DE2916B}" type="datetimeFigureOut">
              <a:rPr lang="en-GB" smtClean="0"/>
              <a:pPr/>
              <a:t>22/06/2023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66DB-3E9E-4D00-AE83-BF3F58D30E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81E6F-8E2E-4EC3-BAC0-BF4B0DE2916B}" type="datetimeFigureOut">
              <a:rPr lang="en-GB" smtClean="0"/>
              <a:pPr/>
              <a:t>22/06/2023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566DB-3E9E-4D00-AE83-BF3F58D30E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2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10.xml"/><Relationship Id="rId18" Type="http://schemas.openxmlformats.org/officeDocument/2006/relationships/slide" Target="slide22.xml"/><Relationship Id="rId26" Type="http://schemas.openxmlformats.org/officeDocument/2006/relationships/slide" Target="slide38.xml"/><Relationship Id="rId3" Type="http://schemas.openxmlformats.org/officeDocument/2006/relationships/image" Target="../media/image1.jpeg"/><Relationship Id="rId21" Type="http://schemas.openxmlformats.org/officeDocument/2006/relationships/slide" Target="slide28.xml"/><Relationship Id="rId7" Type="http://schemas.openxmlformats.org/officeDocument/2006/relationships/image" Target="../media/image4.png"/><Relationship Id="rId12" Type="http://schemas.openxmlformats.org/officeDocument/2006/relationships/slide" Target="slide8.xml"/><Relationship Id="rId17" Type="http://schemas.openxmlformats.org/officeDocument/2006/relationships/slide" Target="slide20.xml"/><Relationship Id="rId25" Type="http://schemas.openxmlformats.org/officeDocument/2006/relationships/slide" Target="slide36.xml"/><Relationship Id="rId2" Type="http://schemas.openxmlformats.org/officeDocument/2006/relationships/audio" Target="../media/audio1.wav"/><Relationship Id="rId16" Type="http://schemas.openxmlformats.org/officeDocument/2006/relationships/slide" Target="slide16.xml"/><Relationship Id="rId20" Type="http://schemas.openxmlformats.org/officeDocument/2006/relationships/slide" Target="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slide" Target="slide6.xml"/><Relationship Id="rId24" Type="http://schemas.openxmlformats.org/officeDocument/2006/relationships/slide" Target="slide34.xml"/><Relationship Id="rId5" Type="http://schemas.openxmlformats.org/officeDocument/2006/relationships/slide" Target="slide18.xml"/><Relationship Id="rId15" Type="http://schemas.openxmlformats.org/officeDocument/2006/relationships/slide" Target="slide14.xml"/><Relationship Id="rId23" Type="http://schemas.openxmlformats.org/officeDocument/2006/relationships/slide" Target="slide32.xml"/><Relationship Id="rId28" Type="http://schemas.openxmlformats.org/officeDocument/2006/relationships/slide" Target="slide2.xml"/><Relationship Id="rId10" Type="http://schemas.openxmlformats.org/officeDocument/2006/relationships/slide" Target="slide4.xml"/><Relationship Id="rId19" Type="http://schemas.openxmlformats.org/officeDocument/2006/relationships/slide" Target="slide24.xml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4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3 Point Coin">
            <a:extLst>
              <a:ext uri="{FF2B5EF4-FFF2-40B4-BE49-F238E27FC236}">
                <a16:creationId xmlns="" xmlns:a16="http://schemas.microsoft.com/office/drawing/2014/main" id="{7B0194D1-CB45-42FD-80A9-3CD6BFBC6D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3585272"/>
            <a:ext cx="1440000" cy="1440000"/>
          </a:xfrm>
          <a:prstGeom prst="rect">
            <a:avLst/>
          </a:prstGeom>
        </p:spPr>
      </p:pic>
      <p:pic>
        <p:nvPicPr>
          <p:cNvPr id="71" name="3 Point Coin">
            <a:extLst>
              <a:ext uri="{FF2B5EF4-FFF2-40B4-BE49-F238E27FC236}">
                <a16:creationId xmlns="" xmlns:a16="http://schemas.microsoft.com/office/drawing/2014/main" id="{44E694AC-F803-4793-A21E-230E57560D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92" y="5291043"/>
            <a:ext cx="1440000" cy="1440000"/>
          </a:xfrm>
          <a:prstGeom prst="rect">
            <a:avLst/>
          </a:prstGeom>
        </p:spPr>
      </p:pic>
      <p:pic>
        <p:nvPicPr>
          <p:cNvPr id="70" name="3 Point Coin">
            <a:extLst>
              <a:ext uri="{FF2B5EF4-FFF2-40B4-BE49-F238E27FC236}">
                <a16:creationId xmlns="" xmlns:a16="http://schemas.microsoft.com/office/drawing/2014/main" id="{55A1E35D-F1BC-46DD-AA7D-19E1BB8134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432" y="1888403"/>
            <a:ext cx="1440000" cy="1440000"/>
          </a:xfrm>
          <a:prstGeom prst="rect">
            <a:avLst/>
          </a:prstGeom>
        </p:spPr>
      </p:pic>
      <p:sp>
        <p:nvSpPr>
          <p:cNvPr id="38" name="Square9"/>
          <p:cNvSpPr/>
          <p:nvPr/>
        </p:nvSpPr>
        <p:spPr>
          <a:xfrm>
            <a:off x="7348035" y="1714493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44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9</a:t>
            </a:r>
            <a:endParaRPr lang="en-GB" sz="44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Obrázok 5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426" y="1760963"/>
            <a:ext cx="325148" cy="325148"/>
          </a:xfrm>
          <a:prstGeom prst="rect">
            <a:avLst/>
          </a:prstGeom>
        </p:spPr>
      </p:pic>
      <p:grpSp>
        <p:nvGrpSpPr>
          <p:cNvPr id="45" name="Tekhnologic"/>
          <p:cNvGrpSpPr/>
          <p:nvPr/>
        </p:nvGrpSpPr>
        <p:grpSpPr>
          <a:xfrm>
            <a:off x="0" y="6606000"/>
            <a:ext cx="987779" cy="252000"/>
            <a:chOff x="128923" y="6453000"/>
            <a:chExt cx="987779" cy="252000"/>
          </a:xfrm>
        </p:grpSpPr>
        <p:pic>
          <p:nvPicPr>
            <p:cNvPr id="46" name="Logo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923" y="6453000"/>
              <a:ext cx="252000" cy="252000"/>
            </a:xfrm>
            <a:prstGeom prst="rect">
              <a:avLst/>
            </a:prstGeom>
          </p:spPr>
        </p:pic>
        <p:sp>
          <p:nvSpPr>
            <p:cNvPr id="47" name="Text"/>
            <p:cNvSpPr/>
            <p:nvPr/>
          </p:nvSpPr>
          <p:spPr>
            <a:xfrm>
              <a:off x="380923" y="6502056"/>
              <a:ext cx="735779" cy="153888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0" i="1" cap="none" spc="0" dirty="0">
                  <a:ln w="0"/>
                  <a:solidFill>
                    <a:srgbClr val="5F5E5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tekhnologic</a:t>
              </a:r>
            </a:p>
          </p:txBody>
        </p:sp>
      </p:grpSp>
      <p:pic>
        <p:nvPicPr>
          <p:cNvPr id="101" name="1 Point Coi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200" y="5261285"/>
            <a:ext cx="1440000" cy="1440000"/>
          </a:xfrm>
          <a:prstGeom prst="rect">
            <a:avLst/>
          </a:prstGeom>
        </p:spPr>
      </p:pic>
      <p:pic>
        <p:nvPicPr>
          <p:cNvPr id="83" name="1 Point Coi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00" y="135000"/>
            <a:ext cx="1440000" cy="1440000"/>
          </a:xfrm>
          <a:prstGeom prst="rect">
            <a:avLst/>
          </a:prstGeom>
        </p:spPr>
      </p:pic>
      <p:pic>
        <p:nvPicPr>
          <p:cNvPr id="84" name="1 Point Coi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200" y="120037"/>
            <a:ext cx="1440000" cy="1440000"/>
          </a:xfrm>
          <a:prstGeom prst="rect">
            <a:avLst/>
          </a:prstGeom>
        </p:spPr>
      </p:pic>
      <p:pic>
        <p:nvPicPr>
          <p:cNvPr id="85" name="1 Point Coi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120037"/>
            <a:ext cx="1440000" cy="1440000"/>
          </a:xfrm>
          <a:prstGeom prst="rect">
            <a:avLst/>
          </a:prstGeom>
        </p:spPr>
      </p:pic>
      <p:pic>
        <p:nvPicPr>
          <p:cNvPr id="86" name="1 Point Coi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845000"/>
            <a:ext cx="1440000" cy="1440000"/>
          </a:xfrm>
          <a:prstGeom prst="rect">
            <a:avLst/>
          </a:prstGeom>
        </p:spPr>
      </p:pic>
      <p:pic>
        <p:nvPicPr>
          <p:cNvPr id="87" name="1 Point Coi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75" y="1863000"/>
            <a:ext cx="1440000" cy="1440000"/>
          </a:xfrm>
          <a:prstGeom prst="rect">
            <a:avLst/>
          </a:prstGeom>
        </p:spPr>
      </p:pic>
      <p:pic>
        <p:nvPicPr>
          <p:cNvPr id="88" name="1 Point Coi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3555000"/>
            <a:ext cx="1440000" cy="1440000"/>
          </a:xfrm>
          <a:prstGeom prst="rect">
            <a:avLst/>
          </a:prstGeom>
        </p:spPr>
      </p:pic>
      <p:pic>
        <p:nvPicPr>
          <p:cNvPr id="89" name="1 Point Coi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200" y="3540037"/>
            <a:ext cx="1440000" cy="1440000"/>
          </a:xfrm>
          <a:prstGeom prst="rect">
            <a:avLst/>
          </a:prstGeom>
        </p:spPr>
      </p:pic>
      <p:pic>
        <p:nvPicPr>
          <p:cNvPr id="90" name="1 Point Coi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000" y="3566700"/>
            <a:ext cx="1440000" cy="1440000"/>
          </a:xfrm>
          <a:prstGeom prst="rect">
            <a:avLst/>
          </a:prstGeom>
        </p:spPr>
      </p:pic>
      <p:pic>
        <p:nvPicPr>
          <p:cNvPr id="91" name="2 Point Coi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46975"/>
            <a:ext cx="1440000" cy="1434049"/>
          </a:xfrm>
          <a:prstGeom prst="rect">
            <a:avLst/>
          </a:prstGeom>
        </p:spPr>
      </p:pic>
      <p:pic>
        <p:nvPicPr>
          <p:cNvPr id="93" name="2 Point Coi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3557975"/>
            <a:ext cx="1440000" cy="1434049"/>
          </a:xfrm>
          <a:prstGeom prst="rect">
            <a:avLst/>
          </a:prstGeom>
        </p:spPr>
      </p:pic>
      <p:pic>
        <p:nvPicPr>
          <p:cNvPr id="92" name="2 Point Coi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75" y="5261285"/>
            <a:ext cx="1440000" cy="1434049"/>
          </a:xfrm>
          <a:prstGeom prst="rect">
            <a:avLst/>
          </a:prstGeom>
        </p:spPr>
      </p:pic>
      <p:pic>
        <p:nvPicPr>
          <p:cNvPr id="94" name="2 Point Coi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000" y="5264260"/>
            <a:ext cx="1440000" cy="1434049"/>
          </a:xfrm>
          <a:prstGeom prst="rect">
            <a:avLst/>
          </a:prstGeom>
        </p:spPr>
      </p:pic>
      <p:pic>
        <p:nvPicPr>
          <p:cNvPr id="100" name="2 Point Coi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1827057"/>
            <a:ext cx="1440000" cy="1434049"/>
          </a:xfrm>
          <a:prstGeom prst="rect">
            <a:avLst/>
          </a:prstGeom>
        </p:spPr>
      </p:pic>
      <p:pic>
        <p:nvPicPr>
          <p:cNvPr id="95" name="3 Point Coi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000" y="120037"/>
            <a:ext cx="1440000" cy="1440000"/>
          </a:xfrm>
          <a:prstGeom prst="rect">
            <a:avLst/>
          </a:prstGeom>
        </p:spPr>
      </p:pic>
      <p:pic>
        <p:nvPicPr>
          <p:cNvPr id="96" name="3 Point Coi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000" y="5291043"/>
            <a:ext cx="1440000" cy="1440000"/>
          </a:xfrm>
          <a:prstGeom prst="rect">
            <a:avLst/>
          </a:prstGeom>
        </p:spPr>
      </p:pic>
      <p:pic>
        <p:nvPicPr>
          <p:cNvPr id="99" name="3 Point Coi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75" y="1854000"/>
            <a:ext cx="1440000" cy="1440000"/>
          </a:xfrm>
          <a:prstGeom prst="rect">
            <a:avLst/>
          </a:prstGeom>
        </p:spPr>
      </p:pic>
      <p:sp>
        <p:nvSpPr>
          <p:cNvPr id="29" name="Square2"/>
          <p:cNvSpPr/>
          <p:nvPr/>
        </p:nvSpPr>
        <p:spPr>
          <a:xfrm>
            <a:off x="2448000" y="0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54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2</a:t>
            </a:r>
            <a:endParaRPr lang="en-GB" sz="54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Square3"/>
          <p:cNvSpPr/>
          <p:nvPr/>
        </p:nvSpPr>
        <p:spPr>
          <a:xfrm>
            <a:off x="4896000" y="0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44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3</a:t>
            </a:r>
            <a:endParaRPr lang="en-GB" sz="44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Square4"/>
          <p:cNvSpPr/>
          <p:nvPr/>
        </p:nvSpPr>
        <p:spPr>
          <a:xfrm>
            <a:off x="7344000" y="0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48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4</a:t>
            </a:r>
            <a:endParaRPr lang="en-GB" sz="48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Square5"/>
          <p:cNvSpPr/>
          <p:nvPr/>
        </p:nvSpPr>
        <p:spPr>
          <a:xfrm>
            <a:off x="9792000" y="0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48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5</a:t>
            </a:r>
            <a:endParaRPr lang="en-GB" sz="48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quare6"/>
          <p:cNvSpPr/>
          <p:nvPr/>
        </p:nvSpPr>
        <p:spPr>
          <a:xfrm>
            <a:off x="0" y="1710000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48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6</a:t>
            </a:r>
            <a:endParaRPr lang="en-GB" sz="48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Square7"/>
          <p:cNvSpPr/>
          <p:nvPr/>
        </p:nvSpPr>
        <p:spPr>
          <a:xfrm>
            <a:off x="2448000" y="1710000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44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7</a:t>
            </a:r>
            <a:endParaRPr lang="en-GB" sz="44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Square8"/>
          <p:cNvSpPr/>
          <p:nvPr/>
        </p:nvSpPr>
        <p:spPr>
          <a:xfrm>
            <a:off x="4900035" y="1705131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52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8</a:t>
            </a:r>
            <a:endParaRPr lang="en-GB" sz="52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Square10"/>
          <p:cNvSpPr/>
          <p:nvPr/>
        </p:nvSpPr>
        <p:spPr>
          <a:xfrm>
            <a:off x="9792000" y="1710000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54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10</a:t>
            </a:r>
            <a:endParaRPr lang="en-GB" sz="54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quare11"/>
          <p:cNvSpPr/>
          <p:nvPr/>
        </p:nvSpPr>
        <p:spPr>
          <a:xfrm>
            <a:off x="0" y="3420000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54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11</a:t>
            </a:r>
            <a:endParaRPr lang="en-GB" sz="54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Square12"/>
          <p:cNvSpPr/>
          <p:nvPr/>
        </p:nvSpPr>
        <p:spPr>
          <a:xfrm>
            <a:off x="2448000" y="3420000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54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12</a:t>
            </a:r>
            <a:endParaRPr lang="en-GB" sz="54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quare13"/>
          <p:cNvSpPr/>
          <p:nvPr/>
        </p:nvSpPr>
        <p:spPr>
          <a:xfrm>
            <a:off x="4896000" y="3420000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48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13</a:t>
            </a:r>
            <a:endParaRPr lang="en-GB" sz="48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Square14"/>
          <p:cNvSpPr/>
          <p:nvPr/>
        </p:nvSpPr>
        <p:spPr>
          <a:xfrm>
            <a:off x="7336400" y="3420000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48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14</a:t>
            </a:r>
            <a:endParaRPr lang="en-GB" sz="48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Square15"/>
          <p:cNvSpPr/>
          <p:nvPr/>
        </p:nvSpPr>
        <p:spPr>
          <a:xfrm>
            <a:off x="9792000" y="3420000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48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15</a:t>
            </a:r>
            <a:endParaRPr lang="en-GB" sz="48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quare16"/>
          <p:cNvSpPr/>
          <p:nvPr/>
        </p:nvSpPr>
        <p:spPr>
          <a:xfrm>
            <a:off x="-7600" y="5112000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48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16</a:t>
            </a:r>
            <a:endParaRPr lang="en-GB" sz="48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Square17"/>
          <p:cNvSpPr/>
          <p:nvPr/>
        </p:nvSpPr>
        <p:spPr>
          <a:xfrm>
            <a:off x="2448000" y="5130000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48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17</a:t>
            </a:r>
            <a:endParaRPr lang="en-GB" sz="48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Square18"/>
          <p:cNvSpPr/>
          <p:nvPr/>
        </p:nvSpPr>
        <p:spPr>
          <a:xfrm>
            <a:off x="4896000" y="5130000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52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18</a:t>
            </a:r>
            <a:endParaRPr lang="en-GB" sz="52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Square19"/>
          <p:cNvSpPr/>
          <p:nvPr/>
        </p:nvSpPr>
        <p:spPr>
          <a:xfrm>
            <a:off x="7344000" y="5130000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48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19</a:t>
            </a:r>
            <a:endParaRPr lang="en-GB" sz="48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Square20"/>
          <p:cNvSpPr/>
          <p:nvPr/>
        </p:nvSpPr>
        <p:spPr>
          <a:xfrm>
            <a:off x="9792000" y="5130000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54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20</a:t>
            </a:r>
            <a:endParaRPr lang="en-GB" sz="54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Obrázok 48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826" y="53070"/>
            <a:ext cx="325148" cy="325148"/>
          </a:xfrm>
          <a:prstGeom prst="rect">
            <a:avLst/>
          </a:prstGeom>
        </p:spPr>
      </p:pic>
      <p:pic>
        <p:nvPicPr>
          <p:cNvPr id="50" name="Obrázok 49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826" y="53070"/>
            <a:ext cx="325148" cy="325148"/>
          </a:xfrm>
          <a:prstGeom prst="rect">
            <a:avLst/>
          </a:prstGeom>
        </p:spPr>
      </p:pic>
      <p:pic>
        <p:nvPicPr>
          <p:cNvPr id="51" name="Obrázok 50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426" y="53070"/>
            <a:ext cx="325148" cy="325148"/>
          </a:xfrm>
          <a:prstGeom prst="rect">
            <a:avLst/>
          </a:prstGeom>
        </p:spPr>
      </p:pic>
      <p:pic>
        <p:nvPicPr>
          <p:cNvPr id="52" name="Obrázok 51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862" y="53070"/>
            <a:ext cx="325148" cy="325148"/>
          </a:xfrm>
          <a:prstGeom prst="rect">
            <a:avLst/>
          </a:prstGeom>
        </p:spPr>
      </p:pic>
      <p:pic>
        <p:nvPicPr>
          <p:cNvPr id="54" name="Obrázok 53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970" y="1760963"/>
            <a:ext cx="325148" cy="325148"/>
          </a:xfrm>
          <a:prstGeom prst="rect">
            <a:avLst/>
          </a:prstGeom>
        </p:spPr>
      </p:pic>
      <p:pic>
        <p:nvPicPr>
          <p:cNvPr id="55" name="Obrázok 54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826" y="1760963"/>
            <a:ext cx="325148" cy="325148"/>
          </a:xfrm>
          <a:prstGeom prst="rect">
            <a:avLst/>
          </a:prstGeom>
        </p:spPr>
      </p:pic>
      <p:pic>
        <p:nvPicPr>
          <p:cNvPr id="56" name="Obrázok 55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826" y="1760963"/>
            <a:ext cx="325148" cy="325148"/>
          </a:xfrm>
          <a:prstGeom prst="rect">
            <a:avLst/>
          </a:prstGeom>
        </p:spPr>
      </p:pic>
      <p:pic>
        <p:nvPicPr>
          <p:cNvPr id="58" name="Obrázok 57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862" y="1760963"/>
            <a:ext cx="325148" cy="325148"/>
          </a:xfrm>
          <a:prstGeom prst="rect">
            <a:avLst/>
          </a:prstGeom>
        </p:spPr>
      </p:pic>
      <p:pic>
        <p:nvPicPr>
          <p:cNvPr id="59" name="Obrázok 58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970" y="3472403"/>
            <a:ext cx="325148" cy="325148"/>
          </a:xfrm>
          <a:prstGeom prst="rect">
            <a:avLst/>
          </a:prstGeom>
        </p:spPr>
      </p:pic>
      <p:pic>
        <p:nvPicPr>
          <p:cNvPr id="60" name="Obrázok 59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826" y="3472403"/>
            <a:ext cx="325148" cy="325148"/>
          </a:xfrm>
          <a:prstGeom prst="rect">
            <a:avLst/>
          </a:prstGeom>
        </p:spPr>
      </p:pic>
      <p:pic>
        <p:nvPicPr>
          <p:cNvPr id="61" name="Obrázok 60">
            <a:hlinkClick r:id="rId20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826" y="3472403"/>
            <a:ext cx="325148" cy="325148"/>
          </a:xfrm>
          <a:prstGeom prst="rect">
            <a:avLst/>
          </a:prstGeom>
        </p:spPr>
      </p:pic>
      <p:pic>
        <p:nvPicPr>
          <p:cNvPr id="62" name="Obrázok 61">
            <a:hlinkClick r:id="rId21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426" y="3472403"/>
            <a:ext cx="325148" cy="325148"/>
          </a:xfrm>
          <a:prstGeom prst="rect">
            <a:avLst/>
          </a:prstGeom>
        </p:spPr>
      </p:pic>
      <p:pic>
        <p:nvPicPr>
          <p:cNvPr id="63" name="Obrázok 62">
            <a:hlinkClick r:id="rId22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862" y="3472403"/>
            <a:ext cx="325148" cy="325148"/>
          </a:xfrm>
          <a:prstGeom prst="rect">
            <a:avLst/>
          </a:prstGeom>
        </p:spPr>
      </p:pic>
      <p:pic>
        <p:nvPicPr>
          <p:cNvPr id="64" name="Obrázok 63">
            <a:hlinkClick r:id="rId23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106" y="5187272"/>
            <a:ext cx="325148" cy="325148"/>
          </a:xfrm>
          <a:prstGeom prst="rect">
            <a:avLst/>
          </a:prstGeom>
        </p:spPr>
      </p:pic>
      <p:pic>
        <p:nvPicPr>
          <p:cNvPr id="65" name="Obrázok 64">
            <a:hlinkClick r:id="rId24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962" y="5187272"/>
            <a:ext cx="325148" cy="325148"/>
          </a:xfrm>
          <a:prstGeom prst="rect">
            <a:avLst/>
          </a:prstGeom>
        </p:spPr>
      </p:pic>
      <p:pic>
        <p:nvPicPr>
          <p:cNvPr id="66" name="Obrázok 65">
            <a:hlinkClick r:id="rId2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962" y="5187272"/>
            <a:ext cx="325148" cy="325148"/>
          </a:xfrm>
          <a:prstGeom prst="rect">
            <a:avLst/>
          </a:prstGeom>
        </p:spPr>
      </p:pic>
      <p:pic>
        <p:nvPicPr>
          <p:cNvPr id="67" name="Obrázok 66">
            <a:hlinkClick r:id="rId26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562" y="5187272"/>
            <a:ext cx="325148" cy="325148"/>
          </a:xfrm>
          <a:prstGeom prst="rect">
            <a:avLst/>
          </a:prstGeom>
        </p:spPr>
      </p:pic>
      <p:sp>
        <p:nvSpPr>
          <p:cNvPr id="4" name="Square1"/>
          <p:cNvSpPr/>
          <p:nvPr/>
        </p:nvSpPr>
        <p:spPr>
          <a:xfrm>
            <a:off x="0" y="0"/>
            <a:ext cx="2448000" cy="17072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54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1</a:t>
            </a:r>
            <a:endParaRPr lang="en-GB" sz="54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pic>
        <p:nvPicPr>
          <p:cNvPr id="68" name="Obrázok 67">
            <a:hlinkClick r:id="rId27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998" y="5187272"/>
            <a:ext cx="325148" cy="325148"/>
          </a:xfrm>
          <a:prstGeom prst="rect">
            <a:avLst/>
          </a:prstGeom>
        </p:spPr>
      </p:pic>
      <p:pic>
        <p:nvPicPr>
          <p:cNvPr id="69" name="Obrázok 68">
            <a:hlinkClick r:id="rId28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09" y="41310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7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4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8" fill="hold">
                      <p:stCondLst>
                        <p:cond delay="0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81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2" fill="hold">
                      <p:stCondLst>
                        <p:cond delay="0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9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3" fill="hold">
                      <p:stCondLst>
                        <p:cond delay="0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203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4" fill="hold">
                      <p:stCondLst>
                        <p:cond delay="0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25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6" fill="hold">
                      <p:stCondLst>
                        <p:cond delay="0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235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6" fill="hold">
                      <p:stCondLst>
                        <p:cond delay="0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240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1" fill="hold">
                      <p:stCondLst>
                        <p:cond delay="0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245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6" fill="hold">
                      <p:stCondLst>
                        <p:cond delay="0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250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" fill="hold">
                      <p:stCondLst>
                        <p:cond delay="0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55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6" fill="hold">
                      <p:stCondLst>
                        <p:cond delay="0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260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1" fill="hold">
                      <p:stCondLst>
                        <p:cond delay="0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265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6" fill="hold">
                      <p:stCondLst>
                        <p:cond delay="0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275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6" fill="hold">
                      <p:stCondLst>
                        <p:cond delay="0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280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1" fill="hold">
                      <p:stCondLst>
                        <p:cond delay="0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285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6" fill="hold">
                      <p:stCondLst>
                        <p:cond delay="0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290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1" fill="hold">
                      <p:stCondLst>
                        <p:cond delay="0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295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6" fill="hold">
                      <p:stCondLst>
                        <p:cond delay="0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300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1" fill="hold">
                      <p:stCondLst>
                        <p:cond delay="0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305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6" fill="hold">
                      <p:stCondLst>
                        <p:cond delay="0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310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1" fill="hold">
                      <p:stCondLst>
                        <p:cond delay="0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315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6" fill="hold">
                      <p:stCondLst>
                        <p:cond delay="0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320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1" fill="hold">
                      <p:stCondLst>
                        <p:cond delay="0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</p:childTnLst>
        </p:cTn>
      </p:par>
    </p:tnLst>
    <p:bldLst>
      <p:bldP spid="38" grpId="0" animBg="1"/>
      <p:bldP spid="29" grpId="0" animBg="1"/>
      <p:bldP spid="33" grpId="0" animBg="1"/>
      <p:bldP spid="37" grpId="0" animBg="1"/>
      <p:bldP spid="41" grpId="0" animBg="1"/>
      <p:bldP spid="10" grpId="0" animBg="1"/>
      <p:bldP spid="30" grpId="0" animBg="1"/>
      <p:bldP spid="34" grpId="0" animBg="1"/>
      <p:bldP spid="42" grpId="0" animBg="1"/>
      <p:bldP spid="15" grpId="0" animBg="1"/>
      <p:bldP spid="31" grpId="0" animBg="1"/>
      <p:bldP spid="35" grpId="0" animBg="1"/>
      <p:bldP spid="39" grpId="0" animBg="1"/>
      <p:bldP spid="43" grpId="0" animBg="1"/>
      <p:bldP spid="20" grpId="0" animBg="1"/>
      <p:bldP spid="32" grpId="0" animBg="1"/>
      <p:bldP spid="36" grpId="0" animBg="1"/>
      <p:bldP spid="40" grpId="0" animBg="1"/>
      <p:bldP spid="44" grpId="0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Otázka pro… | Homerlive">
            <a:extLst>
              <a:ext uri="{FF2B5EF4-FFF2-40B4-BE49-F238E27FC236}">
                <a16:creationId xmlns="" xmlns:a16="http://schemas.microsoft.com/office/drawing/2014/main" id="{3B26794C-B039-4924-9319-51990F4E6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7" y="24714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5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lokTextu 7">
            <a:extLst>
              <a:ext uri="{FF2B5EF4-FFF2-40B4-BE49-F238E27FC236}">
                <a16:creationId xmlns="" xmlns:a16="http://schemas.microsoft.com/office/drawing/2014/main" id="{04E76116-3790-424F-BA57-39BE8B132E92}"/>
              </a:ext>
            </a:extLst>
          </p:cNvPr>
          <p:cNvSpPr txBox="1"/>
          <p:nvPr/>
        </p:nvSpPr>
        <p:spPr>
          <a:xfrm>
            <a:off x="3167743" y="1399101"/>
            <a:ext cx="6094324" cy="3864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 ktorej </a:t>
            </a:r>
            <a:r>
              <a:rPr lang="sk-SK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organele</a:t>
            </a:r>
            <a:r>
              <a:rPr lang="sk-SK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bunky prebieha dýchanie?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 cytoplazma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mitochondria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 jadro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 </a:t>
            </a:r>
            <a:r>
              <a:rPr lang="sk-SK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chloroplast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0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AFCE33EF-0DC3-416C-878F-1C53550E8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5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0289D478-2D87-4ABA-AF10-A91526EB85C3}"/>
              </a:ext>
            </a:extLst>
          </p:cNvPr>
          <p:cNvSpPr txBox="1"/>
          <p:nvPr/>
        </p:nvSpPr>
        <p:spPr>
          <a:xfrm>
            <a:off x="3048838" y="1680455"/>
            <a:ext cx="6094324" cy="3864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 ktorej </a:t>
            </a:r>
            <a:r>
              <a:rPr lang="sk-SK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organele</a:t>
            </a:r>
            <a:r>
              <a:rPr lang="sk-SK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bunky prebieha dýchanie?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 cytoplazma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mitochondria</a:t>
            </a:r>
            <a:endParaRPr lang="sk-SK" sz="3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 jadro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 </a:t>
            </a:r>
            <a:r>
              <a:rPr lang="sk-SK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chloroplast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Model rastlinnej bunky - 1000524B3 - Botanické modely - Skolam.sk">
            <a:extLst>
              <a:ext uri="{FF2B5EF4-FFF2-40B4-BE49-F238E27FC236}">
                <a16:creationId xmlns="" xmlns:a16="http://schemas.microsoft.com/office/drawing/2014/main" id="{5A792D0F-8E74-483A-AC72-0A0779B7D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326" y="971759"/>
            <a:ext cx="4914481" cy="491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ovná spojovacia šípka 6">
            <a:extLst>
              <a:ext uri="{FF2B5EF4-FFF2-40B4-BE49-F238E27FC236}">
                <a16:creationId xmlns="" xmlns:a16="http://schemas.microsoft.com/office/drawing/2014/main" id="{D650AE08-2EC0-47B6-967B-655E1124AC3A}"/>
              </a:ext>
            </a:extLst>
          </p:cNvPr>
          <p:cNvCxnSpPr/>
          <p:nvPr/>
        </p:nvCxnSpPr>
        <p:spPr>
          <a:xfrm flipV="1">
            <a:off x="8460712" y="2552281"/>
            <a:ext cx="2803490" cy="2260879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bdĺžnik 9">
            <a:extLst>
              <a:ext uri="{FF2B5EF4-FFF2-40B4-BE49-F238E27FC236}">
                <a16:creationId xmlns="" xmlns:a16="http://schemas.microsoft.com/office/drawing/2014/main" id="{F2574AD8-B1B3-4382-9D1A-8116957E0D59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8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tázka pro… | Homerlive">
            <a:extLst>
              <a:ext uri="{FF2B5EF4-FFF2-40B4-BE49-F238E27FC236}">
                <a16:creationId xmlns="" xmlns:a16="http://schemas.microsoft.com/office/drawing/2014/main" id="{FA8C801F-1D11-4CF7-8BFC-0A2EB963C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7" y="24714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6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="" xmlns:a16="http://schemas.microsoft.com/office/drawing/2014/main" id="{F92107A3-3482-4024-89F1-134FB01CCC23}"/>
              </a:ext>
            </a:extLst>
          </p:cNvPr>
          <p:cNvSpPr txBox="1"/>
          <p:nvPr/>
        </p:nvSpPr>
        <p:spPr>
          <a:xfrm>
            <a:off x="3167743" y="1526038"/>
            <a:ext cx="6094324" cy="3900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Srdce obojživelníkov sa skladá z: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sk-SK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sk-SK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predsiene </a:t>
            </a:r>
            <a:r>
              <a:rPr lang="sk-SK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1 </a:t>
            </a:r>
            <a:r>
              <a:rPr lang="sk-SK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komory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</a:t>
            </a:r>
            <a:r>
              <a:rPr lang="sk-SK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predsiení a 1 komory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 </a:t>
            </a:r>
            <a:r>
              <a:rPr lang="sk-SK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predsiení a </a:t>
            </a:r>
            <a:r>
              <a:rPr lang="sk-SK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komôr</a:t>
            </a:r>
            <a:endParaRPr lang="sk-SK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sk-SK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predsiení a </a:t>
            </a:r>
            <a:r>
              <a:rPr lang="sk-SK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neúplne oddelených komôr</a:t>
            </a:r>
            <a:endParaRPr lang="sk-SK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34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CB969D23-E8D9-4012-BB11-6DC99E06B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6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82ED5A20-D667-406A-8BF8-289C248096D3}"/>
              </a:ext>
            </a:extLst>
          </p:cNvPr>
          <p:cNvSpPr txBox="1"/>
          <p:nvPr/>
        </p:nvSpPr>
        <p:spPr>
          <a:xfrm>
            <a:off x="3048838" y="1579972"/>
            <a:ext cx="6094324" cy="3900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Srdce obojživelníkov sa skladá z:</a:t>
            </a:r>
            <a:endParaRPr lang="sk-SK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 2 predsiení a 1 komory</a:t>
            </a:r>
            <a:endParaRPr lang="sk-SK" sz="32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</a:t>
            </a:r>
            <a:r>
              <a:rPr lang="sk-SK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sk-SK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predsiene a 1 komory</a:t>
            </a:r>
            <a:endParaRPr lang="sk-SK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sk-SK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2 predsiení a 2 komôr</a:t>
            </a:r>
            <a:endParaRPr lang="sk-SK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 2 predsiení a 2 neúplne oddelených komôr</a:t>
            </a:r>
            <a:endParaRPr lang="sk-SK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="" xmlns:a16="http://schemas.microsoft.com/office/drawing/2014/main" id="{22F86DFD-BE2D-4393-B781-E0117F452BD4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0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tázka pro… | Homerlive">
            <a:extLst>
              <a:ext uri="{FF2B5EF4-FFF2-40B4-BE49-F238E27FC236}">
                <a16:creationId xmlns="" xmlns:a16="http://schemas.microsoft.com/office/drawing/2014/main" id="{6BB71313-FF42-4E68-B3D1-C6789AA94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7" y="24714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7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="" xmlns:a16="http://schemas.microsoft.com/office/drawing/2014/main" id="{9C756130-C6A3-4CBB-94BA-F1B9517FF5E1}"/>
              </a:ext>
            </a:extLst>
          </p:cNvPr>
          <p:cNvSpPr txBox="1"/>
          <p:nvPr/>
        </p:nvSpPr>
        <p:spPr>
          <a:xfrm>
            <a:off x="3157695" y="1368956"/>
            <a:ext cx="6094324" cy="3864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Ktoré nákazlivé ochorenia spôsobuje vírus?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 angína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chrípka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 salmonelóza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 tetanus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42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7 </a:t>
            </a:r>
          </a:p>
        </p:txBody>
      </p:sp>
      <p:sp>
        <p:nvSpPr>
          <p:cNvPr id="5" name="Play Again Button">
            <a:hlinkClick r:id="rId2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BDF0EE49-5E6E-468D-9335-FDBCE2DE4F8F}"/>
              </a:ext>
            </a:extLst>
          </p:cNvPr>
          <p:cNvSpPr txBox="1"/>
          <p:nvPr/>
        </p:nvSpPr>
        <p:spPr>
          <a:xfrm>
            <a:off x="3157694" y="1610116"/>
            <a:ext cx="6094324" cy="3864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Ktoré nákazlivé ochorenia spôsobuje vírus?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 angína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chrípka</a:t>
            </a:r>
            <a:endParaRPr lang="sk-SK" sz="3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 salmonelóza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 tetanus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 descr="Rady epidemiológov: COVID-19, chrípka a vakcína - Človek - Veda a technika  - Pravda.sk">
            <a:extLst>
              <a:ext uri="{FF2B5EF4-FFF2-40B4-BE49-F238E27FC236}">
                <a16:creationId xmlns="" xmlns:a16="http://schemas.microsoft.com/office/drawing/2014/main" id="{9082DE5B-A7FC-4F96-8D8E-E1E649FCA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312" y="2851295"/>
            <a:ext cx="4475022" cy="251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F53C2A67-8F3A-4DEE-AE07-6178714A3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dĺžnik 7">
            <a:extLst>
              <a:ext uri="{FF2B5EF4-FFF2-40B4-BE49-F238E27FC236}">
                <a16:creationId xmlns="" xmlns:a16="http://schemas.microsoft.com/office/drawing/2014/main" id="{2D081D79-2B58-401D-A822-A3F218FEC457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" name="Obdĺžnik 8">
            <a:extLst>
              <a:ext uri="{FF2B5EF4-FFF2-40B4-BE49-F238E27FC236}">
                <a16:creationId xmlns="" xmlns:a16="http://schemas.microsoft.com/office/drawing/2014/main" id="{8544AE65-91D7-4B9E-A325-99F64B71BA7A}"/>
              </a:ext>
            </a:extLst>
          </p:cNvPr>
          <p:cNvSpPr/>
          <p:nvPr/>
        </p:nvSpPr>
        <p:spPr>
          <a:xfrm>
            <a:off x="924187" y="50935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71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tázka pro… | Homerlive">
            <a:extLst>
              <a:ext uri="{FF2B5EF4-FFF2-40B4-BE49-F238E27FC236}">
                <a16:creationId xmlns="" xmlns:a16="http://schemas.microsoft.com/office/drawing/2014/main" id="{8818F92B-07D5-4C5C-82E3-9E7DD41E2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7" y="24714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8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="" xmlns:a16="http://schemas.microsoft.com/office/drawing/2014/main" id="{E790F834-CF9A-4E3F-AAB1-BC97AA4C139D}"/>
              </a:ext>
            </a:extLst>
          </p:cNvPr>
          <p:cNvSpPr txBox="1"/>
          <p:nvPr/>
        </p:nvSpPr>
        <p:spPr>
          <a:xfrm>
            <a:off x="3934327" y="1952991"/>
            <a:ext cx="6094324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sk-SK" sz="3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Systém plazov + zástupcovia.</a:t>
            </a:r>
            <a:endParaRPr lang="sk-SK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58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8 </a:t>
            </a:r>
          </a:p>
        </p:txBody>
      </p:sp>
      <p:sp>
        <p:nvSpPr>
          <p:cNvPr id="5" name="Play Again Button">
            <a:hlinkClick r:id="rId2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5ECB2BDC-E41E-4055-B060-64A7A6812EC2}"/>
              </a:ext>
            </a:extLst>
          </p:cNvPr>
          <p:cNvSpPr txBox="1"/>
          <p:nvPr/>
        </p:nvSpPr>
        <p:spPr>
          <a:xfrm>
            <a:off x="3429000" y="1374559"/>
            <a:ext cx="6094324" cy="2909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sk-SK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Krokodílotvaré</a:t>
            </a:r>
            <a:endParaRPr lang="sk-SK" sz="32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Korytnačkotvaré</a:t>
            </a:r>
            <a:endParaRPr lang="sk-SK" sz="3200" b="1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Šupináče</a:t>
            </a:r>
            <a:r>
              <a:rPr lang="sk-SK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jaštery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hady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268" name="Picture 4" descr="Pracovný list – Pohyb živočíchov">
            <a:extLst>
              <a:ext uri="{FF2B5EF4-FFF2-40B4-BE49-F238E27FC236}">
                <a16:creationId xmlns="" xmlns:a16="http://schemas.microsoft.com/office/drawing/2014/main" id="{82BFF9AE-0B3B-42C8-85F8-878781876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226" y="2638081"/>
            <a:ext cx="2861108" cy="308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DD3D2116-BB9D-4596-83A5-B3ED9C350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60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tázka pro… | Homerlive">
            <a:extLst>
              <a:ext uri="{FF2B5EF4-FFF2-40B4-BE49-F238E27FC236}">
                <a16:creationId xmlns="" xmlns:a16="http://schemas.microsoft.com/office/drawing/2014/main" id="{1FA8C407-4493-4499-A490-FE06956BE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9738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9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="" xmlns:a16="http://schemas.microsoft.com/office/drawing/2014/main" id="{70442015-455F-46FA-B714-359ED2D0186F}"/>
              </a:ext>
            </a:extLst>
          </p:cNvPr>
          <p:cNvSpPr txBox="1"/>
          <p:nvPr/>
        </p:nvSpPr>
        <p:spPr>
          <a:xfrm>
            <a:off x="3217985" y="1484550"/>
            <a:ext cx="6094324" cy="2460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Ako sa volal človek, kt. má prívlastok zakladateľ EKOLÓGIE?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Čím sa uvedená veda zaoberá?</a:t>
            </a:r>
            <a:endParaRPr lang="sk-SK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5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812D4B46-0DA3-4530-89C1-4EB14881E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9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F31EB956-88E5-40C2-BAB7-023ADEA1CF37}"/>
              </a:ext>
            </a:extLst>
          </p:cNvPr>
          <p:cNvSpPr txBox="1"/>
          <p:nvPr/>
        </p:nvSpPr>
        <p:spPr>
          <a:xfrm>
            <a:off x="3187840" y="1496644"/>
            <a:ext cx="6094324" cy="3026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Ernst</a:t>
            </a:r>
            <a:r>
              <a:rPr lang="sk-SK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32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Haeckel</a:t>
            </a:r>
            <a:endParaRPr lang="sk-SK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-veda zaoberajúca sa štúdiom vzťahov medzi organizmom a prostredím a organizmami navzájom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="" xmlns:a16="http://schemas.microsoft.com/office/drawing/2014/main" id="{06161C93-75A7-4238-95E7-354FC2522ADC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27654" name="Picture 6" descr="Mikroskopické a nekvitnúce rastliny v lese">
            <a:extLst>
              <a:ext uri="{FF2B5EF4-FFF2-40B4-BE49-F238E27FC236}">
                <a16:creationId xmlns="" xmlns:a16="http://schemas.microsoft.com/office/drawing/2014/main" id="{D0E8BD37-8C83-4D71-9430-C832D7C0A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086" y="667601"/>
            <a:ext cx="3016377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dĺžnik 10">
            <a:extLst>
              <a:ext uri="{FF2B5EF4-FFF2-40B4-BE49-F238E27FC236}">
                <a16:creationId xmlns="" xmlns:a16="http://schemas.microsoft.com/office/drawing/2014/main" id="{85DDFB09-187D-4E86-9BCE-D861BA6E18B3}"/>
              </a:ext>
            </a:extLst>
          </p:cNvPr>
          <p:cNvSpPr/>
          <p:nvPr/>
        </p:nvSpPr>
        <p:spPr>
          <a:xfrm>
            <a:off x="9282163" y="4941116"/>
            <a:ext cx="2474407" cy="1841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7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tázka pro… | Homerlive">
            <a:extLst>
              <a:ext uri="{FF2B5EF4-FFF2-40B4-BE49-F238E27FC236}">
                <a16:creationId xmlns="" xmlns:a16="http://schemas.microsoft.com/office/drawing/2014/main" id="{4BBFCAA9-4121-4E02-8F2E-38B8C452F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9" y="2816604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1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="" xmlns:a16="http://schemas.microsoft.com/office/drawing/2014/main" id="{7899ECEF-1600-46BC-B634-9EF5D19D8A3E}"/>
              </a:ext>
            </a:extLst>
          </p:cNvPr>
          <p:cNvSpPr txBox="1"/>
          <p:nvPr/>
        </p:nvSpPr>
        <p:spPr>
          <a:xfrm>
            <a:off x="3120888" y="1613297"/>
            <a:ext cx="6094602" cy="3900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Druhy, ktoré majú úzku ekologickú valenciu nazývame: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sk-SK" sz="32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euryekné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</a:t>
            </a:r>
            <a:r>
              <a:rPr lang="sk-SK" sz="32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stenoekné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 </a:t>
            </a:r>
            <a:r>
              <a:rPr lang="sk-SK" sz="32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trofoekné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1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10 </a:t>
            </a:r>
          </a:p>
        </p:txBody>
      </p:sp>
      <p:sp>
        <p:nvSpPr>
          <p:cNvPr id="5" name="Play Again Button">
            <a:hlinkClick r:id="rId2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pic>
        <p:nvPicPr>
          <p:cNvPr id="15362" name="Picture 2" descr="Zarážka na dvere - zlatá tehlička | Ajťáci.sk - netradičné darčeky">
            <a:extLst>
              <a:ext uri="{FF2B5EF4-FFF2-40B4-BE49-F238E27FC236}">
                <a16:creationId xmlns="" xmlns:a16="http://schemas.microsoft.com/office/drawing/2014/main" id="{068A848B-0A3F-411A-BF92-212CABF9A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210" y="1440363"/>
            <a:ext cx="5366727" cy="459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dĺžnik 1">
            <a:extLst>
              <a:ext uri="{FF2B5EF4-FFF2-40B4-BE49-F238E27FC236}">
                <a16:creationId xmlns="" xmlns:a16="http://schemas.microsoft.com/office/drawing/2014/main" id="{4145B4D9-9015-4243-877E-68470209D5D1}"/>
              </a:ext>
            </a:extLst>
          </p:cNvPr>
          <p:cNvSpPr/>
          <p:nvPr/>
        </p:nvSpPr>
        <p:spPr>
          <a:xfrm>
            <a:off x="2716362" y="2967335"/>
            <a:ext cx="67592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Našiel si zlatú tehličku!</a:t>
            </a:r>
          </a:p>
        </p:txBody>
      </p:sp>
    </p:spTree>
    <p:extLst>
      <p:ext uri="{BB962C8B-B14F-4D97-AF65-F5344CB8AC3E}">
        <p14:creationId xmlns:p14="http://schemas.microsoft.com/office/powerpoint/2010/main" val="21341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10 </a:t>
            </a:r>
          </a:p>
        </p:txBody>
      </p:sp>
      <p:sp>
        <p:nvSpPr>
          <p:cNvPr id="5" name="Play Again Button">
            <a:hlinkClick r:id="rId2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pic>
        <p:nvPicPr>
          <p:cNvPr id="18434" name="Picture 2" descr="Drevený slovenský nápis">
            <a:extLst>
              <a:ext uri="{FF2B5EF4-FFF2-40B4-BE49-F238E27FC236}">
                <a16:creationId xmlns="" xmlns:a16="http://schemas.microsoft.com/office/drawing/2014/main" id="{7E710229-33AC-4A6B-AD61-D7749C189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50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tázka pro… | Homerlive">
            <a:extLst>
              <a:ext uri="{FF2B5EF4-FFF2-40B4-BE49-F238E27FC236}">
                <a16:creationId xmlns="" xmlns:a16="http://schemas.microsoft.com/office/drawing/2014/main" id="{DD5266FD-A839-4FBA-BFF4-D1593549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182" y="1758928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11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="" xmlns:a16="http://schemas.microsoft.com/office/drawing/2014/main" id="{DEB8D75D-D5FB-4890-A47B-A15B7DF4ED06}"/>
              </a:ext>
            </a:extLst>
          </p:cNvPr>
          <p:cNvSpPr txBox="1"/>
          <p:nvPr/>
        </p:nvSpPr>
        <p:spPr>
          <a:xfrm>
            <a:off x="3048838" y="1655372"/>
            <a:ext cx="6094324" cy="1224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Ryby – rozmnožovanie, vajíčka, spermie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27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4065A845-7F7A-4DA9-8E6F-201E8C993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11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264DE114-DCAB-42CB-9D29-3EBBFD16189D}"/>
              </a:ext>
            </a:extLst>
          </p:cNvPr>
          <p:cNvSpPr txBox="1"/>
          <p:nvPr/>
        </p:nvSpPr>
        <p:spPr>
          <a:xfrm>
            <a:off x="3167744" y="1484550"/>
            <a:ext cx="6094324" cy="625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Neresenie, ikry, mlieč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="" xmlns:a16="http://schemas.microsoft.com/office/drawing/2014/main" id="{7F4694DF-F35E-4903-945A-BEE68D634ABB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3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12 </a:t>
            </a:r>
          </a:p>
        </p:txBody>
      </p:sp>
      <p:sp>
        <p:nvSpPr>
          <p:cNvPr id="5" name="Play Again Button">
            <a:hlinkClick r:id="rId2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Otázka pro… | Homerlive">
            <a:extLst>
              <a:ext uri="{FF2B5EF4-FFF2-40B4-BE49-F238E27FC236}">
                <a16:creationId xmlns="" xmlns:a16="http://schemas.microsoft.com/office/drawing/2014/main" id="{0639A700-A58B-49F2-A72C-2875A0B43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9" y="2816604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lokTextu 7">
            <a:extLst>
              <a:ext uri="{FF2B5EF4-FFF2-40B4-BE49-F238E27FC236}">
                <a16:creationId xmlns="" xmlns:a16="http://schemas.microsoft.com/office/drawing/2014/main" id="{06AAD82F-5CBA-4745-B08B-725C904F6181}"/>
              </a:ext>
            </a:extLst>
          </p:cNvPr>
          <p:cNvSpPr txBox="1"/>
          <p:nvPr/>
        </p:nvSpPr>
        <p:spPr>
          <a:xfrm>
            <a:off x="3167744" y="1767704"/>
            <a:ext cx="6094324" cy="179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Ako sa nazýva krivka, ktorá zobrazuje ekologickú valenciu? + aké časti na nej rozlišujeme? 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1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12 </a:t>
            </a:r>
          </a:p>
        </p:txBody>
      </p:sp>
      <p:sp>
        <p:nvSpPr>
          <p:cNvPr id="5" name="Play Again Button">
            <a:hlinkClick r:id="rId2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31239054-B5E1-4F72-B1E0-B22F23C86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ĺžnik 6">
            <a:extLst>
              <a:ext uri="{FF2B5EF4-FFF2-40B4-BE49-F238E27FC236}">
                <a16:creationId xmlns="" xmlns:a16="http://schemas.microsoft.com/office/drawing/2014/main" id="{830CE574-2DD6-49BF-B55B-5A4EC316D655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" name="BlokTextu 7">
            <a:extLst>
              <a:ext uri="{FF2B5EF4-FFF2-40B4-BE49-F238E27FC236}">
                <a16:creationId xmlns="" xmlns:a16="http://schemas.microsoft.com/office/drawing/2014/main" id="{1417B36F-AD0C-4C9E-BE8D-083083950905}"/>
              </a:ext>
            </a:extLst>
          </p:cNvPr>
          <p:cNvSpPr txBox="1"/>
          <p:nvPr/>
        </p:nvSpPr>
        <p:spPr>
          <a:xfrm>
            <a:off x="3048838" y="1826898"/>
            <a:ext cx="6094324" cy="2665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GAUSSOVA KRIVKA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-minimum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-optimum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-maximum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88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13 </a:t>
            </a:r>
          </a:p>
        </p:txBody>
      </p:sp>
      <p:sp>
        <p:nvSpPr>
          <p:cNvPr id="5" name="Play Again Button">
            <a:hlinkClick r:id="rId2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Otázka pro… | Homerlive">
            <a:extLst>
              <a:ext uri="{FF2B5EF4-FFF2-40B4-BE49-F238E27FC236}">
                <a16:creationId xmlns="" xmlns:a16="http://schemas.microsoft.com/office/drawing/2014/main" id="{94077C6E-277A-442E-AF9E-4F172342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9" y="2816604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lokTextu 8">
            <a:extLst>
              <a:ext uri="{FF2B5EF4-FFF2-40B4-BE49-F238E27FC236}">
                <a16:creationId xmlns="" xmlns:a16="http://schemas.microsoft.com/office/drawing/2014/main" id="{4D984B64-BAD7-408A-9E02-20E18178B10B}"/>
              </a:ext>
            </a:extLst>
          </p:cNvPr>
          <p:cNvSpPr txBox="1"/>
          <p:nvPr/>
        </p:nvSpPr>
        <p:spPr>
          <a:xfrm>
            <a:off x="2956728" y="1484550"/>
            <a:ext cx="6094324" cy="625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Vtáky – latinsky, dýchacia s.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37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408FE66C-24D6-4AB7-B5CA-88C6A5D56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13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45F0B801-C055-4338-98A2-89A5C5BD93CA}"/>
              </a:ext>
            </a:extLst>
          </p:cNvPr>
          <p:cNvSpPr txBox="1"/>
          <p:nvPr/>
        </p:nvSpPr>
        <p:spPr>
          <a:xfrm>
            <a:off x="3048838" y="1484550"/>
            <a:ext cx="6094324" cy="1996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Aves</a:t>
            </a:r>
            <a:endParaRPr lang="sk-SK" sz="32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-pľúca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-vzdušné vaky</a:t>
            </a:r>
            <a:endParaRPr lang="sk-SK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="" xmlns:a16="http://schemas.microsoft.com/office/drawing/2014/main" id="{CF254C68-F990-4F45-ABFB-17E33A58BE64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2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tázka pro… | Homerlive">
            <a:extLst>
              <a:ext uri="{FF2B5EF4-FFF2-40B4-BE49-F238E27FC236}">
                <a16:creationId xmlns="" xmlns:a16="http://schemas.microsoft.com/office/drawing/2014/main" id="{152D1F79-B4C4-4555-848D-B0B219F7F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9" y="2816604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14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="" xmlns:a16="http://schemas.microsoft.com/office/drawing/2014/main" id="{A38A6036-97FA-4B4D-A234-13ECE49D5FBB}"/>
              </a:ext>
            </a:extLst>
          </p:cNvPr>
          <p:cNvSpPr txBox="1"/>
          <p:nvPr/>
        </p:nvSpPr>
        <p:spPr>
          <a:xfrm>
            <a:off x="4125009" y="971202"/>
            <a:ext cx="7513538" cy="467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Vytvor správne dvojice: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sk-SK" sz="32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a.) ľuľok zemiakový		1.iskerníkovité</a:t>
            </a:r>
            <a:endParaRPr lang="sk-SK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b.)ďatelina lúčna	2.ľuľkovité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c.)záružlie močiarne		3.astrovité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d.)margaréta biela	4.bôbovité</a:t>
            </a:r>
            <a:endParaRPr lang="sk-SK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14 </a:t>
            </a:r>
          </a:p>
        </p:txBody>
      </p:sp>
      <p:sp>
        <p:nvSpPr>
          <p:cNvPr id="5" name="Play Again Button">
            <a:hlinkClick r:id="rId2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FE82915F-4878-4C3C-9B82-BF0D55053B7D}"/>
              </a:ext>
            </a:extLst>
          </p:cNvPr>
          <p:cNvSpPr txBox="1"/>
          <p:nvPr/>
        </p:nvSpPr>
        <p:spPr>
          <a:xfrm>
            <a:off x="3127550" y="1268473"/>
            <a:ext cx="8727566" cy="4003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Vytvor správne dvojice: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sk-SK" sz="3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a.) ľuľok zemiakový		1.iskerníkovité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sk-SK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.)ďatelina lúčna	</a:t>
            </a:r>
            <a:r>
              <a:rPr lang="sk-SK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2.ľuľkovité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c.)záružlie močiarne		3.astrovité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sk-SK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.)margaréta biela	4.bôbovité</a:t>
            </a:r>
            <a:endParaRPr lang="sk-SK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91B1AAA0-4DA9-4DE9-A0AC-DCFD89DE3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3749217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dĺžnik 8">
            <a:extLst>
              <a:ext uri="{FF2B5EF4-FFF2-40B4-BE49-F238E27FC236}">
                <a16:creationId xmlns="" xmlns:a16="http://schemas.microsoft.com/office/drawing/2014/main" id="{37717B13-7775-4D0E-B33C-D0B10A6C5DD2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3" name="Rovná spojovacia šípka 2"/>
          <p:cNvCxnSpPr/>
          <p:nvPr/>
        </p:nvCxnSpPr>
        <p:spPr>
          <a:xfrm>
            <a:off x="7379368" y="2943726"/>
            <a:ext cx="1074821" cy="697832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>
            <a:off x="7531768" y="3641558"/>
            <a:ext cx="922421" cy="121117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flipV="1">
            <a:off x="7748337" y="2839453"/>
            <a:ext cx="802105" cy="149191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flipV="1">
            <a:off x="7804484" y="4247147"/>
            <a:ext cx="1010653" cy="69396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3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1 </a:t>
            </a:r>
          </a:p>
        </p:txBody>
      </p:sp>
      <p:sp>
        <p:nvSpPr>
          <p:cNvPr id="5" name="Play Again Button">
            <a:hlinkClick r:id="rId2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ADECAADC-BC72-4A12-9141-CF2ABB724D36}"/>
              </a:ext>
            </a:extLst>
          </p:cNvPr>
          <p:cNvSpPr txBox="1"/>
          <p:nvPr/>
        </p:nvSpPr>
        <p:spPr>
          <a:xfrm>
            <a:off x="2424418" y="1913175"/>
            <a:ext cx="700410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Druhy, ktoré majú úzku ekologickú valenciu nazývame:</a:t>
            </a:r>
            <a:endParaRPr lang="sk-SK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sk-SK" sz="32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euryekné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</a:t>
            </a:r>
            <a:r>
              <a:rPr lang="sk-SK" sz="3200" dirty="0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stenoekné</a:t>
            </a:r>
            <a:endParaRPr lang="sk-SK" sz="3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 </a:t>
            </a:r>
            <a:r>
              <a:rPr lang="sk-SK" sz="32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trofoekné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F076F1BA-E3F5-46BE-8134-F2D011A72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dĺžnik 7">
            <a:extLst>
              <a:ext uri="{FF2B5EF4-FFF2-40B4-BE49-F238E27FC236}">
                <a16:creationId xmlns="" xmlns:a16="http://schemas.microsoft.com/office/drawing/2014/main" id="{59F69729-6EEF-445D-A49C-53038A4F837D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tázka pro… | Homerlive">
            <a:extLst>
              <a:ext uri="{FF2B5EF4-FFF2-40B4-BE49-F238E27FC236}">
                <a16:creationId xmlns="" xmlns:a16="http://schemas.microsoft.com/office/drawing/2014/main" id="{C571A8CA-8076-4E26-852F-D87955E2A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9" y="2816604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15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="" xmlns:a16="http://schemas.microsoft.com/office/drawing/2014/main" id="{B85B5293-33AF-405F-A73C-69BFA9C7B73E}"/>
              </a:ext>
            </a:extLst>
          </p:cNvPr>
          <p:cNvSpPr txBox="1"/>
          <p:nvPr/>
        </p:nvSpPr>
        <p:spPr>
          <a:xfrm>
            <a:off x="3129225" y="1229729"/>
            <a:ext cx="6094324" cy="558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Vývin hmyzu.</a:t>
            </a:r>
            <a:endParaRPr lang="sk-SK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91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15 </a:t>
            </a:r>
          </a:p>
        </p:txBody>
      </p:sp>
      <p:sp>
        <p:nvSpPr>
          <p:cNvPr id="5" name="Play Again Button">
            <a:hlinkClick r:id="rId2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6DBD905F-9FAB-4FF3-A7DF-E9342B53C3DB}"/>
              </a:ext>
            </a:extLst>
          </p:cNvPr>
          <p:cNvSpPr txBox="1"/>
          <p:nvPr/>
        </p:nvSpPr>
        <p:spPr>
          <a:xfrm>
            <a:off x="3177791" y="1501084"/>
            <a:ext cx="6094324" cy="1996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/>
              <a:t>NEPRIAMY: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/>
              <a:t>-s dokonalou premenou – V-L-K-DJ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/>
              <a:t>-s</a:t>
            </a:r>
            <a:r>
              <a:rPr lang="sk-SK" sz="3200" dirty="0" smtClean="0"/>
              <a:t> nedokonalou premenou – V-L-DJ </a:t>
            </a:r>
            <a:endParaRPr lang="sk-SK" sz="3200" dirty="0"/>
          </a:p>
        </p:txBody>
      </p:sp>
      <p:pic>
        <p:nvPicPr>
          <p:cNvPr id="7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AD9921A5-D0E5-4B44-A3C9-D76163A7D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dĺžnik 7">
            <a:extLst>
              <a:ext uri="{FF2B5EF4-FFF2-40B4-BE49-F238E27FC236}">
                <a16:creationId xmlns="" xmlns:a16="http://schemas.microsoft.com/office/drawing/2014/main" id="{D76F14B3-EA67-4325-95C2-DC7A5B372DD9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0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tázka pro… | Homerlive">
            <a:extLst>
              <a:ext uri="{FF2B5EF4-FFF2-40B4-BE49-F238E27FC236}">
                <a16:creationId xmlns="" xmlns:a16="http://schemas.microsoft.com/office/drawing/2014/main" id="{415D1A50-7B69-452C-99AD-AD02CA66E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9" y="2816604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16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="" xmlns:a16="http://schemas.microsoft.com/office/drawing/2014/main" id="{E526CE6D-B854-41F3-BA74-362E082955F6}"/>
              </a:ext>
            </a:extLst>
          </p:cNvPr>
          <p:cNvSpPr txBox="1"/>
          <p:nvPr/>
        </p:nvSpPr>
        <p:spPr>
          <a:xfrm>
            <a:off x="3048699" y="1694704"/>
            <a:ext cx="6094602" cy="1083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Čo je bunka? Veda zaoberajúca sa štúdiom buniek.</a:t>
            </a:r>
            <a:endParaRPr lang="sk-SK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15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16 </a:t>
            </a:r>
          </a:p>
        </p:txBody>
      </p:sp>
      <p:sp>
        <p:nvSpPr>
          <p:cNvPr id="5" name="Play Again Button">
            <a:hlinkClick r:id="rId2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12647A88-FBC5-4256-9A39-B8DCBACC2451}"/>
              </a:ext>
            </a:extLst>
          </p:cNvPr>
          <p:cNvSpPr txBox="1"/>
          <p:nvPr/>
        </p:nvSpPr>
        <p:spPr>
          <a:xfrm>
            <a:off x="4055463" y="904501"/>
            <a:ext cx="6094602" cy="287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-základná stavebná a funkčná jednotka všetkých živých organizmov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sk-SK" sz="2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-cytológia</a:t>
            </a:r>
            <a:endParaRPr lang="sk-SK" sz="28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sk-SK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F089EB17-6DA5-47E9-906C-EC6EDA881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ĺžnik 2">
            <a:extLst>
              <a:ext uri="{FF2B5EF4-FFF2-40B4-BE49-F238E27FC236}">
                <a16:creationId xmlns="" xmlns:a16="http://schemas.microsoft.com/office/drawing/2014/main" id="{0DAD0097-E916-4DAF-9DC0-A81483FA2C73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96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17 </a:t>
            </a:r>
          </a:p>
        </p:txBody>
      </p:sp>
      <p:sp>
        <p:nvSpPr>
          <p:cNvPr id="5" name="Play Again Button">
            <a:hlinkClick r:id="rId2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Otázka pro… | Homerlive">
            <a:extLst>
              <a:ext uri="{FF2B5EF4-FFF2-40B4-BE49-F238E27FC236}">
                <a16:creationId xmlns="" xmlns:a16="http://schemas.microsoft.com/office/drawing/2014/main" id="{79006147-215C-4C43-989A-D3D042561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9" y="2816604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lokTextu 7">
            <a:extLst>
              <a:ext uri="{FF2B5EF4-FFF2-40B4-BE49-F238E27FC236}">
                <a16:creationId xmlns="" xmlns:a16="http://schemas.microsoft.com/office/drawing/2014/main" id="{36B1B51B-DC91-4999-B1C1-458880BE7E86}"/>
              </a:ext>
            </a:extLst>
          </p:cNvPr>
          <p:cNvSpPr txBox="1"/>
          <p:nvPr/>
        </p:nvSpPr>
        <p:spPr>
          <a:xfrm>
            <a:off x="4853437" y="1338811"/>
            <a:ext cx="6094324" cy="1848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Ryby – </a:t>
            </a:r>
            <a:r>
              <a:rPr lang="sk-SK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sk-SK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vymenujte aspoň 3 zástupcov žijúcich v sladkých a 2 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 morských vodách</a:t>
            </a:r>
            <a:endParaRPr lang="sk-SK" sz="32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7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17 </a:t>
            </a:r>
          </a:p>
        </p:txBody>
      </p:sp>
      <p:sp>
        <p:nvSpPr>
          <p:cNvPr id="5" name="Play Again Button">
            <a:hlinkClick r:id="rId2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723321E8-A4E6-4861-9DC0-48AD92467920}"/>
              </a:ext>
            </a:extLst>
          </p:cNvPr>
          <p:cNvSpPr txBox="1"/>
          <p:nvPr/>
        </p:nvSpPr>
        <p:spPr>
          <a:xfrm>
            <a:off x="2846196" y="1484550"/>
            <a:ext cx="7773678" cy="3900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/>
              <a:t>OSTEICHTYES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sk-SK" sz="3200" dirty="0"/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/>
              <a:t>-pstruh potočný, kapor obyčajný, šťuka severná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sk-SK" sz="3200" dirty="0"/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/>
              <a:t>-makrela atlantická, tuniak modrý, sardinka</a:t>
            </a:r>
            <a:endParaRPr lang="sk-SK" sz="3200" dirty="0"/>
          </a:p>
        </p:txBody>
      </p:sp>
      <p:pic>
        <p:nvPicPr>
          <p:cNvPr id="7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1D0BAE98-2263-4691-B750-9B3A722D4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dĺžnik 7">
            <a:extLst>
              <a:ext uri="{FF2B5EF4-FFF2-40B4-BE49-F238E27FC236}">
                <a16:creationId xmlns="" xmlns:a16="http://schemas.microsoft.com/office/drawing/2014/main" id="{FAEB9B0E-74BA-4BAA-8204-183A9414D801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8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tázka pro… | Homerlive">
            <a:extLst>
              <a:ext uri="{FF2B5EF4-FFF2-40B4-BE49-F238E27FC236}">
                <a16:creationId xmlns="" xmlns:a16="http://schemas.microsoft.com/office/drawing/2014/main" id="{26D221FF-3A09-43A0-8CAE-8EA48E22D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7" y="24714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18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="" xmlns:a16="http://schemas.microsoft.com/office/drawing/2014/main" id="{07D5474F-1DE1-4FCC-9370-2218884C6263}"/>
              </a:ext>
            </a:extLst>
          </p:cNvPr>
          <p:cNvSpPr txBox="1"/>
          <p:nvPr/>
        </p:nvSpPr>
        <p:spPr>
          <a:xfrm>
            <a:off x="3489996" y="1695529"/>
            <a:ext cx="6094324" cy="2665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Vysvetlite pojmy: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sk-SK" sz="32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endemit</a:t>
            </a:r>
            <a:endParaRPr lang="sk-SK" sz="3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-relikt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uveďte po 2 príkladoch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85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F494FC13-E443-4C8F-9CF0-03F4B3DEE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18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8BBAE655-4769-4AA9-85DC-9DC315FCA13F}"/>
              </a:ext>
            </a:extLst>
          </p:cNvPr>
          <p:cNvSpPr txBox="1"/>
          <p:nvPr/>
        </p:nvSpPr>
        <p:spPr>
          <a:xfrm>
            <a:off x="3048838" y="1692003"/>
            <a:ext cx="6094324" cy="1327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sk-SK" sz="32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Endemit</a:t>
            </a:r>
            <a:r>
              <a:rPr lang="sk-SK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sk-SK" sz="3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koala</a:t>
            </a:r>
            <a:r>
              <a:rPr lang="sk-SK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klokan, ježura ...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-relikt – </a:t>
            </a:r>
            <a:r>
              <a:rPr lang="sk-SK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krokodíl, žralok ...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="" xmlns:a16="http://schemas.microsoft.com/office/drawing/2014/main" id="{CBEB6F55-B54C-43DE-94CC-98A953656564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2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19 </a:t>
            </a:r>
          </a:p>
        </p:txBody>
      </p:sp>
      <p:sp>
        <p:nvSpPr>
          <p:cNvPr id="5" name="Play Again Button">
            <a:hlinkClick r:id="rId2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Otázka pro… | Homerlive">
            <a:extLst>
              <a:ext uri="{FF2B5EF4-FFF2-40B4-BE49-F238E27FC236}">
                <a16:creationId xmlns="" xmlns:a16="http://schemas.microsoft.com/office/drawing/2014/main" id="{D9AD5002-9876-4CB3-8B0C-B501F7E42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9" y="2816604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lokTextu 7">
            <a:extLst>
              <a:ext uri="{FF2B5EF4-FFF2-40B4-BE49-F238E27FC236}">
                <a16:creationId xmlns="" xmlns:a16="http://schemas.microsoft.com/office/drawing/2014/main" id="{2BB1ABC7-5E30-4ABC-B4E5-21AE76F37057}"/>
              </a:ext>
            </a:extLst>
          </p:cNvPr>
          <p:cNvSpPr txBox="1"/>
          <p:nvPr/>
        </p:nvSpPr>
        <p:spPr>
          <a:xfrm>
            <a:off x="3048838" y="1545269"/>
            <a:ext cx="6094324" cy="1224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/>
              <a:t>Mäkkýše – odborne, systé</a:t>
            </a:r>
            <a:r>
              <a:rPr lang="sk-SK" sz="3200" dirty="0" smtClean="0"/>
              <a:t>m + po 1 zástupcovi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74080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2307E371-6E5B-4ECC-872A-459100E72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19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5352FEF6-99F3-4975-905F-E81DE64931C6}"/>
              </a:ext>
            </a:extLst>
          </p:cNvPr>
          <p:cNvSpPr txBox="1"/>
          <p:nvPr/>
        </p:nvSpPr>
        <p:spPr>
          <a:xfrm>
            <a:off x="3048838" y="1690503"/>
            <a:ext cx="6094324" cy="3334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err="1" smtClean="0"/>
              <a:t>Mollusca</a:t>
            </a:r>
            <a:endParaRPr lang="sk-SK" sz="3200" dirty="0" smtClean="0"/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sk-SK" sz="3200" dirty="0"/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/>
              <a:t>-ulitníky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/>
              <a:t>-lastúrniky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/>
              <a:t>-hlavonožce</a:t>
            </a:r>
            <a:endParaRPr lang="sk-SK" sz="3200" dirty="0"/>
          </a:p>
        </p:txBody>
      </p:sp>
      <p:sp>
        <p:nvSpPr>
          <p:cNvPr id="8" name="Obdĺžnik 7">
            <a:extLst>
              <a:ext uri="{FF2B5EF4-FFF2-40B4-BE49-F238E27FC236}">
                <a16:creationId xmlns="" xmlns:a16="http://schemas.microsoft.com/office/drawing/2014/main" id="{72E232D3-987A-453A-A592-100A4448568C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3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tázka pro… | Homerlive">
            <a:extLst>
              <a:ext uri="{FF2B5EF4-FFF2-40B4-BE49-F238E27FC236}">
                <a16:creationId xmlns="" xmlns:a16="http://schemas.microsoft.com/office/drawing/2014/main" id="{A074CE98-65E4-444B-A974-29B845543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7" y="24714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2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="" xmlns:a16="http://schemas.microsoft.com/office/drawing/2014/main" id="{126318DB-A1BC-4865-B785-613A56C8AA6A}"/>
              </a:ext>
            </a:extLst>
          </p:cNvPr>
          <p:cNvSpPr txBox="1"/>
          <p:nvPr/>
        </p:nvSpPr>
        <p:spPr>
          <a:xfrm>
            <a:off x="3048699" y="1796038"/>
            <a:ext cx="6094602" cy="622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Zloženie vzduchu.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tázka pro… | Homerlive">
            <a:extLst>
              <a:ext uri="{FF2B5EF4-FFF2-40B4-BE49-F238E27FC236}">
                <a16:creationId xmlns="" xmlns:a16="http://schemas.microsoft.com/office/drawing/2014/main" id="{60E603D1-2A11-4E3A-840D-63C834D18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9" y="2816604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20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="" xmlns:a16="http://schemas.microsoft.com/office/drawing/2014/main" id="{5D907BE3-F967-415A-BAAC-B9860AC4E8B7}"/>
              </a:ext>
            </a:extLst>
          </p:cNvPr>
          <p:cNvSpPr txBox="1"/>
          <p:nvPr/>
        </p:nvSpPr>
        <p:spPr>
          <a:xfrm>
            <a:off x="3048838" y="1911567"/>
            <a:ext cx="6094324" cy="625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Dýchanie obojživelníkov.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10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20 </a:t>
            </a:r>
          </a:p>
        </p:txBody>
      </p:sp>
      <p:sp>
        <p:nvSpPr>
          <p:cNvPr id="5" name="Play Again Button">
            <a:hlinkClick r:id="rId2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E0C8F28D-10CC-4449-9801-55723E08581B}"/>
              </a:ext>
            </a:extLst>
          </p:cNvPr>
          <p:cNvSpPr txBox="1"/>
          <p:nvPr/>
        </p:nvSpPr>
        <p:spPr>
          <a:xfrm>
            <a:off x="4758834" y="1244090"/>
            <a:ext cx="6094324" cy="2665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sk-SK" sz="3200" b="1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žiabre</a:t>
            </a:r>
            <a:endParaRPr lang="sk-SK" sz="32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sk-SK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ľúca + kožné dýchanie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5C79F13A-0A33-45D4-8F35-596D557C8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dĺžnik 7">
            <a:extLst>
              <a:ext uri="{FF2B5EF4-FFF2-40B4-BE49-F238E27FC236}">
                <a16:creationId xmlns="" xmlns:a16="http://schemas.microsoft.com/office/drawing/2014/main" id="{116D384C-56E3-4613-A4EC-BF04B3EADE62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1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E3CF3CEF-DE79-4C8F-8606-62FA65941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2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EA4DCEE4-D091-408F-A52F-26BBA5C64CB6}"/>
              </a:ext>
            </a:extLst>
          </p:cNvPr>
          <p:cNvSpPr txBox="1"/>
          <p:nvPr/>
        </p:nvSpPr>
        <p:spPr>
          <a:xfrm>
            <a:off x="3187840" y="1720649"/>
            <a:ext cx="6094324" cy="1996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78% Dusík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21% Kyslík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0,93% CO2 ...</a:t>
            </a:r>
            <a:endParaRPr lang="sk-SK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="" xmlns:a16="http://schemas.microsoft.com/office/drawing/2014/main" id="{90445685-2002-4963-8439-00A6164550EC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00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tázka pro… | Homerlive">
            <a:extLst>
              <a:ext uri="{FF2B5EF4-FFF2-40B4-BE49-F238E27FC236}">
                <a16:creationId xmlns="" xmlns:a16="http://schemas.microsoft.com/office/drawing/2014/main" id="{6FFF8062-9DB6-442B-B3AE-F92C62A99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7" y="24714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3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="" xmlns:a16="http://schemas.microsoft.com/office/drawing/2014/main" id="{49F133EA-F846-42C2-AFA3-FEB0224077D9}"/>
              </a:ext>
            </a:extLst>
          </p:cNvPr>
          <p:cNvSpPr txBox="1"/>
          <p:nvPr/>
        </p:nvSpPr>
        <p:spPr>
          <a:xfrm>
            <a:off x="3048838" y="1921616"/>
            <a:ext cx="6094324" cy="3298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Akým druhom plodu je jablko?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 malvica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kôstkovica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 bobuľa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 nažka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58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98008225-6654-41F4-9BB9-EE3D814B7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3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3D276B44-A5BA-4F21-9A83-B7ED4D13A09A}"/>
              </a:ext>
            </a:extLst>
          </p:cNvPr>
          <p:cNvSpPr txBox="1"/>
          <p:nvPr/>
        </p:nvSpPr>
        <p:spPr>
          <a:xfrm>
            <a:off x="3048838" y="1921616"/>
            <a:ext cx="6094324" cy="3298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Akým druhom plodu je jablko?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 malvica</a:t>
            </a:r>
            <a:endParaRPr lang="sk-SK" sz="3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kôstkovica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 bobuľa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 nažka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="" xmlns:a16="http://schemas.microsoft.com/office/drawing/2014/main" id="{F91528FF-6B07-4425-BD81-9C4CB63C9462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4098" name="Picture 2" descr="Jablko červené - Ovocníčkovo">
            <a:extLst>
              <a:ext uri="{FF2B5EF4-FFF2-40B4-BE49-F238E27FC236}">
                <a16:creationId xmlns="" xmlns:a16="http://schemas.microsoft.com/office/drawing/2014/main" id="{FA3D55E2-2FAD-47B9-8669-01E258E07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128" y="2644322"/>
            <a:ext cx="3654274" cy="287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49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tázka pro… | Homerlive">
            <a:extLst>
              <a:ext uri="{FF2B5EF4-FFF2-40B4-BE49-F238E27FC236}">
                <a16:creationId xmlns="" xmlns:a16="http://schemas.microsoft.com/office/drawing/2014/main" id="{455D3C08-F3E9-4486-A988-CF4EF6A84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7" y="24714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4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="" xmlns:a16="http://schemas.microsoft.com/office/drawing/2014/main" id="{81CC1137-F168-4E4D-84CC-784E8D612909}"/>
              </a:ext>
            </a:extLst>
          </p:cNvPr>
          <p:cNvSpPr txBox="1"/>
          <p:nvPr/>
        </p:nvSpPr>
        <p:spPr>
          <a:xfrm>
            <a:off x="3185196" y="1670582"/>
            <a:ext cx="6094324" cy="3861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Správne zaradenie jablone</a:t>
            </a:r>
            <a:r>
              <a:rPr lang="sk-SK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sk-SK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a.) </a:t>
            </a:r>
            <a:r>
              <a:rPr lang="sk-SK" sz="3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magnoliorasty</a:t>
            </a:r>
            <a:r>
              <a:rPr lang="sk-SK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č.: </a:t>
            </a:r>
            <a:r>
              <a:rPr lang="sk-SK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astrovité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sk-SK" sz="3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borovicorasty</a:t>
            </a:r>
            <a:r>
              <a:rPr lang="sk-SK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č.: astrovité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sk-SK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.)</a:t>
            </a:r>
            <a:r>
              <a:rPr lang="sk-SK" sz="3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magnoliorasty</a:t>
            </a:r>
            <a:r>
              <a:rPr lang="sk-SK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č.: </a:t>
            </a:r>
            <a:r>
              <a:rPr lang="sk-SK" sz="3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ružovité</a:t>
            </a:r>
            <a:endParaRPr lang="sk-SK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sk-SK" sz="3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borovicorasty</a:t>
            </a:r>
            <a:r>
              <a:rPr lang="sk-SK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č.: </a:t>
            </a:r>
            <a:r>
              <a:rPr lang="sk-SK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ružovité</a:t>
            </a:r>
            <a:endParaRPr lang="sk-SK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sk-S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1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13C201DF-84D8-4B11-8650-522C00B7E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4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51143BE3-9E4E-4FDD-8DCD-18C27CAE397A}"/>
              </a:ext>
            </a:extLst>
          </p:cNvPr>
          <p:cNvSpPr txBox="1"/>
          <p:nvPr/>
        </p:nvSpPr>
        <p:spPr>
          <a:xfrm>
            <a:off x="3465932" y="1975241"/>
            <a:ext cx="6094324" cy="3334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Správne zaradenie jablone: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a.) </a:t>
            </a:r>
            <a:r>
              <a:rPr lang="sk-SK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magnoliorasty</a:t>
            </a:r>
            <a:r>
              <a:rPr lang="sk-SK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č.: astrovité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</a:t>
            </a:r>
            <a:r>
              <a:rPr lang="sk-SK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borovicorasty</a:t>
            </a:r>
            <a:r>
              <a:rPr lang="sk-SK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č.: astrovité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c.)</a:t>
            </a:r>
            <a:r>
              <a:rPr lang="sk-SK" sz="3200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magnoliorasty</a:t>
            </a:r>
            <a:r>
              <a:rPr lang="sk-SK" sz="3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č.: </a:t>
            </a:r>
            <a:r>
              <a:rPr lang="sk-SK" sz="3200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ružovité</a:t>
            </a:r>
            <a:endParaRPr lang="sk-SK" sz="32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 </a:t>
            </a:r>
            <a:r>
              <a:rPr lang="sk-SK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borovicorasty</a:t>
            </a:r>
            <a:r>
              <a:rPr lang="sk-SK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č.: </a:t>
            </a:r>
            <a:r>
              <a:rPr lang="sk-SK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ružovité</a:t>
            </a:r>
            <a:endParaRPr lang="sk-SK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="" xmlns:a16="http://schemas.microsoft.com/office/drawing/2014/main" id="{7C06C76D-D8EA-4CA6-81B8-7FE0B8FF8405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35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artDeco"/>
        </a:sp3d>
      </a:spPr>
      <a:bodyPr lIns="0" tIns="0" rIns="0" bIns="0" rtlCol="0" anchor="t" anchorCtr="0"/>
      <a:lstStyle>
        <a:defPPr algn="ctr">
          <a:defRPr sz="4800" dirty="0" smtClean="0">
            <a:ln>
              <a:solidFill>
                <a:schemeClr val="bg1">
                  <a:lumMod val="50000"/>
                </a:schemeClr>
              </a:solidFill>
            </a:ln>
            <a:solidFill>
              <a:schemeClr val="bg1">
                <a:lumMod val="85000"/>
              </a:schemeClr>
            </a:solidFill>
            <a:latin typeface="Arial Black" panose="020B0A04020102020204" pitchFamily="34" charset="0"/>
            <a:ea typeface="Segoe UI Black" panose="020B0A02040204020203" pitchFamily="34" charset="0"/>
            <a:cs typeface="Segoe UI Black" panose="020B0A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931</Words>
  <Application>Microsoft Office PowerPoint</Application>
  <PresentationFormat>Vlastná</PresentationFormat>
  <Paragraphs>248</Paragraphs>
  <Slides>41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41</vt:i4>
      </vt:variant>
    </vt:vector>
  </HeadingPairs>
  <TitlesOfParts>
    <vt:vector size="50" baseType="lpstr">
      <vt:lpstr>Arial</vt:lpstr>
      <vt:lpstr>Century Gothic</vt:lpstr>
      <vt:lpstr>Times New Roman</vt:lpstr>
      <vt:lpstr>Calibri Light</vt:lpstr>
      <vt:lpstr>Segoe UI Black</vt:lpstr>
      <vt:lpstr>Calibri</vt:lpstr>
      <vt:lpstr>Candara</vt:lpstr>
      <vt:lpstr>Arial Black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tekhnologic</dc:creator>
  <cp:lastModifiedBy>student</cp:lastModifiedBy>
  <cp:revision>60</cp:revision>
  <dcterms:created xsi:type="dcterms:W3CDTF">2016-12-26T00:12:58Z</dcterms:created>
  <dcterms:modified xsi:type="dcterms:W3CDTF">2023-06-22T05:18:04Z</dcterms:modified>
</cp:coreProperties>
</file>