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3" r:id="rId2"/>
    <p:sldId id="424" r:id="rId3"/>
    <p:sldId id="429" r:id="rId4"/>
    <p:sldId id="425" r:id="rId5"/>
    <p:sldId id="426" r:id="rId6"/>
    <p:sldId id="431" r:id="rId7"/>
    <p:sldId id="430" r:id="rId8"/>
    <p:sldId id="427" r:id="rId9"/>
    <p:sldId id="428" r:id="rId10"/>
    <p:sldId id="432" r:id="rId11"/>
    <p:sldId id="433" r:id="rId12"/>
    <p:sldId id="434" r:id="rId13"/>
    <p:sldId id="435" r:id="rId14"/>
    <p:sldId id="436" r:id="rId15"/>
  </p:sldIdLst>
  <p:sldSz cx="11737975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FF00"/>
    <a:srgbClr val="0066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 autoAdjust="0"/>
    <p:restoredTop sz="94590" autoAdjust="0"/>
  </p:normalViewPr>
  <p:slideViewPr>
    <p:cSldViewPr>
      <p:cViewPr>
        <p:scale>
          <a:sx n="60" d="100"/>
          <a:sy n="60" d="100"/>
        </p:scale>
        <p:origin x="-1950" y="-1092"/>
      </p:cViewPr>
      <p:guideLst>
        <p:guide orient="horz" pos="2160"/>
        <p:guide pos="36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685800"/>
            <a:ext cx="5867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5801353-9521-4146-8D27-2809B335A20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40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80348" y="2130426"/>
            <a:ext cx="9977279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60696" y="3886200"/>
            <a:ext cx="821658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0761A-0975-41A3-A726-31D5B67A31D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C250-0074-43B6-B656-84653A8F50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510032" y="274639"/>
            <a:ext cx="2641044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86899" y="274639"/>
            <a:ext cx="77275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D26F2-EBFE-4BFF-9835-DCF9A225AA5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586899" y="274639"/>
            <a:ext cx="10564178" cy="585152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05A62-B4A5-4499-A268-AA291153970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B36A6-BCFF-456A-B934-C0221961C4D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7219" y="4406901"/>
            <a:ext cx="99772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27219" y="2906713"/>
            <a:ext cx="997727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0A83A-7EB2-4416-91CD-DE831B6FE36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86899" y="1600201"/>
            <a:ext cx="51842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966804" y="1600201"/>
            <a:ext cx="51842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CA60B-A287-47F8-AB07-FB6336FF360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86899" y="1535113"/>
            <a:ext cx="518631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86899" y="2174875"/>
            <a:ext cx="518631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962729" y="1535113"/>
            <a:ext cx="51883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962729" y="2174875"/>
            <a:ext cx="51883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D8C2-5A35-40B7-84B2-70712FA36F1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DB559-39B6-46FF-9390-2003128EED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0FDE-DA70-4204-9E81-5D1AC75E069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6899" y="273050"/>
            <a:ext cx="3861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89222" y="273051"/>
            <a:ext cx="65618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86899" y="1435101"/>
            <a:ext cx="3861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E8376-9A64-439C-B3A1-28445BA94E7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00725" y="4800600"/>
            <a:ext cx="704278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00725" y="612775"/>
            <a:ext cx="704278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00725" y="5367338"/>
            <a:ext cx="704278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F168F-C5F4-4A74-8A50-557317BF737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7375" y="274638"/>
            <a:ext cx="10563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7375" y="1600200"/>
            <a:ext cx="105632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7375" y="6245225"/>
            <a:ext cx="27384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10025" y="6245225"/>
            <a:ext cx="3717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2163" y="6245225"/>
            <a:ext cx="27384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406E89C-4AB6-4674-A7D7-38EEA4F72C7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Výsledok vyhľadávania obrázkov pre dopyt cold w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116388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Nadpis 6"/>
          <p:cNvSpPr>
            <a:spLocks noGrp="1"/>
          </p:cNvSpPr>
          <p:nvPr>
            <p:ph type="ctrTitle"/>
          </p:nvPr>
        </p:nvSpPr>
        <p:spPr>
          <a:xfrm>
            <a:off x="1116013" y="3644900"/>
            <a:ext cx="9977437" cy="1470025"/>
          </a:xfrm>
        </p:spPr>
        <p:txBody>
          <a:bodyPr/>
          <a:lstStyle/>
          <a:p>
            <a:pPr>
              <a:defRPr/>
            </a:pPr>
            <a:r>
              <a:rPr lang="sk-SK" sz="72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Sovietizácia</a:t>
            </a:r>
            <a:r>
              <a:rPr lang="sk-SK" sz="72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strednej a východnej Európy</a:t>
            </a:r>
            <a:endParaRPr lang="sk-SK" sz="72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9396" name="Picture 4" descr="Výsledok vyhľadávania obrázkov pre dopyt cold w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263" y="0"/>
            <a:ext cx="4176712" cy="206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398" name="Picture 6" descr="Výsledok vyhľadávania obrázkov pre dopyt cold w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0"/>
            <a:ext cx="3984625" cy="206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11150600" cy="1143000"/>
          </a:xfrm>
        </p:spPr>
        <p:txBody>
          <a:bodyPr/>
          <a:lstStyle/>
          <a:p>
            <a:r>
              <a:rPr lang="sk-SK" sz="6000" smtClean="0">
                <a:solidFill>
                  <a:srgbClr val="FF0000"/>
                </a:solidFill>
                <a:latin typeface="Arial Black" pitchFamily="34" charset="0"/>
                <a:ea typeface="ＭＳ Ｐゴシック" pitchFamily="34" charset="-128"/>
              </a:rPr>
              <a:t>KOMUNISTICKÉ STRANY</a:t>
            </a:r>
          </a:p>
        </p:txBody>
      </p:sp>
      <p:sp>
        <p:nvSpPr>
          <p:cNvPr id="41987" name="Zástupný symbol obsahu 2"/>
          <p:cNvSpPr>
            <a:spLocks noGrp="1"/>
          </p:cNvSpPr>
          <p:nvPr>
            <p:ph idx="1"/>
          </p:nvPr>
        </p:nvSpPr>
        <p:spPr>
          <a:xfrm>
            <a:off x="1044575" y="1412875"/>
            <a:ext cx="5040313" cy="4525963"/>
          </a:xfrm>
        </p:spPr>
        <p:txBody>
          <a:bodyPr/>
          <a:lstStyle/>
          <a:p>
            <a:r>
              <a:rPr lang="sk-SK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reprezentantky sovietskych záujmov</a:t>
            </a:r>
          </a:p>
          <a:p>
            <a:r>
              <a:rPr lang="sk-SK" smtClean="0">
                <a:solidFill>
                  <a:schemeClr val="bg1"/>
                </a:solidFill>
                <a:ea typeface="ＭＳ Ｐゴシック" pitchFamily="34" charset="-128"/>
              </a:rPr>
              <a:t>zabezpečenie vplyvu, pozícií, prevzatie moci</a:t>
            </a:r>
          </a:p>
          <a:p>
            <a:r>
              <a:rPr lang="sk-SK" smtClean="0">
                <a:solidFill>
                  <a:schemeClr val="bg1"/>
                </a:solidFill>
                <a:ea typeface="ＭＳ Ｐゴシック" pitchFamily="34" charset="-128"/>
              </a:rPr>
              <a:t>slabé </a:t>
            </a:r>
          </a:p>
          <a:p>
            <a:pPr lvl="1"/>
            <a:r>
              <a:rPr lang="sk-SK" sz="2400" i="1" smtClean="0">
                <a:solidFill>
                  <a:schemeClr val="bg1"/>
                </a:solidFill>
                <a:ea typeface="ＭＳ Ｐゴシック" pitchFamily="34" charset="-128"/>
              </a:rPr>
              <a:t>poslušní vykonávatelia sovietskych príkazov</a:t>
            </a:r>
          </a:p>
          <a:p>
            <a:r>
              <a:rPr lang="sk-SK" b="1" smtClean="0">
                <a:solidFill>
                  <a:schemeClr val="bg1"/>
                </a:solidFill>
                <a:ea typeface="ＭＳ Ｐゴシック" pitchFamily="34" charset="-128"/>
              </a:rPr>
              <a:t>Josip Broz Tito</a:t>
            </a:r>
            <a:r>
              <a:rPr lang="sk-SK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</a:p>
          <a:p>
            <a:pPr lvl="1"/>
            <a:r>
              <a:rPr lang="sk-SK" smtClean="0">
                <a:solidFill>
                  <a:schemeClr val="bg1"/>
                </a:solidFill>
                <a:ea typeface="ＭＳ Ｐゴシック" pitchFamily="34" charset="-128"/>
              </a:rPr>
              <a:t>Nariadeniam sa vzpieral</a:t>
            </a:r>
          </a:p>
          <a:p>
            <a:endParaRPr lang="sk-SK" smtClean="0">
              <a:ea typeface="ＭＳ Ｐゴシック" pitchFamily="34" charset="-128"/>
            </a:endParaRPr>
          </a:p>
        </p:txBody>
      </p:sp>
      <p:pic>
        <p:nvPicPr>
          <p:cNvPr id="41988" name="Picture 2" descr="Communist star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5763" y="1196975"/>
            <a:ext cx="3732212" cy="35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 descr="Hammer and sick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388" y="1268413"/>
            <a:ext cx="171132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 descr="Výsledok vyhľadávania obrázkov pre dopyt josip broz ti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3068638"/>
            <a:ext cx="2376488" cy="357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2413" y="260350"/>
            <a:ext cx="7585075" cy="1143000"/>
          </a:xfrm>
        </p:spPr>
        <p:txBody>
          <a:bodyPr/>
          <a:lstStyle/>
          <a:p>
            <a:pPr>
              <a:defRPr/>
            </a:pPr>
            <a:r>
              <a:rPr lang="sk-SK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SOVIETIZÁCIA</a:t>
            </a:r>
            <a:endParaRPr lang="sk-SK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3011" name="Zástupný symbol obsahu 2"/>
          <p:cNvSpPr>
            <a:spLocks noGrp="1"/>
          </p:cNvSpPr>
          <p:nvPr>
            <p:ph idx="1"/>
          </p:nvPr>
        </p:nvSpPr>
        <p:spPr>
          <a:xfrm>
            <a:off x="755650" y="1341438"/>
            <a:ext cx="6362700" cy="4525962"/>
          </a:xfrm>
        </p:spPr>
        <p:txBody>
          <a:bodyPr/>
          <a:lstStyle/>
          <a:p>
            <a:r>
              <a:rPr lang="sk-SK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 </a:t>
            </a:r>
            <a:r>
              <a:rPr lang="sk-SK" smtClean="0">
                <a:solidFill>
                  <a:schemeClr val="bg1"/>
                </a:solidFill>
                <a:latin typeface="Segoe Print" pitchFamily="2" charset="0"/>
                <a:ea typeface="ＭＳ Ｐゴシック" pitchFamily="34" charset="-128"/>
              </a:rPr>
              <a:t>plné preberanie a aplikovanie politického, ekonomického a spoločenského modelu ZSSR na iné krajiny </a:t>
            </a:r>
          </a:p>
          <a:p>
            <a:r>
              <a:rPr lang="sk-SK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40. – 50. rokov </a:t>
            </a:r>
            <a:endParaRPr lang="sk-SK" smtClean="0">
              <a:solidFill>
                <a:schemeClr val="bg1"/>
              </a:solidFill>
              <a:latin typeface="Arial Black" pitchFamily="34" charset="0"/>
              <a:ea typeface="ＭＳ Ｐゴシック" pitchFamily="34" charset="-128"/>
            </a:endParaRPr>
          </a:p>
          <a:p>
            <a:r>
              <a:rPr lang="sk-SK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SATELITY</a:t>
            </a:r>
            <a:endParaRPr lang="sk-SK" smtClean="0">
              <a:solidFill>
                <a:schemeClr val="bg1"/>
              </a:solidFill>
              <a:latin typeface="Arial Black" pitchFamily="34" charset="0"/>
              <a:ea typeface="ＭＳ Ｐゴシック" pitchFamily="34" charset="-128"/>
            </a:endParaRPr>
          </a:p>
          <a:p>
            <a:endParaRPr lang="sk-SK" smtClean="0">
              <a:ea typeface="ＭＳ Ｐゴシック" pitchFamily="34" charset="-128"/>
            </a:endParaRPr>
          </a:p>
        </p:txBody>
      </p:sp>
      <p:pic>
        <p:nvPicPr>
          <p:cNvPr id="63490" name="Picture 2" descr="Výsledok vyhľadávania obrázkov pre dopyt sovietiz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4533900"/>
            <a:ext cx="3889375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492" name="Picture 4" descr="The Sovietization of Eastern Euro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7163" y="0"/>
            <a:ext cx="3960812" cy="546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>
              <a:ea typeface="ＭＳ Ｐゴシック" pitchFamily="34" charset="-128"/>
            </a:endParaRPr>
          </a:p>
        </p:txBody>
      </p:sp>
      <p:sp>
        <p:nvSpPr>
          <p:cNvPr id="44035" name="Zástupný symbol obsahu 2"/>
          <p:cNvSpPr>
            <a:spLocks noGrp="1"/>
          </p:cNvSpPr>
          <p:nvPr>
            <p:ph idx="1"/>
          </p:nvPr>
        </p:nvSpPr>
        <p:spPr>
          <a:xfrm>
            <a:off x="755650" y="1628775"/>
            <a:ext cx="10563225" cy="4525963"/>
          </a:xfrm>
        </p:spPr>
        <p:txBody>
          <a:bodyPr/>
          <a:lstStyle/>
          <a:p>
            <a:pPr marL="742950" indent="-742950">
              <a:buFontTx/>
              <a:buAutoNum type="arabicPeriod"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Likvidácia sebaistých komunistických vodcov</a:t>
            </a:r>
          </a:p>
          <a:p>
            <a:pPr marL="742950" indent="-742950">
              <a:buFontTx/>
              <a:buAutoNum type="arabicPeriod"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Politické procesy</a:t>
            </a:r>
          </a:p>
          <a:p>
            <a:pPr marL="742950" indent="-742950">
              <a:buFontTx/>
              <a:buAutoNum type="arabicPeriod"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Sovietizácia ekonomiky </a:t>
            </a:r>
          </a:p>
          <a:p>
            <a:pPr marL="742950" indent="-742950">
              <a:buFontTx/>
              <a:buAutoNum type="arabicPeriod"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Kultúra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6" name="Picture 6" descr="https://upload.wikimedia.org/wikipedia/commons/thumb/6/63/%D0%9C%D0%BE%D1%81%D0%BA%D0%B2%D0%B0_1970_-_panoramio_-_Andris_Malygin_%283%29.jpg/1024px-%D0%9C%D0%BE%D1%81%D0%BA%D0%B2%D0%B0_1970_-_panoramio_-_Andris_Malygin_%283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4437063"/>
            <a:ext cx="3722688" cy="2420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059" name="Nadpis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11414125" cy="1143000"/>
          </a:xfrm>
        </p:spPr>
        <p:txBody>
          <a:bodyPr/>
          <a:lstStyle/>
          <a:p>
            <a:r>
              <a:rPr lang="sk-SK" sz="66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Hospodárska integrácia</a:t>
            </a:r>
          </a:p>
        </p:txBody>
      </p:sp>
      <p:sp>
        <p:nvSpPr>
          <p:cNvPr id="45060" name="Zástupný symbol obsahu 2"/>
          <p:cNvSpPr>
            <a:spLocks noGrp="1"/>
          </p:cNvSpPr>
          <p:nvPr>
            <p:ph idx="1"/>
          </p:nvPr>
        </p:nvSpPr>
        <p:spPr>
          <a:xfrm>
            <a:off x="396875" y="1628775"/>
            <a:ext cx="6216650" cy="4525963"/>
          </a:xfrm>
        </p:spPr>
        <p:txBody>
          <a:bodyPr/>
          <a:lstStyle/>
          <a:p>
            <a:r>
              <a:rPr lang="sk-SK" sz="3600" b="1" smtClean="0">
                <a:solidFill>
                  <a:srgbClr val="FF0000"/>
                </a:solidFill>
                <a:latin typeface="Arial Black" pitchFamily="34" charset="0"/>
                <a:ea typeface="ＭＳ Ｐゴシック" pitchFamily="34" charset="-128"/>
              </a:rPr>
              <a:t>Rada vzájomnej hospodárskej pomoci (RVHP)</a:t>
            </a:r>
            <a:endParaRPr lang="sk-SK" sz="3600" smtClean="0">
              <a:solidFill>
                <a:srgbClr val="FF0000"/>
              </a:solidFill>
              <a:latin typeface="Arial Black" pitchFamily="34" charset="0"/>
              <a:ea typeface="ＭＳ Ｐゴシック" pitchFamily="34" charset="-128"/>
            </a:endParaRPr>
          </a:p>
          <a:p>
            <a:pPr lvl="1"/>
            <a:r>
              <a:rPr lang="sk-SK" i="1" smtClean="0">
                <a:solidFill>
                  <a:schemeClr val="bg1"/>
                </a:solidFill>
                <a:ea typeface="ＭＳ Ｐゴシック" pitchFamily="34" charset="-128"/>
              </a:rPr>
              <a:t>výmena prebytkov</a:t>
            </a:r>
          </a:p>
          <a:p>
            <a:pPr lvl="1"/>
            <a:r>
              <a:rPr lang="sk-SK" i="1" smtClean="0">
                <a:solidFill>
                  <a:schemeClr val="bg1"/>
                </a:solidFill>
                <a:ea typeface="ＭＳ Ｐゴシック" pitchFamily="34" charset="-128"/>
              </a:rPr>
              <a:t>spolupráca</a:t>
            </a:r>
          </a:p>
          <a:p>
            <a:pPr lvl="1"/>
            <a:r>
              <a:rPr lang="sk-SK" i="1" smtClean="0">
                <a:solidFill>
                  <a:schemeClr val="bg1"/>
                </a:solidFill>
                <a:ea typeface="ＭＳ Ｐゴシック" pitchFamily="34" charset="-128"/>
              </a:rPr>
              <a:t>nadnárodný plánovací orgán</a:t>
            </a:r>
          </a:p>
          <a:p>
            <a:pPr lvl="1"/>
            <a:r>
              <a:rPr lang="sk-SK" i="1" smtClean="0">
                <a:solidFill>
                  <a:schemeClr val="bg1"/>
                </a:solidFill>
                <a:ea typeface="ＭＳ Ｐゴシック" pitchFamily="34" charset="-128"/>
              </a:rPr>
              <a:t>jednotné platidlo (prevoditeľný rubeľ)</a:t>
            </a:r>
            <a:endParaRPr lang="sk-SK" smtClean="0">
              <a:solidFill>
                <a:schemeClr val="bg1"/>
              </a:solidFill>
              <a:ea typeface="ＭＳ Ｐゴシック" pitchFamily="34" charset="-128"/>
            </a:endParaRPr>
          </a:p>
          <a:p>
            <a:r>
              <a:rPr lang="sk-SK" b="1" smtClean="0">
                <a:ea typeface="ＭＳ Ｐゴシック" pitchFamily="34" charset="-128"/>
              </a:rPr>
              <a:t>1955 </a:t>
            </a:r>
            <a:endParaRPr lang="sk-SK" smtClean="0">
              <a:ea typeface="ＭＳ Ｐゴシック" pitchFamily="34" charset="-128"/>
            </a:endParaRPr>
          </a:p>
          <a:p>
            <a:endParaRPr lang="sk-SK" smtClean="0">
              <a:ea typeface="ＭＳ Ｐゴシック" pitchFamily="34" charset="-128"/>
            </a:endParaRPr>
          </a:p>
        </p:txBody>
      </p:sp>
      <p:pic>
        <p:nvPicPr>
          <p:cNvPr id="71682" name="Picture 2" descr="https://upload.wikimedia.org/wikipedia/commons/thumb/9/95/Flag_of_Comecon.svg/750px-Flag_of_Come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5613" y="1341438"/>
            <a:ext cx="4356100" cy="2903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2" name="Picture 4" descr="https://upload.wikimedia.org/wikipedia/commons/thumb/2/23/Comecon_30th_anniversary._USSR_stamp._1979.jpg/800px-Comecon_30th_anniversary._USSR_stamp._197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23817">
            <a:off x="9623425" y="3989388"/>
            <a:ext cx="1800225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Vojenská aliancia</a:t>
            </a:r>
            <a:endParaRPr lang="sk-SK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6083" name="Zástupný symbol obsahu 2"/>
          <p:cNvSpPr>
            <a:spLocks noGrp="1"/>
          </p:cNvSpPr>
          <p:nvPr>
            <p:ph idx="1"/>
          </p:nvPr>
        </p:nvSpPr>
        <p:spPr>
          <a:xfrm>
            <a:off x="587375" y="1600200"/>
            <a:ext cx="5065713" cy="4525963"/>
          </a:xfrm>
        </p:spPr>
        <p:txBody>
          <a:bodyPr/>
          <a:lstStyle/>
          <a:p>
            <a:r>
              <a:rPr lang="sk-SK" sz="6000" b="1" smtClean="0">
                <a:solidFill>
                  <a:srgbClr val="FF0000"/>
                </a:solidFill>
                <a:latin typeface="Arial Black" pitchFamily="34" charset="0"/>
                <a:ea typeface="ＭＳ Ｐゴシック" pitchFamily="34" charset="-128"/>
              </a:rPr>
              <a:t>Varšavská zmluva </a:t>
            </a:r>
          </a:p>
        </p:txBody>
      </p:sp>
      <p:pic>
        <p:nvPicPr>
          <p:cNvPr id="70658" name="Picture 2" descr="https://upload.wikimedia.org/wikipedia/commons/thumb/a/a0/Logo_The_Warsaw_Pact.jpg/800px-Logo_The_Warsaw_P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1341438"/>
            <a:ext cx="4021138" cy="515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660" name="Picture 4" descr="https://upload.wikimedia.org/wikipedia/commons/b/bc/Map_of_Warsaw_Pact_count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3463"/>
            <a:ext cx="7300913" cy="280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7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ZSSR po vojne</a:t>
            </a:r>
            <a:endParaRPr lang="sk-SK" sz="7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795" name="Zástupný symbol obsahu 2"/>
          <p:cNvSpPr>
            <a:spLocks noGrp="1"/>
          </p:cNvSpPr>
          <p:nvPr>
            <p:ph idx="1"/>
          </p:nvPr>
        </p:nvSpPr>
        <p:spPr>
          <a:xfrm>
            <a:off x="755650" y="1844675"/>
            <a:ext cx="4562475" cy="3024188"/>
          </a:xfrm>
        </p:spPr>
        <p:txBody>
          <a:bodyPr/>
          <a:lstStyle/>
          <a:p>
            <a:pPr>
              <a:buFontTx/>
              <a:buNone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	Akým problémom krajina čelila? </a:t>
            </a:r>
          </a:p>
        </p:txBody>
      </p:sp>
      <p:pic>
        <p:nvPicPr>
          <p:cNvPr id="33796" name="Picture 5" descr="C:\Users\Jana\AppData\Local\Microsoft\Windows\INetCache\IE\T98V62OB\figure_thinking_bubble_400_clr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163" y="3298825"/>
            <a:ext cx="4745037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881063" y="2130425"/>
            <a:ext cx="9975850" cy="1470025"/>
          </a:xfrm>
        </p:spPr>
        <p:txBody>
          <a:bodyPr/>
          <a:lstStyle/>
          <a:p>
            <a:pPr>
              <a:defRPr/>
            </a:pPr>
            <a:r>
              <a:rPr lang="sk-SK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OBNOVA KRAJINY</a:t>
            </a:r>
            <a:endParaRPr lang="sk-SK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760538" y="4652963"/>
            <a:ext cx="8216900" cy="985837"/>
          </a:xfrm>
        </p:spPr>
        <p:txBody>
          <a:bodyPr/>
          <a:lstStyle/>
          <a:p>
            <a:pPr>
              <a:defRPr/>
            </a:pPr>
            <a:r>
              <a:rPr lang="sk-SK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kroky</a:t>
            </a:r>
            <a:endParaRPr lang="sk-SK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obsahu 2"/>
          <p:cNvSpPr>
            <a:spLocks noGrp="1"/>
          </p:cNvSpPr>
          <p:nvPr>
            <p:ph idx="1"/>
          </p:nvPr>
        </p:nvSpPr>
        <p:spPr>
          <a:xfrm>
            <a:off x="612775" y="1484313"/>
            <a:ext cx="5857875" cy="4525962"/>
          </a:xfrm>
        </p:spPr>
        <p:txBody>
          <a:bodyPr/>
          <a:lstStyle/>
          <a:p>
            <a:r>
              <a:rPr lang="sk-SK" sz="5400" smtClean="0">
                <a:solidFill>
                  <a:srgbClr val="00B0F0"/>
                </a:solidFill>
                <a:latin typeface="Arial Black" pitchFamily="34" charset="0"/>
                <a:ea typeface="ＭＳ Ｐゴシック" pitchFamily="34" charset="-128"/>
              </a:rPr>
              <a:t>Ťažký priemysel</a:t>
            </a:r>
          </a:p>
          <a:p>
            <a:pPr lvl="1"/>
            <a:r>
              <a:rPr lang="sk-SK" sz="36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Poľnohospodárstvo</a:t>
            </a:r>
          </a:p>
          <a:p>
            <a:pPr lvl="2"/>
            <a:r>
              <a:rPr lang="sk-SK" sz="3200" i="1" smtClean="0">
                <a:solidFill>
                  <a:schemeClr val="bg1"/>
                </a:solidFill>
                <a:ea typeface="ＭＳ Ｐゴシック" pitchFamily="34" charset="-128"/>
              </a:rPr>
              <a:t>Výkup za minimálne ceny</a:t>
            </a:r>
          </a:p>
          <a:p>
            <a:pPr lvl="2"/>
            <a:r>
              <a:rPr lang="sk-SK" sz="3200" i="1" smtClean="0">
                <a:solidFill>
                  <a:schemeClr val="bg1"/>
                </a:solidFill>
                <a:ea typeface="ＭＳ Ｐゴシック" pitchFamily="34" charset="-128"/>
              </a:rPr>
              <a:t>Odoberanie potravín</a:t>
            </a:r>
          </a:p>
          <a:p>
            <a:pPr lvl="2"/>
            <a:r>
              <a:rPr lang="sk-SK" sz="3200" i="1" smtClean="0">
                <a:solidFill>
                  <a:schemeClr val="bg1"/>
                </a:solidFill>
                <a:ea typeface="ＭＳ Ｐゴシック" pitchFamily="34" charset="-128"/>
              </a:rPr>
              <a:t>Vysoké dane</a:t>
            </a:r>
          </a:p>
        </p:txBody>
      </p:sp>
      <p:pic>
        <p:nvPicPr>
          <p:cNvPr id="60418" name="Picture 2" descr="Výsledok vyhľadávania obrázkov pre dopyt hladomor na ukraj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1513" y="0"/>
            <a:ext cx="4716462" cy="3846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844" name="Rovná spojovacia šípka 5"/>
          <p:cNvCxnSpPr>
            <a:cxnSpLocks noChangeShapeType="1"/>
          </p:cNvCxnSpPr>
          <p:nvPr/>
        </p:nvCxnSpPr>
        <p:spPr bwMode="auto">
          <a:xfrm>
            <a:off x="7597775" y="4221163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5845" name="BlokTextu 6"/>
          <p:cNvSpPr txBox="1">
            <a:spLocks noChangeArrowheads="1"/>
          </p:cNvSpPr>
          <p:nvPr/>
        </p:nvSpPr>
        <p:spPr bwMode="auto">
          <a:xfrm>
            <a:off x="9756775" y="4149725"/>
            <a:ext cx="1728788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/>
              <a:t>1946 – hladomor na Ukrajine</a:t>
            </a:r>
          </a:p>
        </p:txBody>
      </p:sp>
      <p:pic>
        <p:nvPicPr>
          <p:cNvPr id="60420" name="Picture 4" descr="Výsledok vyhľadávania obrázkov pre dopyt hladomor na ukraj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3933825"/>
            <a:ext cx="3932238" cy="270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847" name="Nadpis 1"/>
          <p:cNvSpPr>
            <a:spLocks noGrp="1"/>
          </p:cNvSpPr>
          <p:nvPr>
            <p:ph type="title"/>
          </p:nvPr>
        </p:nvSpPr>
        <p:spPr>
          <a:xfrm>
            <a:off x="0" y="188913"/>
            <a:ext cx="2760663" cy="1143000"/>
          </a:xfrm>
        </p:spPr>
        <p:txBody>
          <a:bodyPr/>
          <a:lstStyle/>
          <a:p>
            <a:r>
              <a:rPr lang="sk-SK" sz="115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2760662" cy="1143000"/>
          </a:xfrm>
        </p:spPr>
        <p:txBody>
          <a:bodyPr/>
          <a:lstStyle/>
          <a:p>
            <a:r>
              <a:rPr lang="sk-SK" sz="115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II.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850" y="2492375"/>
            <a:ext cx="5257800" cy="3286125"/>
          </a:xfrm>
        </p:spPr>
        <p:txBody>
          <a:bodyPr/>
          <a:lstStyle/>
          <a:p>
            <a:pPr>
              <a:defRPr/>
            </a:pPr>
            <a:r>
              <a:rPr lang="sk-SK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Propaganda</a:t>
            </a:r>
          </a:p>
          <a:p>
            <a:pPr lvl="1">
              <a:defRPr/>
            </a:pPr>
            <a:r>
              <a:rPr lang="sk-SK" sz="4000" dirty="0" smtClean="0">
                <a:solidFill>
                  <a:schemeClr val="bg1"/>
                </a:solidFill>
              </a:rPr>
              <a:t>Víťazstvo, </a:t>
            </a:r>
          </a:p>
          <a:p>
            <a:pPr lvl="1">
              <a:defRPr/>
            </a:pPr>
            <a:r>
              <a:rPr lang="sk-SK" sz="4000" dirty="0" smtClean="0">
                <a:solidFill>
                  <a:schemeClr val="bg1"/>
                </a:solidFill>
              </a:rPr>
              <a:t> prevaha nad kapitalizmom</a:t>
            </a:r>
          </a:p>
          <a:p>
            <a:pPr lvl="1">
              <a:buFontTx/>
              <a:buNone/>
              <a:defRPr/>
            </a:pP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62466" name="Picture 2" descr="Výsledok vyhľadávania obrázkov pre dopyt stalinove čist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0"/>
            <a:ext cx="4176712" cy="234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869" name="AutoShape 6" descr="Výsledok vyhľadávania obrázkov pre dopyt cold wara karikatu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70" name="AutoShape 8" descr="Výsledok vyhľadávania obrázkov pre dopyt cold wara karikatu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pic>
        <p:nvPicPr>
          <p:cNvPr id="62474" name="Picture 10" descr="Výsledok vyhľadávania obrázkov pre dopyt cold war propagan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325" y="0"/>
            <a:ext cx="443865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476" name="Picture 12" descr="Výsledok vyhľadávania obrázkov pre dopyt cold war propagand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60982">
            <a:off x="5110970" y="2321687"/>
            <a:ext cx="2414422" cy="3525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750" y="1916113"/>
            <a:ext cx="10563225" cy="452596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sk-SK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KONTROLA</a:t>
            </a:r>
          </a:p>
          <a:p>
            <a:pPr>
              <a:defRPr/>
            </a:pPr>
            <a:r>
              <a:rPr lang="sk-SK" b="1" dirty="0" smtClean="0">
                <a:solidFill>
                  <a:schemeClr val="bg1"/>
                </a:solidFill>
              </a:rPr>
              <a:t> všetky oblasti života</a:t>
            </a:r>
            <a:endParaRPr lang="sk-SK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sk-SK" dirty="0" smtClean="0">
                <a:solidFill>
                  <a:schemeClr val="bg1"/>
                </a:solidFill>
              </a:rPr>
              <a:t> vrcholné orgány nezasadali</a:t>
            </a:r>
          </a:p>
          <a:p>
            <a:pPr>
              <a:defRPr/>
            </a:pPr>
            <a:r>
              <a:rPr lang="sk-SK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systém ovládania ľudí </a:t>
            </a:r>
          </a:p>
          <a:p>
            <a:pPr lvl="1">
              <a:defRPr/>
            </a:pPr>
            <a:r>
              <a:rPr lang="sk-SK" dirty="0" smtClean="0">
                <a:solidFill>
                  <a:schemeClr val="bg1"/>
                </a:solidFill>
              </a:rPr>
              <a:t>Zmeny vo funkciách</a:t>
            </a:r>
          </a:p>
          <a:p>
            <a:pPr lvl="1">
              <a:defRPr/>
            </a:pPr>
            <a:r>
              <a:rPr lang="sk-SK" dirty="0" smtClean="0">
                <a:solidFill>
                  <a:schemeClr val="bg1"/>
                </a:solidFill>
              </a:rPr>
              <a:t>Vzájomný boj </a:t>
            </a:r>
          </a:p>
          <a:p>
            <a:pPr>
              <a:buFontTx/>
              <a:buNone/>
              <a:defRPr/>
            </a:pP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780045" y="4995952"/>
            <a:ext cx="6957930" cy="186204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115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STRACH</a:t>
            </a:r>
          </a:p>
        </p:txBody>
      </p:sp>
      <p:sp>
        <p:nvSpPr>
          <p:cNvPr id="37892" name="Nadpis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2978150" cy="1143000"/>
          </a:xfrm>
        </p:spPr>
        <p:txBody>
          <a:bodyPr/>
          <a:lstStyle/>
          <a:p>
            <a:r>
              <a:rPr lang="sk-SK" sz="115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III. </a:t>
            </a:r>
          </a:p>
        </p:txBody>
      </p:sp>
      <p:pic>
        <p:nvPicPr>
          <p:cNvPr id="65538" name="Picture 2" descr="Výsledok vyhľadávania obrázkov pre dopyt stal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5538" y="0"/>
            <a:ext cx="5532437" cy="4691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adpis 1"/>
          <p:cNvSpPr>
            <a:spLocks noGrp="1"/>
          </p:cNvSpPr>
          <p:nvPr>
            <p:ph type="title"/>
          </p:nvPr>
        </p:nvSpPr>
        <p:spPr>
          <a:xfrm>
            <a:off x="252413" y="476250"/>
            <a:ext cx="3265487" cy="1143000"/>
          </a:xfrm>
        </p:spPr>
        <p:txBody>
          <a:bodyPr/>
          <a:lstStyle/>
          <a:p>
            <a:r>
              <a:rPr lang="sk-SK" sz="115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IV.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650" y="2708275"/>
            <a:ext cx="6913563" cy="3833813"/>
          </a:xfrm>
        </p:spPr>
        <p:txBody>
          <a:bodyPr/>
          <a:lstStyle/>
          <a:p>
            <a:pPr>
              <a:defRPr/>
            </a:pPr>
            <a:r>
              <a:rPr lang="sk-SK" sz="6600" b="1" dirty="0" smtClean="0">
                <a:solidFill>
                  <a:srgbClr val="FFC000"/>
                </a:solidFill>
                <a:latin typeface="Arial Black" pitchFamily="34" charset="0"/>
              </a:rPr>
              <a:t>Čistky </a:t>
            </a:r>
          </a:p>
          <a:p>
            <a:pPr lvl="1">
              <a:defRPr/>
            </a:pPr>
            <a:r>
              <a:rPr lang="sk-SK" sz="36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Vojaci, zajatci (gulagy)</a:t>
            </a:r>
          </a:p>
          <a:p>
            <a:pPr lvl="1">
              <a:defRPr/>
            </a:pPr>
            <a:r>
              <a:rPr lang="sk-SK" sz="3600" i="1" dirty="0" smtClean="0">
                <a:solidFill>
                  <a:schemeClr val="bg1"/>
                </a:solidFill>
              </a:rPr>
              <a:t>Armáda</a:t>
            </a:r>
          </a:p>
          <a:p>
            <a:pPr lvl="1">
              <a:defRPr/>
            </a:pPr>
            <a:r>
              <a:rPr lang="sk-SK" sz="3600" i="1" dirty="0" smtClean="0">
                <a:solidFill>
                  <a:schemeClr val="bg1"/>
                </a:solidFill>
              </a:rPr>
              <a:t>Stranícky aparát</a:t>
            </a:r>
          </a:p>
          <a:p>
            <a:pPr lvl="1">
              <a:defRPr/>
            </a:pPr>
            <a:r>
              <a:rPr lang="sk-SK" sz="3600" i="1" dirty="0" smtClean="0">
                <a:solidFill>
                  <a:schemeClr val="bg1"/>
                </a:solidFill>
              </a:rPr>
              <a:t>Kultúra </a:t>
            </a:r>
          </a:p>
          <a:p>
            <a:pPr>
              <a:defRPr/>
            </a:pPr>
            <a:endParaRPr lang="sk-SK" dirty="0"/>
          </a:p>
        </p:txBody>
      </p:sp>
      <p:pic>
        <p:nvPicPr>
          <p:cNvPr id="66562" name="Picture 2" descr="Výsledok vyhľadávania obrázkov pre dopyt stalinove čist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5" y="-15875"/>
            <a:ext cx="4356100" cy="687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6564" name="Picture 4" descr="Výsledok vyhľadávania obrázkov pre dopyt gulag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25" y="0"/>
            <a:ext cx="3598863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10563225" cy="1143000"/>
          </a:xfrm>
        </p:spPr>
        <p:txBody>
          <a:bodyPr/>
          <a:lstStyle/>
          <a:p>
            <a:pPr>
              <a:defRPr/>
            </a:pPr>
            <a: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Pod sovietskym vplyvom</a:t>
            </a:r>
            <a:endParaRPr lang="sk-SK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850" y="1557338"/>
            <a:ext cx="4633913" cy="4525962"/>
          </a:xfrm>
        </p:spPr>
        <p:txBody>
          <a:bodyPr/>
          <a:lstStyle/>
          <a:p>
            <a:pPr>
              <a:defRPr/>
            </a:pPr>
            <a:r>
              <a:rPr lang="sk-SK" dirty="0" smtClean="0">
                <a:solidFill>
                  <a:schemeClr val="bg1"/>
                </a:solidFill>
              </a:rPr>
              <a:t>Sovietske jednotky</a:t>
            </a:r>
          </a:p>
          <a:p>
            <a:pPr>
              <a:defRPr/>
            </a:pPr>
            <a:r>
              <a:rPr lang="sk-SK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Porazené štáty</a:t>
            </a:r>
          </a:p>
          <a:p>
            <a:pPr lvl="1">
              <a:defRPr/>
            </a:pPr>
            <a:r>
              <a:rPr lang="sk-SK" dirty="0" smtClean="0">
                <a:solidFill>
                  <a:schemeClr val="bg1"/>
                </a:solidFill>
              </a:rPr>
              <a:t>Systém kontroly</a:t>
            </a:r>
          </a:p>
          <a:p>
            <a:pPr>
              <a:defRPr/>
            </a:pPr>
            <a:r>
              <a:rPr lang="sk-SK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Oslobodené </a:t>
            </a:r>
          </a:p>
          <a:p>
            <a:pPr>
              <a:buFontTx/>
              <a:buNone/>
              <a:defRPr/>
            </a:pPr>
            <a:endParaRPr lang="sk-SK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sk-SK" dirty="0" smtClean="0">
                <a:solidFill>
                  <a:schemeClr val="bg1"/>
                </a:solidFill>
              </a:rPr>
              <a:t>Nárazníkové pásmo</a:t>
            </a:r>
          </a:p>
          <a:p>
            <a:pPr lvl="1">
              <a:defRPr/>
            </a:pPr>
            <a:r>
              <a:rPr lang="sk-SK" b="1" dirty="0" smtClean="0">
                <a:solidFill>
                  <a:schemeClr val="bg1"/>
                </a:solidFill>
                <a:latin typeface="Arial Black" pitchFamily="34" charset="0"/>
              </a:rPr>
              <a:t>Priateľské vlády </a:t>
            </a:r>
            <a:endParaRPr lang="sk-SK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867" y="1412776"/>
            <a:ext cx="6949108" cy="4179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/>
          <p:cNvSpPr>
            <a:spLocks noGrp="1"/>
          </p:cNvSpPr>
          <p:nvPr>
            <p:ph type="title"/>
          </p:nvPr>
        </p:nvSpPr>
        <p:spPr>
          <a:xfrm>
            <a:off x="587375" y="274638"/>
            <a:ext cx="10610850" cy="1143000"/>
          </a:xfrm>
        </p:spPr>
        <p:txBody>
          <a:bodyPr/>
          <a:lstStyle/>
          <a:p>
            <a:r>
              <a:rPr lang="sk-SK" sz="54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POVOJNOVÁ ATMOSFÉRA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00113" y="1700213"/>
            <a:ext cx="6362700" cy="452596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sk-SK" sz="4000" dirty="0" smtClean="0">
                <a:solidFill>
                  <a:srgbClr val="FFC000"/>
                </a:solidFill>
                <a:latin typeface="Arial Black" pitchFamily="34" charset="0"/>
              </a:rPr>
              <a:t>	</a:t>
            </a:r>
            <a:r>
              <a:rPr lang="sk-SK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Aké boli pocity ľudí po vojne? </a:t>
            </a:r>
          </a:p>
          <a:p>
            <a:pPr>
              <a:buFontTx/>
              <a:buNone/>
              <a:defRPr/>
            </a:pPr>
            <a:r>
              <a:rPr lang="sk-SK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Čo nahrávalo Stalinovi do kariet? </a:t>
            </a:r>
          </a:p>
        </p:txBody>
      </p:sp>
      <p:pic>
        <p:nvPicPr>
          <p:cNvPr id="40964" name="Picture 2" descr="C:\Users\Jana\AppData\Local\Microsoft\Windows\INetCache\IE\T98V62OB\figure_thinking_bubble_400_clr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9350" y="3132138"/>
            <a:ext cx="4968875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9900"/>
      </a:hlink>
      <a:folHlink>
        <a:srgbClr val="FF99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131</Words>
  <Application>Microsoft Office PowerPoint</Application>
  <PresentationFormat>Vlastná</PresentationFormat>
  <Paragraphs>65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Výchozí návrh</vt:lpstr>
      <vt:lpstr>Sovietizácia strednej a východnej Európy</vt:lpstr>
      <vt:lpstr>ZSSR po vojne</vt:lpstr>
      <vt:lpstr>OBNOVA KRAJINY</vt:lpstr>
      <vt:lpstr>I. </vt:lpstr>
      <vt:lpstr>II. </vt:lpstr>
      <vt:lpstr>III. </vt:lpstr>
      <vt:lpstr>IV. </vt:lpstr>
      <vt:lpstr>Pod sovietskym vplyvom</vt:lpstr>
      <vt:lpstr>POVOJNOVÁ ATMOSFÉRA</vt:lpstr>
      <vt:lpstr>KOMUNISTICKÉ STRANY</vt:lpstr>
      <vt:lpstr>SOVIETIZÁCIA</vt:lpstr>
      <vt:lpstr>Prezentácia programu PowerPoint</vt:lpstr>
      <vt:lpstr>Hospodárska integrácia</vt:lpstr>
      <vt:lpstr>Vojenská aliancia</vt:lpstr>
    </vt:vector>
  </TitlesOfParts>
  <Company>Organizace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Jiří Sovadina</dc:creator>
  <cp:lastModifiedBy>Raduz</cp:lastModifiedBy>
  <cp:revision>58</cp:revision>
  <dcterms:created xsi:type="dcterms:W3CDTF">2008-10-14T14:57:30Z</dcterms:created>
  <dcterms:modified xsi:type="dcterms:W3CDTF">2021-03-24T11:12:26Z</dcterms:modified>
</cp:coreProperties>
</file>