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56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9" r:id="rId17"/>
    <p:sldId id="261" r:id="rId18"/>
    <p:sldId id="262" r:id="rId19"/>
    <p:sldId id="263" r:id="rId20"/>
    <p:sldId id="264" r:id="rId21"/>
    <p:sldId id="287" r:id="rId22"/>
    <p:sldId id="265" r:id="rId23"/>
    <p:sldId id="283" r:id="rId24"/>
    <p:sldId id="284" r:id="rId25"/>
    <p:sldId id="285" r:id="rId26"/>
    <p:sldId id="286" r:id="rId27"/>
    <p:sldId id="260" r:id="rId28"/>
    <p:sldId id="270" r:id="rId29"/>
    <p:sldId id="277" r:id="rId30"/>
    <p:sldId id="282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66FF"/>
    <a:srgbClr val="FFCC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8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7E5A-37D1-4213-B1E3-3496470174B7}" type="datetimeFigureOut">
              <a:rPr lang="sk-SK" smtClean="0"/>
              <a:pPr/>
              <a:t>28.5.2019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E199-289A-4CDB-8949-C8AE1A815F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4258-143B-44BE-A481-603088BECECD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E199-289A-4CDB-8949-C8AE1A815F08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7200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7" name="AutoShape 3"/>
          <p:cNvSpPr>
            <a:spLocks noChangeArrowheads="1"/>
          </p:cNvSpPr>
          <p:nvPr userDrawn="1"/>
        </p:nvSpPr>
        <p:spPr bwMode="auto">
          <a:xfrm>
            <a:off x="250825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643438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 userDrawn="1"/>
        </p:nvSpPr>
        <p:spPr bwMode="auto">
          <a:xfrm>
            <a:off x="323850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>
            <a:off x="4643438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6597650" y="0"/>
            <a:ext cx="2546350" cy="4740275"/>
            <a:chOff x="2130" y="-1003"/>
            <a:chExt cx="1604" cy="2986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2130" y="-993"/>
              <a:ext cx="1584" cy="2976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178" y="-10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15</a:t>
              </a: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2178" y="-80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14</a:t>
              </a: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178" y="-60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13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178" y="-41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12</a:t>
              </a: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178" y="-22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11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2178" y="-3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10</a:t>
              </a: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2178" y="15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9</a:t>
              </a: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2178" y="35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8</a:t>
              </a: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178" y="54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7</a:t>
              </a: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2178" y="73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6</a:t>
              </a: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2178" y="92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5</a:t>
              </a: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2178" y="111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4</a:t>
              </a:r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178" y="131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3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2178" y="15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2</a:t>
              </a: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2178" y="169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</a:t>
              </a: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2706" y="-99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£1 Million</a:t>
              </a: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2706" y="-79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£500,000</a:t>
              </a: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706" y="-59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£250,000</a:t>
              </a: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706" y="-40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£125,000</a:t>
              </a: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2706" y="-21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£64,000</a:t>
              </a: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706" y="-2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£32,000</a:t>
              </a: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2706" y="16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16,000</a:t>
              </a: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2706" y="36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£8,000</a:t>
              </a: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2706" y="55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£4,000</a:t>
              </a: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2706" y="74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£2,000</a:t>
              </a: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2706" y="93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£1,000</a:t>
              </a: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2706" y="1129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£500</a:t>
              </a: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2717" y="132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£300</a:t>
              </a: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727" y="1513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£200</a:t>
              </a: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726" y="169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£100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2514" y="179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2514" y="159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2514" y="140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2514" y="121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2514" y="102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8" name="Oval 44"/>
            <p:cNvSpPr>
              <a:spLocks noChangeArrowheads="1"/>
            </p:cNvSpPr>
            <p:nvPr/>
          </p:nvSpPr>
          <p:spPr bwMode="auto">
            <a:xfrm>
              <a:off x="2514" y="83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9" name="Oval 45"/>
            <p:cNvSpPr>
              <a:spLocks noChangeArrowheads="1"/>
            </p:cNvSpPr>
            <p:nvPr/>
          </p:nvSpPr>
          <p:spPr bwMode="auto">
            <a:xfrm>
              <a:off x="2514" y="63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0" name="Oval 46"/>
            <p:cNvSpPr>
              <a:spLocks noChangeArrowheads="1"/>
            </p:cNvSpPr>
            <p:nvPr/>
          </p:nvSpPr>
          <p:spPr bwMode="auto">
            <a:xfrm>
              <a:off x="2514" y="44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1" name="Oval 47"/>
            <p:cNvSpPr>
              <a:spLocks noChangeArrowheads="1"/>
            </p:cNvSpPr>
            <p:nvPr/>
          </p:nvSpPr>
          <p:spPr bwMode="auto">
            <a:xfrm>
              <a:off x="2514" y="25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2" name="Oval 48"/>
            <p:cNvSpPr>
              <a:spLocks noChangeArrowheads="1"/>
            </p:cNvSpPr>
            <p:nvPr/>
          </p:nvSpPr>
          <p:spPr bwMode="auto">
            <a:xfrm>
              <a:off x="2514" y="6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sk-SK" sz="240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73" name="Oval 49"/>
            <p:cNvSpPr>
              <a:spLocks noChangeArrowheads="1"/>
            </p:cNvSpPr>
            <p:nvPr/>
          </p:nvSpPr>
          <p:spPr bwMode="auto">
            <a:xfrm>
              <a:off x="2514" y="-12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4" name="Oval 50"/>
            <p:cNvSpPr>
              <a:spLocks noChangeArrowheads="1"/>
            </p:cNvSpPr>
            <p:nvPr/>
          </p:nvSpPr>
          <p:spPr bwMode="auto">
            <a:xfrm>
              <a:off x="2514" y="-32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5" name="Oval 51"/>
            <p:cNvSpPr>
              <a:spLocks noChangeArrowheads="1"/>
            </p:cNvSpPr>
            <p:nvPr/>
          </p:nvSpPr>
          <p:spPr bwMode="auto">
            <a:xfrm>
              <a:off x="2514" y="-513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6" name="Oval 52"/>
            <p:cNvSpPr>
              <a:spLocks noChangeArrowheads="1"/>
            </p:cNvSpPr>
            <p:nvPr/>
          </p:nvSpPr>
          <p:spPr bwMode="auto">
            <a:xfrm>
              <a:off x="2514" y="-70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2514" y="-897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</p:grpSp>
      <p:pic>
        <p:nvPicPr>
          <p:cNvPr id="1032" name="Picture 54" descr="MillOption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16238" y="4149725"/>
            <a:ext cx="34877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gif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19.jpe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20.jpe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audio" Target="../media/audio3.wav"/><Relationship Id="rId10" Type="http://schemas.openxmlformats.org/officeDocument/2006/relationships/image" Target="../media/image21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audio" Target="../media/audio3.wav"/><Relationship Id="rId10" Type="http://schemas.openxmlformats.org/officeDocument/2006/relationships/image" Target="../media/image23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24.jpeg"/><Relationship Id="rId4" Type="http://schemas.openxmlformats.org/officeDocument/2006/relationships/slide" Target="slide29.xml"/><Relationship Id="rId9" Type="http://schemas.openxmlformats.org/officeDocument/2006/relationships/audio" Target="../media/audio5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audio" Target="../media/audio2.wav"/><Relationship Id="rId7" Type="http://schemas.openxmlformats.org/officeDocument/2006/relationships/slide" Target="slide18.xml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25.jpeg"/><Relationship Id="rId5" Type="http://schemas.openxmlformats.org/officeDocument/2006/relationships/slide" Target="slide30.xml"/><Relationship Id="rId10" Type="http://schemas.openxmlformats.org/officeDocument/2006/relationships/audio" Target="../media/audio5.wav"/><Relationship Id="rId4" Type="http://schemas.openxmlformats.org/officeDocument/2006/relationships/slide" Target="slide29.xml"/><Relationship Id="rId9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7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audio" Target="../media/audio3.wav"/><Relationship Id="rId10" Type="http://schemas.openxmlformats.org/officeDocument/2006/relationships/image" Target="../media/image12.png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13.gif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audio" Target="../media/audio3.wav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audio" Target="../media/audio3.wav"/><Relationship Id="rId10" Type="http://schemas.openxmlformats.org/officeDocument/2006/relationships/image" Target="../media/image14.jpeg"/><Relationship Id="rId4" Type="http://schemas.openxmlformats.org/officeDocument/2006/relationships/slide" Target="slide27.xml"/><Relationship Id="rId9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notesSlide" Target="../notesSlides/notesSlide6.xml"/><Relationship Id="rId7" Type="http://schemas.openxmlformats.org/officeDocument/2006/relationships/slide" Target="slide18.xml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15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notesSlide" Target="../notesSlides/notesSlide7.xml"/><Relationship Id="rId7" Type="http://schemas.openxmlformats.org/officeDocument/2006/relationships/slide" Target="slide17.xml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15.png"/><Relationship Id="rId5" Type="http://schemas.openxmlformats.org/officeDocument/2006/relationships/slide" Target="slide28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audio" Target="../media/audio3.wav"/><Relationship Id="rId10" Type="http://schemas.openxmlformats.org/officeDocument/2006/relationships/image" Target="../media/image18.png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image" Target="../media/image3.png"/><Relationship Id="rId5" Type="http://schemas.openxmlformats.org/officeDocument/2006/relationships/audio" Target="../media/audio3.wav"/><Relationship Id="rId10" Type="http://schemas.openxmlformats.org/officeDocument/2006/relationships/image" Target="../media/image2.gif"/><Relationship Id="rId4" Type="http://schemas.openxmlformats.org/officeDocument/2006/relationships/slide" Target="slide28.xml"/><Relationship Id="rId9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ázek 30" descr="moldavsk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124744"/>
            <a:ext cx="1440160" cy="7471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Obrázek 28" descr="r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188640"/>
            <a:ext cx="1421751" cy="9486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Obrázek 31" descr="b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124744"/>
            <a:ext cx="1440160" cy="7679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Obrázek 29" descr="u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88640"/>
            <a:ext cx="1440160" cy="96098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BlokTextu 2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pic>
        <p:nvPicPr>
          <p:cNvPr id="3076" name="Picture 4" descr="ff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196279">
            <a:off x="244475" y="7089775"/>
            <a:ext cx="1889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faraday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723568">
            <a:off x="3141663" y="-1506538"/>
            <a:ext cx="20701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ff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-2311352">
            <a:off x="481013" y="7305675"/>
            <a:ext cx="1847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ff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341023">
            <a:off x="1717675" y="7435850"/>
            <a:ext cx="1914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ff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-2558394">
            <a:off x="2055813" y="7888288"/>
            <a:ext cx="19494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ff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-2700000">
            <a:off x="4281488" y="8208963"/>
            <a:ext cx="11763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ff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1683727">
            <a:off x="3475038" y="7405688"/>
            <a:ext cx="1889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ff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877759">
            <a:off x="7716838" y="8061325"/>
            <a:ext cx="19939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ff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30204">
            <a:off x="4743450" y="8235950"/>
            <a:ext cx="1914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ff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572734">
            <a:off x="5468938" y="7569200"/>
            <a:ext cx="19494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 descr="ff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-2153110">
            <a:off x="6416675" y="7461250"/>
            <a:ext cx="19939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 descr="ff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2617630">
            <a:off x="7446963" y="7537450"/>
            <a:ext cx="1847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 descr="faraday3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316570">
            <a:off x="4822825" y="-1527175"/>
            <a:ext cx="112553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 descr="faraday3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-2010661">
            <a:off x="2649538" y="-1520825"/>
            <a:ext cx="11255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 descr="faraday3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-2158091">
            <a:off x="-209550" y="-1684338"/>
            <a:ext cx="20701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 descr="faraday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1854498">
            <a:off x="7820025" y="-1908175"/>
            <a:ext cx="14065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faraday3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-2583858">
            <a:off x="5068888" y="-2474913"/>
            <a:ext cx="201612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 descr="faraday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398256">
            <a:off x="3260725" y="-1865313"/>
            <a:ext cx="20605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faraday3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-2150259">
            <a:off x="996950" y="-1835150"/>
            <a:ext cx="20701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faraday3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2535771">
            <a:off x="231775" y="-2092325"/>
            <a:ext cx="20161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faraday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1801474">
            <a:off x="5516563" y="-1860550"/>
            <a:ext cx="20701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25" descr="faraday3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520310">
            <a:off x="6562725" y="-1828800"/>
            <a:ext cx="20701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bdĺžnik 27"/>
          <p:cNvSpPr/>
          <p:nvPr/>
        </p:nvSpPr>
        <p:spPr>
          <a:xfrm>
            <a:off x="0" y="428604"/>
            <a:ext cx="9144000" cy="6247864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>
            <a:prstTxWarp prst="textFade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n-cs"/>
              </a:rPr>
              <a:t>Východná </a:t>
            </a:r>
          </a:p>
          <a:p>
            <a:pPr algn="ctr">
              <a:defRPr/>
            </a:pPr>
            <a:r>
              <a:rPr lang="sk-SK" sz="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n-cs"/>
              </a:rPr>
              <a:t>Európa</a:t>
            </a:r>
            <a:endParaRPr lang="sk-SK" sz="8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advTm="8000">
    <p:sndAc>
      <p:stSnd>
        <p:snd r:embed="rId3" name="music2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286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 b="1" dirty="0">
                <a:solidFill>
                  <a:schemeClr val="bg1"/>
                </a:solidFill>
              </a:rPr>
              <a:t>Ktoré </a:t>
            </a:r>
            <a:r>
              <a:rPr lang="pl-PL" sz="2800" b="1" dirty="0" smtClean="0">
                <a:solidFill>
                  <a:schemeClr val="bg1"/>
                </a:solidFill>
              </a:rPr>
              <a:t>ukrajinské </a:t>
            </a:r>
            <a:r>
              <a:rPr lang="pl-PL" sz="2800" b="1" dirty="0">
                <a:solidFill>
                  <a:schemeClr val="bg1"/>
                </a:solidFill>
              </a:rPr>
              <a:t>prístavné mesto leží na pobreží </a:t>
            </a:r>
            <a:r>
              <a:rPr lang="pl-PL" sz="2800" b="1" dirty="0" smtClean="0">
                <a:solidFill>
                  <a:schemeClr val="bg1"/>
                </a:solidFill>
              </a:rPr>
              <a:t>Čierneho </a:t>
            </a:r>
            <a:r>
              <a:rPr lang="pl-PL" sz="2800" b="1" dirty="0">
                <a:solidFill>
                  <a:schemeClr val="bg1"/>
                </a:solidFill>
              </a:rPr>
              <a:t>mora?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9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Soči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3500" y="50720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Ľvov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6165304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Charkov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89538" y="6165850"/>
            <a:ext cx="33829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Odesa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95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7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8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9446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TOM2e9879_odesa12099905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632" y="1484784"/>
            <a:ext cx="4381500" cy="2609850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5"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1" grpId="1"/>
      <p:bldP spid="12292" grpId="0"/>
      <p:bldP spid="12292" grpId="1"/>
      <p:bldP spid="12293" grpId="0"/>
      <p:bldP spid="12294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313" y="188913"/>
            <a:ext cx="6572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Pri ukrajinskom meste Krivoj Rog sa ťaží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31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ropa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zemný plyn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železná ruda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8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uhlie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9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1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2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6224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Krivoj_Rog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7704" y="1124744"/>
            <a:ext cx="3624064" cy="271804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3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9"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6" grpId="1"/>
      <p:bldP spid="13317" grpId="0"/>
      <p:bldP spid="13318" grpId="0"/>
      <p:bldP spid="13318" grpId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42875" y="214313"/>
            <a:ext cx="6357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 b="1" dirty="0" smtClean="0">
                <a:solidFill>
                  <a:schemeClr val="bg1"/>
                </a:solidFill>
              </a:rPr>
              <a:t>Mesto Petrohrad (Sankt Peterburg) leží na rieke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3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3500" y="6181725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Západná</a:t>
            </a: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r>
              <a:rPr lang="cs-CZ" sz="2400" b="1" dirty="0" err="1" smtClean="0">
                <a:solidFill>
                  <a:schemeClr val="bg1"/>
                </a:solidFill>
              </a:rPr>
              <a:t>Dvin</a:t>
            </a:r>
            <a:r>
              <a:rPr lang="cs-CZ" sz="2400" b="1" dirty="0" err="1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4375" y="50720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Neva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Volga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Severná</a:t>
            </a: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r>
              <a:rPr lang="cs-CZ" sz="2400" b="1" dirty="0" err="1" smtClean="0">
                <a:solidFill>
                  <a:schemeClr val="bg1"/>
                </a:solidFill>
              </a:rPr>
              <a:t>Dvina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5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6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3319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270px-Angliyskaya_Enbankment_SP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5696" y="1268760"/>
            <a:ext cx="3447871" cy="259228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4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3"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  <p:bldP spid="14341" grpId="1"/>
      <p:bldP spid="14342" grpId="0"/>
      <p:bldP spid="14342" grpId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4313" y="285750"/>
            <a:ext cx="62150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Ktoré ruské mesto je poslednou stanicou </a:t>
            </a:r>
            <a:r>
              <a:rPr lang="sk-SK" sz="2800" b="1" dirty="0" err="1" smtClean="0">
                <a:solidFill>
                  <a:schemeClr val="bg1"/>
                </a:solidFill>
              </a:rPr>
              <a:t>Transibírskej</a:t>
            </a:r>
            <a:r>
              <a:rPr lang="sk-SK" sz="2800" b="1" dirty="0" smtClean="0">
                <a:solidFill>
                  <a:schemeClr val="bg1"/>
                </a:solidFill>
              </a:rPr>
              <a:t> magistrály (leží pri Tichom oceáne) 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63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Moskva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8975" y="6143625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Vladivostok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2063" y="6143625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Jekaterinburg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Novosibirsk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367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9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70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041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300px-Trans_siberian_railroad_larg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1700809"/>
            <a:ext cx="3456384" cy="240794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5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67"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5" grpId="0"/>
      <p:bldP spid="15365" grpId="1"/>
      <p:bldP spid="15366" grpId="0"/>
      <p:bldP spid="15366" grpId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143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500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 smtClean="0">
                <a:solidFill>
                  <a:schemeClr val="bg1"/>
                </a:solidFill>
              </a:rPr>
              <a:t>Počet </a:t>
            </a:r>
            <a:r>
              <a:rPr lang="cs-CZ" sz="2800" b="1" dirty="0" err="1" smtClean="0">
                <a:solidFill>
                  <a:schemeClr val="bg1"/>
                </a:solidFill>
              </a:rPr>
              <a:t>obyvateľov</a:t>
            </a:r>
            <a:r>
              <a:rPr lang="cs-CZ" sz="2800" b="1" dirty="0" smtClean="0">
                <a:solidFill>
                  <a:schemeClr val="bg1"/>
                </a:solidFill>
              </a:rPr>
              <a:t> Ruska je </a:t>
            </a:r>
            <a:r>
              <a:rPr lang="cs-CZ" sz="2800" b="1" dirty="0" err="1" smtClean="0">
                <a:solidFill>
                  <a:schemeClr val="bg1"/>
                </a:solidFill>
              </a:rPr>
              <a:t>približne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38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2063" y="50720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140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1 mld.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8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40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9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4375" y="50720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240 mil.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391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3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4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7080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dejiny-moskvy-3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23728" y="1052736"/>
            <a:ext cx="3312368" cy="286591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6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1"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  <p:bldP spid="16388" grpId="1"/>
      <p:bldP spid="16389" grpId="0"/>
      <p:bldP spid="16389" grpId="1"/>
      <p:bldP spid="16390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28625" y="214313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 err="1" smtClean="0">
                <a:solidFill>
                  <a:schemeClr val="bg1"/>
                </a:solidFill>
              </a:rPr>
              <a:t>Cez</a:t>
            </a:r>
            <a:r>
              <a:rPr lang="cs-CZ" sz="2800" b="1" dirty="0" smtClean="0">
                <a:solidFill>
                  <a:schemeClr val="bg1"/>
                </a:solidFill>
              </a:rPr>
              <a:t> Moldavsko </a:t>
            </a:r>
            <a:r>
              <a:rPr lang="cs-CZ" sz="2800" b="1" dirty="0" err="1" smtClean="0">
                <a:solidFill>
                  <a:schemeClr val="bg1"/>
                </a:solidFill>
              </a:rPr>
              <a:t>tečú</a:t>
            </a:r>
            <a:r>
              <a:rPr lang="cs-CZ" sz="2800" b="1" dirty="0" smtClean="0">
                <a:solidFill>
                  <a:schemeClr val="bg1"/>
                </a:solidFill>
              </a:rPr>
              <a:t> </a:t>
            </a:r>
            <a:r>
              <a:rPr lang="cs-CZ" sz="2800" b="1" dirty="0" err="1" smtClean="0">
                <a:solidFill>
                  <a:schemeClr val="bg1"/>
                </a:solidFill>
              </a:rPr>
              <a:t>rieky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41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6350"/>
            <a:ext cx="33829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200" b="1" dirty="0" smtClean="0">
                <a:solidFill>
                  <a:schemeClr val="bg1"/>
                </a:solidFill>
              </a:rPr>
              <a:t>Južný Bug a </a:t>
            </a:r>
            <a:r>
              <a:rPr lang="sk-SK" sz="2200" b="1" dirty="0" err="1" smtClean="0">
                <a:solidFill>
                  <a:schemeClr val="bg1"/>
                </a:solidFill>
              </a:rPr>
              <a:t>Prut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41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00625" y="6213475"/>
            <a:ext cx="34956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200" b="1" dirty="0" smtClean="0">
                <a:solidFill>
                  <a:schemeClr val="bg1"/>
                </a:solidFill>
              </a:rPr>
              <a:t>Dneper a </a:t>
            </a:r>
            <a:r>
              <a:rPr lang="sk-SK" sz="2200" b="1" dirty="0" err="1" smtClean="0">
                <a:solidFill>
                  <a:schemeClr val="bg1"/>
                </a:solidFill>
              </a:rPr>
              <a:t>Dnester</a:t>
            </a:r>
            <a:endParaRPr lang="sk-SK" sz="2200" b="1" dirty="0">
              <a:solidFill>
                <a:schemeClr val="bg1"/>
              </a:solidFill>
            </a:endParaRPr>
          </a:p>
        </p:txBody>
      </p:sp>
      <p:sp>
        <p:nvSpPr>
          <p:cNvPr id="1741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213475"/>
            <a:ext cx="33829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200" b="1" dirty="0" smtClean="0">
                <a:solidFill>
                  <a:schemeClr val="bg1"/>
                </a:solidFill>
              </a:rPr>
              <a:t>Don a Dunaj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41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157788"/>
            <a:ext cx="33829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200" b="1" dirty="0" err="1" smtClean="0">
                <a:solidFill>
                  <a:schemeClr val="bg1"/>
                </a:solidFill>
              </a:rPr>
              <a:t>Dnester</a:t>
            </a:r>
            <a:r>
              <a:rPr lang="sk-SK" sz="2200" b="1" dirty="0" smtClean="0">
                <a:solidFill>
                  <a:schemeClr val="bg1"/>
                </a:solidFill>
              </a:rPr>
              <a:t> a </a:t>
            </a:r>
            <a:r>
              <a:rPr lang="sk-SK" sz="2200" b="1" dirty="0" err="1" smtClean="0">
                <a:solidFill>
                  <a:schemeClr val="bg1"/>
                </a:solidFill>
              </a:rPr>
              <a:t>Prut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415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7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8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406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222_Tipova_M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908720"/>
            <a:ext cx="4128458" cy="3096344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7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5"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1" grpId="1"/>
      <p:bldP spid="17412" grpId="0"/>
      <p:bldP spid="17413" grpId="0"/>
      <p:bldP spid="17413" grpId="1"/>
      <p:bldP spid="17414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28625" y="142875"/>
            <a:ext cx="59293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V ktorom ruskom meste sa </a:t>
            </a:r>
            <a:r>
              <a:rPr lang="sk-SK" sz="2800" b="1" smtClean="0">
                <a:solidFill>
                  <a:schemeClr val="bg1"/>
                </a:solidFill>
              </a:rPr>
              <a:t>konali</a:t>
            </a:r>
            <a:r>
              <a:rPr lang="sk-SK" sz="2800" b="1" smtClean="0">
                <a:solidFill>
                  <a:schemeClr val="bg1"/>
                </a:solidFill>
              </a:rPr>
              <a:t>  </a:t>
            </a:r>
            <a:r>
              <a:rPr lang="sk-SK" sz="2800" b="1" dirty="0" smtClean="0">
                <a:solidFill>
                  <a:schemeClr val="bg1"/>
                </a:solidFill>
              </a:rPr>
              <a:t>zimné OH 2014?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43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Vancouver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Petrohrad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Soči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8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Moskva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39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1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9366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" name="Obrázek 15" descr="Soci-maskoti_17441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7624" y="1340768"/>
            <a:ext cx="4818112" cy="2698143"/>
          </a:xfrm>
          <a:prstGeom prst="rect">
            <a:avLst/>
          </a:prstGeom>
        </p:spPr>
      </p:pic>
      <p:pic>
        <p:nvPicPr>
          <p:cNvPr id="46082" name="Picture 2" descr="http://luckakonec.chytrak.cz/obr%E1zky/kruhy.jpg"/>
          <p:cNvPicPr>
            <a:picLocks noChangeAspect="1" noChangeArrowheads="1"/>
          </p:cNvPicPr>
          <p:nvPr/>
        </p:nvPicPr>
        <p:blipFill>
          <a:blip r:embed="rId12" cstate="print"/>
          <a:srcRect l="12960" t="28745" r="15761" b="22389"/>
          <a:stretch>
            <a:fillRect/>
          </a:stretch>
        </p:blipFill>
        <p:spPr bwMode="auto">
          <a:xfrm>
            <a:off x="827584" y="1484784"/>
            <a:ext cx="1584176" cy="816091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8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9"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5" grpId="1"/>
      <p:bldP spid="18436" grpId="0"/>
      <p:bldP spid="18436" grpId="1"/>
      <p:bldP spid="18437" grpId="0"/>
      <p:bldP spid="18438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5000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A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A</a:t>
            </a:r>
            <a:endParaRPr lang="en-US" sz="27700" smtClean="0"/>
          </a:p>
        </p:txBody>
      </p:sp>
      <p:sp>
        <p:nvSpPr>
          <p:cNvPr id="1946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92175" y="-344488"/>
            <a:ext cx="452438" cy="128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GLO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DED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4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8" grpId="1" animBg="1"/>
      <p:bldP spid="19459" grpId="0" build="p"/>
      <p:bldP spid="1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6429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B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B</a:t>
            </a:r>
            <a:endParaRPr lang="en-US" sz="27700" smtClean="0"/>
          </a:p>
        </p:txBody>
      </p:sp>
      <p:sp>
        <p:nvSpPr>
          <p:cNvPr id="2048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00063" y="57150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C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C</a:t>
            </a:r>
            <a:endParaRPr lang="en-US" sz="27700" smtClean="0"/>
          </a:p>
        </p:txBody>
      </p:sp>
      <p:sp>
        <p:nvSpPr>
          <p:cNvPr id="21508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kTextu 1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8" y="214313"/>
            <a:ext cx="6572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Ktorý štát nepatrí do východnej Európy?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9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Bielorusko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243638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Moldavsko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Macedónsko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Ukrajina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3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5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6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53213" y="436403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680px-Eastern-Europe-map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9752" y="836712"/>
            <a:ext cx="3166492" cy="24214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3"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0" grpId="1"/>
      <p:bldP spid="4101" grpId="0"/>
      <p:bldP spid="4102" grpId="0"/>
      <p:bldP spid="4102" grpId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88" y="357188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D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D</a:t>
            </a:r>
            <a:endParaRPr lang="en-US" sz="27700" smtClean="0"/>
          </a:p>
        </p:txBody>
      </p:sp>
      <p:sp>
        <p:nvSpPr>
          <p:cNvPr id="2253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3571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sz="3600" smtClean="0"/>
              <a:t>Myslím,že správna odpoveď je:</a:t>
            </a:r>
            <a:endParaRPr lang="en-US" sz="3600" smtClean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642938" y="1571625"/>
            <a:ext cx="8229601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sk-SK" sz="9600" smtClean="0"/>
              <a:t>Nie som si príliš istý!</a:t>
            </a:r>
            <a:endParaRPr lang="en-US" sz="15600" smtClean="0"/>
          </a:p>
        </p:txBody>
      </p:sp>
      <p:sp>
        <p:nvSpPr>
          <p:cNvPr id="2355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70000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92438" y="-2889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305550" y="-3619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4143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A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90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6.60421E-6 C -0.00192 -0.01296 -0.00035 -0.00325 -0.00348 -0.01736 C -0.00382 -0.01898 -0.00226 -0.0125 -0.00226 -0.0125 C -0.00192 -0.01666 -0.00278 -0.02129 -0.00122 -0.02499 C -0.00053 -0.02661 0.00069 -0.02198 0.00121 -0.02036 C 0.00277 -0.01574 0.00364 -0.00949 0.00468 -0.00463 C 0.00555 -0.01458 0.00729 -0.02314 0.00833 -0.03286 C 0.00868 -0.03124 0.00937 -0.02985 0.00937 -0.02823 C 0.00937 -0.02661 0.0092 -0.02268 0.00833 -0.0236 C 0.0059 -0.02615 0.0052 -0.03077 0.00364 -0.03447 C 0.00329 -0.03702 0.00433 -0.04326 0.00243 -0.04234 C -6.38889E-6 -0.04118 -6.38889E-6 -0.03286 -6.38889E-6 -0.03286 C 0.00347 -0.07704 -0.0007 -0.06894 0.00833 -0.05182 C 0.01076 -0.04095 0.01058 -0.04234 0.00833 -0.02823 C 0.00868 -0.05437 0.00885 -0.08051 0.00937 -0.10665 C 0.00954 -0.11335 0.00815 -0.12099 0.01058 -0.127 C 0.01284 -0.13255 0.01145 -0.11428 0.01302 -0.10827 C 0.01215 -0.09577 0.01249 -0.08282 0.01058 -0.07056 C 0.01024 -0.06825 0.0092 -0.07472 0.00833 -0.07681 C 0.00763 -0.07843 0.00659 -0.07981 0.0059 -0.08143 C 0.00208 -0.0893 0.00121 -0.09762 -6.38889E-6 -0.10665 C 0.0019 -0.1425 0.00121 -0.12214 0.00121 -0.16772 " pathEditMode="relative" ptsTypes="fffffffffffffffffffffA">
                                      <p:cBhvr>
                                        <p:cTn id="16" dur="3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584" grpId="0" animBg="1"/>
      <p:bldP spid="24585" grpId="0" animBg="1"/>
      <p:bldP spid="2458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022600" y="-2905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57313" y="-3111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64288" y="-4032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B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4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08" grpId="0" animBg="1"/>
      <p:bldP spid="25609" grpId="0" animBg="1"/>
      <p:bldP spid="256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765675" y="-3206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108075" y="-3302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8113" y="-2762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921000" y="-4794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C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8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0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632" grpId="0" animBg="1"/>
      <p:bldP spid="26633" grpId="0" animBg="1"/>
      <p:bldP spid="26634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25438" y="5314950"/>
            <a:ext cx="8578850" cy="120967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60475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16450" y="-3651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96038" y="-588963"/>
            <a:ext cx="1860550" cy="64770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973388" y="-546100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406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2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2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0.00024 C 0.00173 -0.01503 0.00208 -0.02313 0.00711 -0.03585 C 0.00937 -0.05366 0.00642 -0.08558 0.00833 -0.09669 C 0.00972 -0.10478 0.01111 -0.08096 0.01302 -0.07332 C 0.01388 -0.07009 0.01527 -0.06708 0.01649 -0.06384 C 0.01805 -0.0532 0.01788 -0.03978 0.02239 -0.03099 C 0.02847 -0.04256 0.02083 -0.0296 0.01996 -0.02637 C 0.01475 -0.03701 0.01597 -0.05297 0.01423 -0.06546 C 0.01093 -0.05274 0.01041 -0.00393 0.01527 -0.02637 C 0.01493 -0.03099 0.01545 -0.03608 0.01423 -0.04048 C 0.01336 -0.04418 0.00937 -0.04973 0.00937 -0.04973 C 0.00902 -0.05158 0.00868 -0.05297 0.00833 -0.05482 C 0.00833 -0.05505 0.00833 -0.05644 0.00833 -0.05598 C 0.00868 -0.05366 0.00902 -0.05065 0.00937 -0.04834 C 0.00972 -0.04557 0.01024 -0.04325 0.01058 -0.04048 C 0.01093 -0.03146 0.0118 -0.0229 0.0118 -0.01364 C 0.0118 -0.00601 0.01111 -0.02937 0.01058 -0.03724 C 0.00972 -0.04742 0.00659 -0.05921 0.00364 -0.0687 C 0.00173 -0.07494 -0.00122 -0.08767 -0.00122 -0.08767 C -0.00556 -0.13185 -0.00244 -0.17603 -0.00122 -0.22091 C -0.00157 -0.26717 -0.00122 -0.31367 -0.00226 -0.36016 C -0.00226 -0.3634 -0.00469 -0.36965 -0.00469 -0.36965 C -0.00435 -0.35438 -0.00348 -0.33934 -0.00348 -0.32408 C -0.00348 -0.27018 -0.00365 -0.10895 -0.00469 -0.16261 C -0.00608 -0.23733 -0.00469 -0.31205 -0.00469 -0.38676 " pathEditMode="relative" ptsTypes="ffffffffffffffffffffffffA">
                                      <p:cBhvr>
                                        <p:cTn id="14" dur="3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656" grpId="0" animBg="1"/>
      <p:bldP spid="27657" grpId="0" animBg="1"/>
      <p:bldP spid="2765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58938" y="1479550"/>
            <a:ext cx="885825" cy="4497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676400" y="14573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4714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Draw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024188" y="-2571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43463" y="-3222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359525" y="-3095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000125" y="-3429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7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4" dur="3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6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682" grpId="0" animBg="1"/>
      <p:bldP spid="28683" grpId="0" animBg="1"/>
      <p:bldP spid="28684" grpId="0" animBg="1"/>
      <p:bldP spid="286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9286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smtClean="0">
                <a:solidFill>
                  <a:srgbClr val="FF0000"/>
                </a:solidFill>
              </a:rPr>
              <a:t>JE MI ĽÚTO,</a:t>
            </a:r>
            <a:br>
              <a:rPr lang="sk-SK" b="1" smtClean="0">
                <a:solidFill>
                  <a:srgbClr val="FF0000"/>
                </a:solidFill>
              </a:rPr>
            </a:br>
            <a:r>
              <a:rPr lang="sk-SK" b="1" smtClean="0">
                <a:solidFill>
                  <a:srgbClr val="FF0000"/>
                </a:solidFill>
              </a:rPr>
              <a:t>NEVYHRÁVAŠ NIČ!!!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8572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smtClean="0">
                <a:solidFill>
                  <a:srgbClr val="FF0000"/>
                </a:solidFill>
              </a:rPr>
              <a:t>VYHRÁVAŠ</a:t>
            </a:r>
            <a:r>
              <a:rPr lang="sk-SK" b="1" smtClean="0">
                <a:solidFill>
                  <a:srgbClr val="FF0000"/>
                </a:solidFill>
              </a:rPr>
              <a:t> </a:t>
            </a:r>
            <a:r>
              <a:rPr lang="en-GB" b="1" smtClean="0">
                <a:solidFill>
                  <a:srgbClr val="FF0000"/>
                </a:solidFill>
              </a:rPr>
              <a:t>1000</a:t>
            </a:r>
            <a:r>
              <a:rPr lang="sk-SK" b="1" smtClean="0">
                <a:solidFill>
                  <a:srgbClr val="FF0000"/>
                </a:solidFill>
              </a:rPr>
              <a:t> €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43000" y="10715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smtClean="0">
                <a:solidFill>
                  <a:srgbClr val="FF0000"/>
                </a:solidFill>
              </a:rPr>
              <a:t>VYHRÁVAŠ</a:t>
            </a:r>
            <a:r>
              <a:rPr lang="sk-SK" b="1" smtClean="0">
                <a:solidFill>
                  <a:srgbClr val="FF0000"/>
                </a:solidFill>
              </a:rPr>
              <a:t>  </a:t>
            </a:r>
            <a:r>
              <a:rPr lang="en-GB" b="1" smtClean="0">
                <a:solidFill>
                  <a:srgbClr val="FF0000"/>
                </a:solidFill>
              </a:rPr>
              <a:t>32000</a:t>
            </a:r>
            <a:r>
              <a:rPr lang="sk-SK" b="1" smtClean="0">
                <a:solidFill>
                  <a:srgbClr val="FF0000"/>
                </a:solidFill>
              </a:rPr>
              <a:t> €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2875" y="115888"/>
            <a:ext cx="65008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Rusko </a:t>
            </a:r>
            <a:r>
              <a:rPr lang="sk-SK" sz="2800" b="1" dirty="0">
                <a:solidFill>
                  <a:schemeClr val="bg1"/>
                </a:solidFill>
              </a:rPr>
              <a:t>je rozlohou </a:t>
            </a:r>
            <a:r>
              <a:rPr lang="sk-SK" sz="2800" b="1" dirty="0">
                <a:solidFill>
                  <a:srgbClr val="FF0000"/>
                </a:solidFill>
              </a:rPr>
              <a:t>???</a:t>
            </a:r>
            <a:r>
              <a:rPr lang="sk-SK" sz="2800" b="1" dirty="0">
                <a:solidFill>
                  <a:schemeClr val="bg1"/>
                </a:solidFill>
              </a:rPr>
              <a:t> najväčší štát </a:t>
            </a:r>
            <a:r>
              <a:rPr lang="sk-SK" sz="2800" b="1" dirty="0" smtClean="0">
                <a:solidFill>
                  <a:schemeClr val="bg1"/>
                </a:solidFill>
              </a:rPr>
              <a:t>sveta.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1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prvý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4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1981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tretí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štvrtý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druhý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7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9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30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40767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rusko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1680" y="1052736"/>
            <a:ext cx="4286250" cy="2971800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7"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/>
      <p:bldP spid="5125" grpId="0"/>
      <p:bldP spid="5125" grpId="1"/>
      <p:bldP spid="5126" grpId="0"/>
      <p:bldP spid="5126" grpId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42938" y="85725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smtClean="0">
                <a:solidFill>
                  <a:srgbClr val="FF0000"/>
                </a:solidFill>
              </a:rPr>
              <a:t>HURÁ!</a:t>
            </a:r>
            <a:br>
              <a:rPr lang="sk-SK" b="1" smtClean="0">
                <a:solidFill>
                  <a:srgbClr val="FF0000"/>
                </a:solidFill>
              </a:rPr>
            </a:br>
            <a:r>
              <a:rPr lang="sk-SK" b="1" smtClean="0">
                <a:solidFill>
                  <a:srgbClr val="FF0000"/>
                </a:solidFill>
              </a:rPr>
              <a:t>VYHRÁVAŠ MILIÓN!!!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614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5460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Tajmýr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18100" y="6181725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Krym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4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43625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Ice</a:t>
            </a:r>
            <a:r>
              <a:rPr lang="sk-SK" sz="2400" b="1" dirty="0" smtClean="0">
                <a:solidFill>
                  <a:schemeClr val="bg1"/>
                </a:solidFill>
              </a:rPr>
              <a:t> </a:t>
            </a:r>
            <a:r>
              <a:rPr lang="sk-SK" sz="2400" b="1" dirty="0" err="1" smtClean="0">
                <a:solidFill>
                  <a:schemeClr val="bg1"/>
                </a:solidFill>
              </a:rPr>
              <a:t>cream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5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3500" y="50720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Kola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51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2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3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618288" y="37734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BlokTextu 14"/>
          <p:cNvSpPr txBox="1">
            <a:spLocks noChangeArrowheads="1"/>
          </p:cNvSpPr>
          <p:nvPr/>
        </p:nvSpPr>
        <p:spPr bwMode="auto">
          <a:xfrm>
            <a:off x="395536" y="188640"/>
            <a:ext cx="6000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</a:rPr>
              <a:t>Ako sa volá </a:t>
            </a:r>
            <a:r>
              <a:rPr lang="sk-SK" sz="2800" b="1" dirty="0" smtClean="0">
                <a:solidFill>
                  <a:schemeClr val="bg1"/>
                </a:solidFill>
              </a:rPr>
              <a:t>najväčší </a:t>
            </a:r>
            <a:r>
              <a:rPr lang="sk-SK" sz="2800" b="1" dirty="0" smtClean="0">
                <a:solidFill>
                  <a:schemeClr val="bg1"/>
                </a:solidFill>
              </a:rPr>
              <a:t>ruský polostrov nachádzajúci sa mimo územia Ruska?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1"/>
                  </p:tgtEl>
                </p:cond>
              </p:nextCondLst>
            </p:seq>
          </p:childTnLst>
        </p:cTn>
      </p:par>
    </p:tnLst>
    <p:bldLst>
      <p:bldP spid="6147" grpId="0"/>
      <p:bldP spid="6147" grpId="1"/>
      <p:bldP spid="6148" grpId="0"/>
      <p:bldP spid="6149" grpId="0"/>
      <p:bldP spid="6150" grpId="0"/>
      <p:bldP spid="6150" grpId="1"/>
      <p:bldP spid="615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0063" y="214313"/>
            <a:ext cx="5929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Na území ktorého štátu sa nachádza mesto Černobyľ, smutne známe haváriou jadrovej elektrárne?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17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8263" y="61658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Moldavsko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2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Ukrajina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Rusko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056" y="5085184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Bielorusko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5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7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34401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chernobyl_1755717c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2" y="1772816"/>
            <a:ext cx="3641080" cy="2279633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5"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/>
      <p:bldP spid="7173" grpId="1"/>
      <p:bldP spid="7174" grpId="0"/>
      <p:bldP spid="7174" grpId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50" y="214313"/>
            <a:ext cx="6429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Hlavné mesto Moldavska je 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195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Kyjev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6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Sofia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2063" y="50720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cs-CZ" sz="2400" b="1" dirty="0" smtClean="0">
                <a:solidFill>
                  <a:schemeClr val="bg1"/>
                </a:solidFill>
                <a:latin typeface="+mn-lt"/>
              </a:rPr>
              <a:t>Skopje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19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42938" y="6143625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Kišiňov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9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31607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820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" name="Obrázek 15" descr="23150.jpe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91680" y="1052736"/>
            <a:ext cx="3227851" cy="242088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8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9"/>
                  </p:tgtEl>
                </p:cond>
              </p:nextCondLst>
            </p:seq>
            <p:audio>
              <p:cMediaNode vol="28000">
                <p:cTn id="3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3"/>
                </p:tgtEl>
              </p:cMediaNode>
            </p:audio>
          </p:childTnLst>
        </p:cTn>
      </p:par>
    </p:tnLst>
    <p:bldLst>
      <p:bldP spid="8194" grpId="0"/>
      <p:bldP spid="8195" grpId="0"/>
      <p:bldP spid="8195" grpId="1"/>
      <p:bldP spid="8196" grpId="0"/>
      <p:bldP spid="8196" grpId="1"/>
      <p:bldP spid="8197" grpId="0"/>
      <p:bldP spid="8198" grpId="0"/>
      <p:bldP spid="2" grpId="0" animBg="1"/>
      <p:bldP spid="8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4313" y="285750"/>
            <a:ext cx="65722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 b="1" dirty="0" smtClean="0">
                <a:solidFill>
                  <a:schemeClr val="bg1"/>
                </a:solidFill>
              </a:rPr>
              <a:t>Až 1/5 svetových zásob vody sa nachádza v najhlbšom jazere sveta, ktoré sa nachádza v Rusku. Je to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219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Kaspické more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Mŕtve</a:t>
            </a:r>
            <a:r>
              <a:rPr lang="cs-CZ" sz="2400" b="1" dirty="0" smtClean="0">
                <a:solidFill>
                  <a:schemeClr val="bg1"/>
                </a:solidFill>
              </a:rPr>
              <a:t> more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Bajkal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Balchaš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3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5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86067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922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" name="Obrázek 15" descr="bajkal-druzice.jpg"/>
          <p:cNvPicPr>
            <a:picLocks noChangeAspect="1"/>
          </p:cNvPicPr>
          <p:nvPr/>
        </p:nvPicPr>
        <p:blipFill>
          <a:blip r:embed="rId12" cstate="print"/>
          <a:srcRect b="14150"/>
          <a:stretch>
            <a:fillRect/>
          </a:stretch>
        </p:blipFill>
        <p:spPr>
          <a:xfrm>
            <a:off x="1835696" y="1772816"/>
            <a:ext cx="3456384" cy="2088232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9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3"/>
                  </p:tgtEl>
                </p:cond>
              </p:nextCondLst>
            </p:seq>
            <p:audio>
              <p:cMediaNode vol="28000">
                <p:cTn id="3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7"/>
                </p:tgtEl>
              </p:cMediaNode>
            </p:audio>
          </p:childTnLst>
        </p:cTn>
      </p:par>
    </p:tnLst>
    <p:bldLst>
      <p:bldP spid="9218" grpId="0"/>
      <p:bldP spid="9219" grpId="0"/>
      <p:bldP spid="9219" grpId="1"/>
      <p:bldP spid="9220" grpId="0"/>
      <p:bldP spid="9220" grpId="1"/>
      <p:bldP spid="9221" grpId="0"/>
      <p:bldP spid="9222" grpId="0"/>
      <p:bldP spid="2" grpId="0" animBg="1"/>
      <p:bldP spid="9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8625" y="260350"/>
            <a:ext cx="5857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chemeClr val="bg1"/>
                </a:solidFill>
              </a:rPr>
              <a:t>Ktorý údaj nepatrí k </a:t>
            </a:r>
            <a:r>
              <a:rPr lang="sk-SK" sz="2800" b="1" dirty="0" smtClean="0">
                <a:solidFill>
                  <a:schemeClr val="bg1"/>
                </a:solidFill>
              </a:rPr>
              <a:t>Bielorusku?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024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Karpaty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4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močiare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Bielovežský</a:t>
            </a:r>
            <a:r>
              <a:rPr lang="cs-CZ" sz="2400" b="1" dirty="0" smtClean="0">
                <a:solidFill>
                  <a:schemeClr val="bg1"/>
                </a:solidFill>
              </a:rPr>
              <a:t> prales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48064" y="4941168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Východoeurópska</a:t>
            </a:r>
            <a:r>
              <a:rPr lang="cs-CZ" sz="2400" b="1" dirty="0" smtClean="0">
                <a:solidFill>
                  <a:schemeClr val="bg1"/>
                </a:solidFill>
              </a:rPr>
              <a:t> nížina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7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49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50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55905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800px-Europe_location_BLR.png"/>
          <p:cNvPicPr>
            <a:picLocks noChangeAspect="1"/>
          </p:cNvPicPr>
          <p:nvPr/>
        </p:nvPicPr>
        <p:blipFill>
          <a:blip r:embed="rId10" cstate="print"/>
          <a:srcRect l="7476"/>
          <a:stretch>
            <a:fillRect/>
          </a:stretch>
        </p:blipFill>
        <p:spPr>
          <a:xfrm>
            <a:off x="1701886" y="908720"/>
            <a:ext cx="3819832" cy="3096344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7"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  <p:bldP spid="10244" grpId="1"/>
      <p:bldP spid="10245" grpId="0"/>
      <p:bldP spid="10246" grpId="0"/>
      <p:bldP spid="10246" grpId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500" y="214313"/>
            <a:ext cx="57864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Ktorá dvojica štátov predstavuje vnútrozemské krajiny?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26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Ukrajina, Moldavsko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Rusko, Ukrajina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6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Bielorusko</a:t>
            </a:r>
            <a:r>
              <a:rPr lang="cs-CZ" sz="2400" b="1" dirty="0" smtClean="0">
                <a:solidFill>
                  <a:schemeClr val="bg1"/>
                </a:solidFill>
              </a:rPr>
              <a:t>, Rusko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7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056" y="4941168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Moldavsko, </a:t>
            </a:r>
            <a:r>
              <a:rPr lang="cs-CZ" sz="2400" b="1" dirty="0" err="1" smtClean="0">
                <a:solidFill>
                  <a:schemeClr val="bg1"/>
                </a:solidFill>
              </a:rPr>
              <a:t>Bielorusko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71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3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4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2463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" name="Obrázek 12" descr="moldavsko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7704" y="2492896"/>
            <a:ext cx="1440160" cy="7471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Obrázek 15" descr="ru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7704" y="1556792"/>
            <a:ext cx="1421751" cy="9486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Obrázek 16" descr="by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7864" y="2492896"/>
            <a:ext cx="1440160" cy="7679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Obrázek 17" descr="u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47864" y="1556792"/>
            <a:ext cx="1440160" cy="9609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1"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7" grpId="1"/>
      <p:bldP spid="11268" grpId="0"/>
      <p:bldP spid="11269" grpId="0"/>
      <p:bldP spid="11269" grpId="1"/>
      <p:bldP spid="11270" grpId="0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415</Words>
  <Application>Microsoft Office PowerPoint</Application>
  <PresentationFormat>Prezentácia na obrazovke (4:3)</PresentationFormat>
  <Paragraphs>581</Paragraphs>
  <Slides>30</Slides>
  <Notes>30</Notes>
  <HiddenSlides>0</HiddenSlides>
  <MMClips>2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Default Design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MYSLÍM ,ŽE SPRÁVNA ODPOVEĎ JE: A</vt:lpstr>
      <vt:lpstr>MYSLÍM ,ŽE SPRÁVNA ODPOVEĎ JE: B</vt:lpstr>
      <vt:lpstr>MYSLÍM ,ŽE SPRÁVNA ODPOVEĎ JE: C</vt:lpstr>
      <vt:lpstr>MYSLÍM ,ŽE SPRÁVNA ODPOVEĎ JE: D</vt:lpstr>
      <vt:lpstr>Myslím,že správna odpoveď je:</vt:lpstr>
      <vt:lpstr>Audience A</vt:lpstr>
      <vt:lpstr>Audience B</vt:lpstr>
      <vt:lpstr>Audience C</vt:lpstr>
      <vt:lpstr>Audience D</vt:lpstr>
      <vt:lpstr>Audience Draw</vt:lpstr>
      <vt:lpstr>JE MI ĽÚTO, NEVYHRÁVAŠ NIČ!!!</vt:lpstr>
      <vt:lpstr>VYHRÁVAŠ 1000 €</vt:lpstr>
      <vt:lpstr>VYHRÁVAŠ  32000 €</vt:lpstr>
      <vt:lpstr>HURÁ! VYHRÁVAŠ MILIÓN!!!</vt:lpstr>
    </vt:vector>
  </TitlesOfParts>
  <Company>SANDFIELDS COMPREHENSIVE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vladko</dc:creator>
  <cp:lastModifiedBy>hp</cp:lastModifiedBy>
  <cp:revision>109</cp:revision>
  <dcterms:created xsi:type="dcterms:W3CDTF">2005-10-11T22:23:57Z</dcterms:created>
  <dcterms:modified xsi:type="dcterms:W3CDTF">2019-05-28T12:37:03Z</dcterms:modified>
</cp:coreProperties>
</file>