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AF507D-5973-4917-B274-A124E9535B1C}" v="13" dt="2018-12-23T11:16:35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ňa Čolláková" userId="706af06a894bad21" providerId="LiveId" clId="{80AF507D-5973-4917-B274-A124E9535B1C}"/>
    <pc:docChg chg="custSel modSld">
      <pc:chgData name="Soňa Čolláková" userId="706af06a894bad21" providerId="LiveId" clId="{80AF507D-5973-4917-B274-A124E9535B1C}" dt="2018-12-23T11:16:51" v="16" actId="27636"/>
      <pc:docMkLst>
        <pc:docMk/>
      </pc:docMkLst>
      <pc:sldChg chg="modTransition">
        <pc:chgData name="Soňa Čolláková" userId="706af06a894bad21" providerId="LiveId" clId="{80AF507D-5973-4917-B274-A124E9535B1C}" dt="2018-12-23T11:15:22.486" v="3"/>
        <pc:sldMkLst>
          <pc:docMk/>
          <pc:sldMk cId="3141733325" sldId="257"/>
        </pc:sldMkLst>
      </pc:sldChg>
      <pc:sldChg chg="modTransition">
        <pc:chgData name="Soňa Čolláková" userId="706af06a894bad21" providerId="LiveId" clId="{80AF507D-5973-4917-B274-A124E9535B1C}" dt="2018-12-23T11:15:36.758" v="4"/>
        <pc:sldMkLst>
          <pc:docMk/>
          <pc:sldMk cId="2779614886" sldId="258"/>
        </pc:sldMkLst>
      </pc:sldChg>
      <pc:sldChg chg="modTransition">
        <pc:chgData name="Soňa Čolláková" userId="706af06a894bad21" providerId="LiveId" clId="{80AF507D-5973-4917-B274-A124E9535B1C}" dt="2018-12-23T11:15:41.226" v="5"/>
        <pc:sldMkLst>
          <pc:docMk/>
          <pc:sldMk cId="3404447023" sldId="259"/>
        </pc:sldMkLst>
      </pc:sldChg>
      <pc:sldChg chg="modTransition">
        <pc:chgData name="Soňa Čolláková" userId="706af06a894bad21" providerId="LiveId" clId="{80AF507D-5973-4917-B274-A124E9535B1C}" dt="2018-12-23T11:16:08.786" v="6"/>
        <pc:sldMkLst>
          <pc:docMk/>
          <pc:sldMk cId="1592512933" sldId="260"/>
        </pc:sldMkLst>
      </pc:sldChg>
      <pc:sldChg chg="modTransition">
        <pc:chgData name="Soňa Čolláková" userId="706af06a894bad21" providerId="LiveId" clId="{80AF507D-5973-4917-B274-A124E9535B1C}" dt="2018-12-23T11:16:12.915" v="7"/>
        <pc:sldMkLst>
          <pc:docMk/>
          <pc:sldMk cId="3579680819" sldId="261"/>
        </pc:sldMkLst>
      </pc:sldChg>
      <pc:sldChg chg="modTransition">
        <pc:chgData name="Soňa Čolláková" userId="706af06a894bad21" providerId="LiveId" clId="{80AF507D-5973-4917-B274-A124E9535B1C}" dt="2018-12-23T11:16:16.338" v="8"/>
        <pc:sldMkLst>
          <pc:docMk/>
          <pc:sldMk cId="2306089375" sldId="262"/>
        </pc:sldMkLst>
      </pc:sldChg>
      <pc:sldChg chg="modTransition">
        <pc:chgData name="Soňa Čolláková" userId="706af06a894bad21" providerId="LiveId" clId="{80AF507D-5973-4917-B274-A124E9535B1C}" dt="2018-12-23T11:16:21.366" v="9"/>
        <pc:sldMkLst>
          <pc:docMk/>
          <pc:sldMk cId="2683035666" sldId="263"/>
        </pc:sldMkLst>
      </pc:sldChg>
      <pc:sldChg chg="modTransition">
        <pc:chgData name="Soňa Čolláková" userId="706af06a894bad21" providerId="LiveId" clId="{80AF507D-5973-4917-B274-A124E9535B1C}" dt="2018-12-23T11:16:24.691" v="10"/>
        <pc:sldMkLst>
          <pc:docMk/>
          <pc:sldMk cId="74835734" sldId="264"/>
        </pc:sldMkLst>
      </pc:sldChg>
      <pc:sldChg chg="modTransition">
        <pc:chgData name="Soňa Čolláková" userId="706af06a894bad21" providerId="LiveId" clId="{80AF507D-5973-4917-B274-A124E9535B1C}" dt="2018-12-23T11:16:28.982" v="11"/>
        <pc:sldMkLst>
          <pc:docMk/>
          <pc:sldMk cId="859139820" sldId="265"/>
        </pc:sldMkLst>
      </pc:sldChg>
      <pc:sldChg chg="modSp modTransition">
        <pc:chgData name="Soňa Čolláková" userId="706af06a894bad21" providerId="LiveId" clId="{80AF507D-5973-4917-B274-A124E9535B1C}" dt="2018-12-23T11:16:51" v="16" actId="27636"/>
        <pc:sldMkLst>
          <pc:docMk/>
          <pc:sldMk cId="758324764" sldId="266"/>
        </pc:sldMkLst>
        <pc:spChg chg="mod">
          <ac:chgData name="Soňa Čolláková" userId="706af06a894bad21" providerId="LiveId" clId="{80AF507D-5973-4917-B274-A124E9535B1C}" dt="2018-12-23T11:16:51" v="16" actId="27636"/>
          <ac:spMkLst>
            <pc:docMk/>
            <pc:sldMk cId="758324764" sldId="266"/>
            <ac:spMk id="6" creationId="{37BEB18E-A18B-49F7-BCEF-FD32E09EC9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2ED8-6CD0-4999-A05E-1ADEAE7DDDDC}" type="datetimeFigureOut">
              <a:rPr lang="sk-SK" smtClean="0"/>
              <a:t>23. 12. 2018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BE40-7AE4-4A7F-865B-53554D808E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2046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2ED8-6CD0-4999-A05E-1ADEAE7DDDDC}" type="datetimeFigureOut">
              <a:rPr lang="sk-SK" smtClean="0"/>
              <a:t>23. 12. 2018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BE40-7AE4-4A7F-865B-53554D808E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51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2ED8-6CD0-4999-A05E-1ADEAE7DDDDC}" type="datetimeFigureOut">
              <a:rPr lang="sk-SK" smtClean="0"/>
              <a:t>23. 12. 2018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BE40-7AE4-4A7F-865B-53554D808E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95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2ED8-6CD0-4999-A05E-1ADEAE7DDDDC}" type="datetimeFigureOut">
              <a:rPr lang="sk-SK" smtClean="0"/>
              <a:t>23. 12. 2018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BE40-7AE4-4A7F-865B-53554D808E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127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2ED8-6CD0-4999-A05E-1ADEAE7DDDDC}" type="datetimeFigureOut">
              <a:rPr lang="sk-SK" smtClean="0"/>
              <a:t>23. 12. 2018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BE40-7AE4-4A7F-865B-53554D808E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743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2ED8-6CD0-4999-A05E-1ADEAE7DDDDC}" type="datetimeFigureOut">
              <a:rPr lang="sk-SK" smtClean="0"/>
              <a:t>23. 12. 2018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BE40-7AE4-4A7F-865B-53554D808E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071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2ED8-6CD0-4999-A05E-1ADEAE7DDDDC}" type="datetimeFigureOut">
              <a:rPr lang="sk-SK" smtClean="0"/>
              <a:t>23. 12. 2018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BE40-7AE4-4A7F-865B-53554D808E90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5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2ED8-6CD0-4999-A05E-1ADEAE7DDDDC}" type="datetimeFigureOut">
              <a:rPr lang="sk-SK" smtClean="0"/>
              <a:t>23. 12. 2018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BE40-7AE4-4A7F-865B-53554D808E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762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2ED8-6CD0-4999-A05E-1ADEAE7DDDDC}" type="datetimeFigureOut">
              <a:rPr lang="sk-SK" smtClean="0"/>
              <a:t>23. 12. 2018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BE40-7AE4-4A7F-865B-53554D808E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562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2ED8-6CD0-4999-A05E-1ADEAE7DDDDC}" type="datetimeFigureOut">
              <a:rPr lang="sk-SK" smtClean="0"/>
              <a:t>23. 12. 2018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BE40-7AE4-4A7F-865B-53554D808E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274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5E22ED8-6CD0-4999-A05E-1ADEAE7DDDDC}" type="datetimeFigureOut">
              <a:rPr lang="sk-SK" smtClean="0"/>
              <a:t>23. 12. 2018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BE40-7AE4-4A7F-865B-53554D808E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418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5E22ED8-6CD0-4999-A05E-1ADEAE7DDDDC}" type="datetimeFigureOut">
              <a:rPr lang="sk-SK" smtClean="0"/>
              <a:t>23. 12. 2018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088BE40-7AE4-4A7F-865B-53554D808E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04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2A1B48-6504-4AC7-8764-DB7E714DB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Najnebezpečnejšie rastliny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ED7DB11-3043-414E-97C2-C17D134F1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Simona Čolláková</a:t>
            </a:r>
          </a:p>
          <a:p>
            <a:r>
              <a:rPr lang="sk-SK" dirty="0"/>
              <a:t>1.A</a:t>
            </a:r>
          </a:p>
        </p:txBody>
      </p:sp>
    </p:spTree>
    <p:extLst>
      <p:ext uri="{BB962C8B-B14F-4D97-AF65-F5344CB8AC3E}">
        <p14:creationId xmlns:p14="http://schemas.microsoft.com/office/powerpoint/2010/main" val="1543620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CCB2B9F7-CC7A-46A9-864B-F5F4034F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49" y="337625"/>
            <a:ext cx="4494998" cy="1760684"/>
          </a:xfrm>
        </p:spPr>
        <p:txBody>
          <a:bodyPr/>
          <a:lstStyle/>
          <a:p>
            <a:r>
              <a:rPr lang="sk-SK" b="1" dirty="0"/>
              <a:t>strom </a:t>
            </a:r>
            <a:r>
              <a:rPr lang="sk-SK" b="1" dirty="0" err="1"/>
              <a:t>Cerbera</a:t>
            </a:r>
            <a:r>
              <a:rPr lang="sk-SK" b="1" dirty="0"/>
              <a:t> </a:t>
            </a:r>
            <a:r>
              <a:rPr lang="sk-SK" b="1" dirty="0" err="1"/>
              <a:t>odollam</a:t>
            </a:r>
            <a:r>
              <a:rPr lang="sk-SK" b="1" dirty="0"/>
              <a:t> (alebo samovražedný strom)</a:t>
            </a:r>
            <a:br>
              <a:rPr lang="sk-SK" b="1" dirty="0"/>
            </a:br>
            <a:endParaRPr lang="sk-SK" dirty="0"/>
          </a:p>
        </p:txBody>
      </p:sp>
      <p:sp>
        <p:nvSpPr>
          <p:cNvPr id="6" name="Zástupný objekt pre text 5">
            <a:extLst>
              <a:ext uri="{FF2B5EF4-FFF2-40B4-BE49-F238E27FC236}">
                <a16:creationId xmlns:a16="http://schemas.microsoft.com/office/drawing/2014/main" id="{5424D31C-95BA-4B9D-9401-72F5BB047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448" y="2519935"/>
            <a:ext cx="4622477" cy="4000440"/>
          </a:xfrm>
        </p:spPr>
        <p:txBody>
          <a:bodyPr>
            <a:normAutofit fontScale="92500" lnSpcReduction="10000"/>
          </a:bodyPr>
          <a:lstStyle/>
          <a:p>
            <a:pPr algn="l" fontAlgn="base"/>
            <a:r>
              <a:rPr lang="sk-SK" sz="2200" dirty="0"/>
              <a:t>Tento strom patrí do rovnakej skupiny ako oleander. </a:t>
            </a:r>
          </a:p>
          <a:p>
            <a:pPr algn="l" fontAlgn="base"/>
            <a:r>
              <a:rPr lang="sk-SK" sz="2200" dirty="0"/>
              <a:t>Je pre človeka veľmi nebezpečný. </a:t>
            </a:r>
          </a:p>
          <a:p>
            <a:pPr algn="l" fontAlgn="base"/>
            <a:r>
              <a:rPr lang="sk-SK" sz="2200" dirty="0"/>
              <a:t>Semená stromu obsahujú toxín </a:t>
            </a:r>
            <a:r>
              <a:rPr lang="sk-SK" sz="2200" dirty="0" err="1"/>
              <a:t>cerberín</a:t>
            </a:r>
            <a:r>
              <a:rPr lang="sk-SK" sz="2200" dirty="0"/>
              <a:t>, ktorý je schopný poškodiť srdcový sval človeka.</a:t>
            </a:r>
          </a:p>
          <a:p>
            <a:pPr algn="l" fontAlgn="base"/>
            <a:r>
              <a:rPr lang="sk-SK" sz="2200" dirty="0"/>
              <a:t> Výsledkom požitia semien stromu je nepravidelná činnosť srdca, ktorá je často smrteľná.</a:t>
            </a:r>
          </a:p>
          <a:p>
            <a:pPr algn="l" fontAlgn="base"/>
            <a:r>
              <a:rPr lang="sk-SK" sz="2200" dirty="0"/>
              <a:t>Toxín, ktorý obsahuje tento strom, bol veľakrát prehliadaný pri pitvách a je ťažko zistiteľný.</a:t>
            </a:r>
          </a:p>
          <a:p>
            <a:pPr algn="l"/>
            <a:endParaRPr lang="sk-SK" dirty="0"/>
          </a:p>
        </p:txBody>
      </p:sp>
      <p:pic>
        <p:nvPicPr>
          <p:cNvPr id="9218" name="Picture 2" descr="Image result for strom cerbera odollam">
            <a:extLst>
              <a:ext uri="{FF2B5EF4-FFF2-40B4-BE49-F238E27FC236}">
                <a16:creationId xmlns:a16="http://schemas.microsoft.com/office/drawing/2014/main" id="{D603FE76-FB6F-40E5-8140-5354CCF9A17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0" r="2034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13982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85BBBE0A-0AA5-40DD-8E73-463FE01C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34" y="226670"/>
            <a:ext cx="4494998" cy="1774750"/>
          </a:xfrm>
        </p:spPr>
        <p:txBody>
          <a:bodyPr/>
          <a:lstStyle/>
          <a:p>
            <a:pPr fontAlgn="base"/>
            <a:r>
              <a:rPr lang="sk-SK" b="1" dirty="0"/>
              <a:t>Ricín obyčajný (</a:t>
            </a:r>
            <a:r>
              <a:rPr lang="sk-SK" b="1" dirty="0" err="1"/>
              <a:t>Ricinus</a:t>
            </a:r>
            <a:r>
              <a:rPr lang="sk-SK" b="1" dirty="0"/>
              <a:t> communis) </a:t>
            </a:r>
            <a:br>
              <a:rPr lang="sk-SK" b="1" dirty="0"/>
            </a:br>
            <a:br>
              <a:rPr lang="sk-SK" b="1" dirty="0"/>
            </a:br>
            <a:br>
              <a:rPr lang="sk-SK" dirty="0"/>
            </a:br>
            <a:endParaRPr lang="sk-SK" dirty="0"/>
          </a:p>
        </p:txBody>
      </p:sp>
      <p:sp>
        <p:nvSpPr>
          <p:cNvPr id="6" name="Zástupný objekt pre text 5">
            <a:extLst>
              <a:ext uri="{FF2B5EF4-FFF2-40B4-BE49-F238E27FC236}">
                <a16:creationId xmlns:a16="http://schemas.microsoft.com/office/drawing/2014/main" id="{37BEB18E-A18B-49F7-BCEF-FD32E09EC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7078" y="2001420"/>
            <a:ext cx="4854577" cy="4469717"/>
          </a:xfrm>
        </p:spPr>
        <p:txBody>
          <a:bodyPr>
            <a:normAutofit lnSpcReduction="10000"/>
          </a:bodyPr>
          <a:lstStyle/>
          <a:p>
            <a:pPr algn="l" fontAlgn="base"/>
            <a:br>
              <a:rPr lang="sk-SK" sz="1600" dirty="0"/>
            </a:br>
            <a:r>
              <a:rPr lang="sk-SK" sz="1600" dirty="0"/>
              <a:t>Nájdeme ho v domovoch a záhradách takmer na celom svete. </a:t>
            </a:r>
          </a:p>
          <a:p>
            <a:pPr algn="l" fontAlgn="base"/>
            <a:r>
              <a:rPr lang="sk-SK" sz="1600" dirty="0"/>
              <a:t>Ricínový olej sa používa ako preháňadlo a je vhodný aj pre tehotné ženy či deti.</a:t>
            </a:r>
          </a:p>
          <a:p>
            <a:pPr algn="l" fontAlgn="base"/>
            <a:r>
              <a:rPr lang="sk-SK" sz="1600" dirty="0"/>
              <a:t> No semeno tejto rastliny je prudko jedovaté. </a:t>
            </a:r>
          </a:p>
          <a:p>
            <a:pPr algn="l" fontAlgn="base"/>
            <a:r>
              <a:rPr lang="sk-SK" sz="1600" dirty="0"/>
              <a:t>Za smrteľnú dávku sa pokladá požitie štyroch až ôsmich ricínových semien.</a:t>
            </a:r>
          </a:p>
          <a:p>
            <a:pPr algn="l" fontAlgn="base"/>
            <a:r>
              <a:rPr lang="sk-SK" sz="1600" dirty="0"/>
              <a:t>Podľa </a:t>
            </a:r>
            <a:r>
              <a:rPr lang="sk-SK" sz="1600" dirty="0" err="1"/>
              <a:t>Guinessovej</a:t>
            </a:r>
            <a:r>
              <a:rPr lang="sk-SK" sz="1600" dirty="0"/>
              <a:t> knihy rekordov z roku 2007 je táto rastlina najviac jedovatou na svete. </a:t>
            </a:r>
          </a:p>
          <a:p>
            <a:pPr algn="l" fontAlgn="base"/>
            <a:r>
              <a:rPr lang="sk-SK" sz="1600" dirty="0"/>
              <a:t>Spôsobuje vážne hnačky spojené s krvácaním, kŕčmi, poškodením pečene a obličiek. </a:t>
            </a:r>
          </a:p>
          <a:p>
            <a:pPr algn="l" fontAlgn="base"/>
            <a:r>
              <a:rPr lang="sk-SK" sz="1600" dirty="0"/>
              <a:t>Veľmi nebezpečnými sú aj náhrdelníky z týchto semien. </a:t>
            </a:r>
          </a:p>
          <a:p>
            <a:pPr algn="l" fontAlgn="base"/>
            <a:r>
              <a:rPr lang="sk-SK" sz="1600" dirty="0"/>
              <a:t>Môžu podráždiť pokožku a dokonca preniknúť do tela cez drobné rany.</a:t>
            </a:r>
          </a:p>
          <a:p>
            <a:pPr algn="l"/>
            <a:endParaRPr lang="sk-SK" dirty="0"/>
          </a:p>
        </p:txBody>
      </p:sp>
      <p:pic>
        <p:nvPicPr>
          <p:cNvPr id="10242" name="Picture 2" descr="Image result for ricinus communis">
            <a:extLst>
              <a:ext uri="{FF2B5EF4-FFF2-40B4-BE49-F238E27FC236}">
                <a16:creationId xmlns:a16="http://schemas.microsoft.com/office/drawing/2014/main" id="{B9B03E3A-1072-4841-991E-0BB92CA3F497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9" r="550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32476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968351-0170-47C2-B2C2-CE3DE895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49" y="546725"/>
            <a:ext cx="4494998" cy="1134640"/>
          </a:xfrm>
        </p:spPr>
        <p:txBody>
          <a:bodyPr/>
          <a:lstStyle/>
          <a:p>
            <a:r>
              <a:rPr lang="sk-SK" b="1" dirty="0"/>
              <a:t>Bolehlav (</a:t>
            </a:r>
            <a:r>
              <a:rPr lang="sk-SK" b="1" dirty="0" err="1"/>
              <a:t>Conium</a:t>
            </a:r>
            <a:r>
              <a:rPr lang="sk-SK" b="1" dirty="0"/>
              <a:t> </a:t>
            </a:r>
            <a:r>
              <a:rPr lang="sk-SK" b="1" dirty="0" err="1"/>
              <a:t>maculatum</a:t>
            </a:r>
            <a:r>
              <a:rPr lang="sk-SK" b="1" dirty="0"/>
              <a:t>)</a:t>
            </a:r>
            <a:br>
              <a:rPr lang="sk-SK" b="1" dirty="0"/>
            </a:br>
            <a:endParaRPr lang="sk-SK" dirty="0"/>
          </a:p>
        </p:txBody>
      </p:sp>
      <p:pic>
        <p:nvPicPr>
          <p:cNvPr id="6" name="Zástupný objekt pre obrázok 5">
            <a:extLst>
              <a:ext uri="{FF2B5EF4-FFF2-40B4-BE49-F238E27FC236}">
                <a16:creationId xmlns:a16="http://schemas.microsoft.com/office/drawing/2014/main" id="{94BBCBB1-A3A7-4271-AC45-1559AE289D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9" r="5509"/>
          <a:stretch>
            <a:fillRect/>
          </a:stretch>
        </p:blipFill>
        <p:spPr>
          <a:xfrm>
            <a:off x="6095999" y="0"/>
            <a:ext cx="6102097" cy="6858000"/>
          </a:xfr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03603B6-D183-48A1-BC9C-9552BE3CD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3026" y="2331981"/>
            <a:ext cx="3794760" cy="219403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sk-SK" sz="2000" dirty="0"/>
              <a:t>Použitie len malého množstva (6-8 listov, prípadne ešte menej) spôsobí smrť.</a:t>
            </a:r>
          </a:p>
          <a:p>
            <a:pPr marL="0" indent="0" algn="just">
              <a:buNone/>
            </a:pPr>
            <a:endParaRPr lang="sk-SK" sz="2000" dirty="0"/>
          </a:p>
          <a:p>
            <a:pPr marL="0" indent="0" algn="just">
              <a:buNone/>
            </a:pPr>
            <a:r>
              <a:rPr lang="sk-SK" sz="2000" dirty="0"/>
              <a:t> Látka z tejto rastliny postupne paralyzuje dolné končatiny a stúpa do tela. </a:t>
            </a:r>
          </a:p>
          <a:p>
            <a:pPr marL="0" indent="0" algn="just">
              <a:buNone/>
            </a:pPr>
            <a:endParaRPr lang="sk-SK" sz="2000" dirty="0"/>
          </a:p>
          <a:p>
            <a:pPr marL="0" indent="0" algn="just">
              <a:buNone/>
            </a:pPr>
            <a:r>
              <a:rPr lang="sk-SK" sz="2000" dirty="0"/>
              <a:t> Pri postupe až k dýchacím svalom spôsobí človeku smrť.</a:t>
            </a:r>
          </a:p>
        </p:txBody>
      </p:sp>
    </p:spTree>
    <p:extLst>
      <p:ext uri="{BB962C8B-B14F-4D97-AF65-F5344CB8AC3E}">
        <p14:creationId xmlns:p14="http://schemas.microsoft.com/office/powerpoint/2010/main" val="314173332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379F33AB-3ECB-4CDE-A2E6-F9622C44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30" y="295422"/>
            <a:ext cx="4494998" cy="1324584"/>
          </a:xfrm>
        </p:spPr>
        <p:txBody>
          <a:bodyPr/>
          <a:lstStyle/>
          <a:p>
            <a:pPr fontAlgn="base"/>
            <a:br>
              <a:rPr lang="sk-SK" b="1" dirty="0"/>
            </a:br>
            <a:r>
              <a:rPr lang="sk-SK" b="1" dirty="0"/>
              <a:t>Oleander obyčajný (</a:t>
            </a:r>
            <a:r>
              <a:rPr lang="sk-SK" b="1" dirty="0" err="1"/>
              <a:t>Nerium</a:t>
            </a:r>
            <a:r>
              <a:rPr lang="sk-SK" b="1" dirty="0"/>
              <a:t> oleander)</a:t>
            </a:r>
            <a:br>
              <a:rPr lang="sk-SK" b="1" dirty="0"/>
            </a:br>
            <a:br>
              <a:rPr lang="sk-SK" dirty="0"/>
            </a:br>
            <a:br>
              <a:rPr lang="sk-SK" dirty="0"/>
            </a:br>
            <a:endParaRPr lang="sk-SK" dirty="0"/>
          </a:p>
        </p:txBody>
      </p:sp>
      <p:sp>
        <p:nvSpPr>
          <p:cNvPr id="9" name="Zástupný objekt pre text 8">
            <a:extLst>
              <a:ext uri="{FF2B5EF4-FFF2-40B4-BE49-F238E27FC236}">
                <a16:creationId xmlns:a16="http://schemas.microsoft.com/office/drawing/2014/main" id="{2FC2A139-66F1-4BAA-9599-FCF3D42AE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448" y="2030608"/>
            <a:ext cx="4369259" cy="4271718"/>
          </a:xfrm>
        </p:spPr>
        <p:txBody>
          <a:bodyPr>
            <a:normAutofit fontScale="62500" lnSpcReduction="20000"/>
          </a:bodyPr>
          <a:lstStyle/>
          <a:p>
            <a:pPr algn="l" fontAlgn="base"/>
            <a:r>
              <a:rPr lang="sk-SK" sz="3800" dirty="0"/>
              <a:t>Ako krík je používaný na dekoratívne účely.</a:t>
            </a:r>
          </a:p>
          <a:p>
            <a:pPr algn="l" fontAlgn="base"/>
            <a:r>
              <a:rPr lang="sk-SK" sz="3800" dirty="0"/>
              <a:t> Aj keď je pekný na pohľad, požitie listov môže byť smrteľné.</a:t>
            </a:r>
          </a:p>
          <a:p>
            <a:pPr algn="l" fontAlgn="base"/>
            <a:r>
              <a:rPr lang="sk-SK" sz="3800" dirty="0"/>
              <a:t>Listy obsahujú smrteľne nebezpečné </a:t>
            </a:r>
            <a:r>
              <a:rPr lang="sk-SK" sz="3800" dirty="0" err="1"/>
              <a:t>glykozidy</a:t>
            </a:r>
            <a:r>
              <a:rPr lang="sk-SK" sz="3800" dirty="0"/>
              <a:t>, napríklad </a:t>
            </a:r>
            <a:r>
              <a:rPr lang="sk-SK" sz="3800" dirty="0" err="1"/>
              <a:t>neriín</a:t>
            </a:r>
            <a:r>
              <a:rPr lang="sk-SK" sz="3800" dirty="0"/>
              <a:t>, </a:t>
            </a:r>
            <a:r>
              <a:rPr lang="sk-SK" sz="3800" dirty="0" err="1"/>
              <a:t>neriantín</a:t>
            </a:r>
            <a:r>
              <a:rPr lang="sk-SK" sz="3800" dirty="0"/>
              <a:t> a </a:t>
            </a:r>
            <a:r>
              <a:rPr lang="sk-SK" sz="3800" dirty="0" err="1"/>
              <a:t>oleandrín</a:t>
            </a:r>
            <a:r>
              <a:rPr lang="sk-SK" sz="3800" dirty="0"/>
              <a:t>.</a:t>
            </a:r>
          </a:p>
          <a:p>
            <a:pPr algn="l" fontAlgn="base"/>
            <a:r>
              <a:rPr lang="sk-SK" sz="3800" dirty="0"/>
              <a:t> Otrava vzniká už po rozžutí jedného listu. Jedovaté sú aj jeho kvety či kôra.</a:t>
            </a:r>
          </a:p>
          <a:p>
            <a:endParaRPr lang="sk-SK" dirty="0"/>
          </a:p>
        </p:txBody>
      </p:sp>
      <p:pic>
        <p:nvPicPr>
          <p:cNvPr id="2050" name="Picture 2" descr="Image result for nerium oleander">
            <a:extLst>
              <a:ext uri="{FF2B5EF4-FFF2-40B4-BE49-F238E27FC236}">
                <a16:creationId xmlns:a16="http://schemas.microsoft.com/office/drawing/2014/main" id="{59779DC1-B029-4E11-B189-527CD1FF8C5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8" r="175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61488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F6047185-236B-43CE-9DB6-25F7CA40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49" y="246216"/>
            <a:ext cx="4494998" cy="1134640"/>
          </a:xfrm>
        </p:spPr>
        <p:txBody>
          <a:bodyPr/>
          <a:lstStyle/>
          <a:p>
            <a:r>
              <a:rPr lang="sk-SK" b="1" dirty="0"/>
              <a:t> Prilbica (</a:t>
            </a:r>
            <a:r>
              <a:rPr lang="sk-SK" b="1" dirty="0" err="1"/>
              <a:t>Aconitum</a:t>
            </a:r>
            <a:r>
              <a:rPr lang="sk-SK" b="1" dirty="0"/>
              <a:t> </a:t>
            </a:r>
            <a:r>
              <a:rPr lang="sk-SK" b="1" dirty="0" err="1"/>
              <a:t>napellus</a:t>
            </a:r>
            <a:r>
              <a:rPr lang="sk-SK" b="1" dirty="0"/>
              <a:t>)</a:t>
            </a:r>
            <a:br>
              <a:rPr lang="sk-SK" b="1" dirty="0"/>
            </a:br>
            <a:endParaRPr lang="sk-SK" dirty="0"/>
          </a:p>
        </p:txBody>
      </p:sp>
      <p:sp>
        <p:nvSpPr>
          <p:cNvPr id="6" name="Zástupný objekt pre text 5">
            <a:extLst>
              <a:ext uri="{FF2B5EF4-FFF2-40B4-BE49-F238E27FC236}">
                <a16:creationId xmlns:a16="http://schemas.microsoft.com/office/drawing/2014/main" id="{EE47AB99-85F7-4B1B-B92B-1A0837770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7" y="1628353"/>
            <a:ext cx="4384085" cy="4480899"/>
          </a:xfrm>
        </p:spPr>
        <p:txBody>
          <a:bodyPr>
            <a:normAutofit/>
          </a:bodyPr>
          <a:lstStyle/>
          <a:p>
            <a:pPr algn="l" fontAlgn="base"/>
            <a:r>
              <a:rPr lang="sk-SK" sz="1900" dirty="0"/>
              <a:t>Existuje viac ako 200 druhov rodu prilbíc.</a:t>
            </a:r>
          </a:p>
          <a:p>
            <a:pPr algn="l" fontAlgn="base"/>
            <a:r>
              <a:rPr lang="sk-SK" sz="1900" dirty="0"/>
              <a:t> U nás sa vyskytuje najmä vo vyššie položených miestach. </a:t>
            </a:r>
          </a:p>
          <a:p>
            <a:pPr algn="l" fontAlgn="base"/>
            <a:r>
              <a:rPr lang="sk-SK" sz="1900" dirty="0"/>
              <a:t>Obsahuje jed </a:t>
            </a:r>
            <a:r>
              <a:rPr lang="sk-SK" sz="1900" dirty="0" err="1"/>
              <a:t>akonitín</a:t>
            </a:r>
            <a:r>
              <a:rPr lang="sk-SK" sz="1900" dirty="0"/>
              <a:t>, ktorý je považovaný za jeden z najprudších rastlinných jedov.</a:t>
            </a:r>
          </a:p>
          <a:p>
            <a:pPr algn="l" fontAlgn="base"/>
            <a:r>
              <a:rPr lang="sk-SK" sz="1900" dirty="0"/>
              <a:t>Za smrteľnú dávku sa považuje už užitie niekoľkých gramov koreňa rastliny.</a:t>
            </a:r>
          </a:p>
          <a:p>
            <a:pPr algn="l" fontAlgn="base"/>
            <a:r>
              <a:rPr lang="sk-SK" sz="1900" dirty="0"/>
              <a:t> Otrávený človek postupne stráca všetok cit, smrť nastáva poškodením srdca a zastavením dýchania.</a:t>
            </a:r>
          </a:p>
          <a:p>
            <a:endParaRPr lang="sk-SK" dirty="0"/>
          </a:p>
        </p:txBody>
      </p:sp>
      <p:pic>
        <p:nvPicPr>
          <p:cNvPr id="3074" name="Picture 2" descr="Image result for aconitum napellus">
            <a:extLst>
              <a:ext uri="{FF2B5EF4-FFF2-40B4-BE49-F238E27FC236}">
                <a16:creationId xmlns:a16="http://schemas.microsoft.com/office/drawing/2014/main" id="{14DE963A-6C64-49C8-9425-5F928F3BF8A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8" b="784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44702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7DD1A6E2-0521-44F2-BA0B-419B6DCB5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49" y="410818"/>
            <a:ext cx="4494998" cy="1603512"/>
          </a:xfrm>
        </p:spPr>
        <p:txBody>
          <a:bodyPr/>
          <a:lstStyle/>
          <a:p>
            <a:r>
              <a:rPr lang="sk-SK" b="1" dirty="0"/>
              <a:t>Štedrec ovisnutý (zlatý dážď - </a:t>
            </a:r>
            <a:r>
              <a:rPr lang="sk-SK" b="1" dirty="0" err="1"/>
              <a:t>LaburnuM</a:t>
            </a:r>
            <a:r>
              <a:rPr lang="sk-SK" b="1" dirty="0"/>
              <a:t> </a:t>
            </a:r>
            <a:r>
              <a:rPr lang="sk-SK" b="1" dirty="0" err="1"/>
              <a:t>anagyroides</a:t>
            </a:r>
            <a:r>
              <a:rPr lang="sk-SK" b="1" dirty="0"/>
              <a:t>)</a:t>
            </a:r>
            <a:br>
              <a:rPr lang="sk-SK" b="1" dirty="0"/>
            </a:br>
            <a:endParaRPr lang="sk-SK" dirty="0"/>
          </a:p>
        </p:txBody>
      </p:sp>
      <p:sp>
        <p:nvSpPr>
          <p:cNvPr id="6" name="Zástupný objekt pre text 5">
            <a:extLst>
              <a:ext uri="{FF2B5EF4-FFF2-40B4-BE49-F238E27FC236}">
                <a16:creationId xmlns:a16="http://schemas.microsoft.com/office/drawing/2014/main" id="{6C03C74E-7080-42D2-8DC1-D87151482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2867" y="2331981"/>
            <a:ext cx="4494997" cy="4333862"/>
          </a:xfrm>
        </p:spPr>
        <p:txBody>
          <a:bodyPr>
            <a:normAutofit/>
          </a:bodyPr>
          <a:lstStyle/>
          <a:p>
            <a:pPr algn="l"/>
            <a:r>
              <a:rPr lang="sk-SK" sz="2000" dirty="0"/>
              <a:t> Už päť kusov rozžutých kvetov môže spôsobiť smrť.</a:t>
            </a:r>
          </a:p>
          <a:p>
            <a:pPr algn="l"/>
            <a:r>
              <a:rPr lang="sk-SK" sz="2000" dirty="0"/>
              <a:t> No ešte viac jedovaté sú nezrelé plody tejto rastliny. </a:t>
            </a:r>
          </a:p>
          <a:p>
            <a:pPr algn="l"/>
            <a:r>
              <a:rPr lang="sk-SK" sz="2000" dirty="0"/>
              <a:t>Medzi príznakmi otrávenia patrí bledosť, vracanie, zrýchlená srdcová činnosť a ďalšie.</a:t>
            </a:r>
          </a:p>
        </p:txBody>
      </p:sp>
      <p:pic>
        <p:nvPicPr>
          <p:cNvPr id="4100" name="Picture 4" descr="Image result for laburnum anagyroides">
            <a:extLst>
              <a:ext uri="{FF2B5EF4-FFF2-40B4-BE49-F238E27FC236}">
                <a16:creationId xmlns:a16="http://schemas.microsoft.com/office/drawing/2014/main" id="{8B4EFDE8-747A-4FCE-B8B0-A9581E05CD4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9" r="550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51293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4B61F5FE-1699-45BF-87D8-ACE66C10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49" y="358757"/>
            <a:ext cx="4494998" cy="1134640"/>
          </a:xfrm>
        </p:spPr>
        <p:txBody>
          <a:bodyPr/>
          <a:lstStyle/>
          <a:p>
            <a:r>
              <a:rPr lang="sk-SK" b="1" dirty="0" err="1"/>
              <a:t>Brugmansia</a:t>
            </a:r>
            <a:r>
              <a:rPr lang="sk-SK" b="1" dirty="0"/>
              <a:t> (alebo Anjelská trúba)</a:t>
            </a:r>
            <a:br>
              <a:rPr lang="sk-SK" b="1" dirty="0"/>
            </a:br>
            <a:endParaRPr lang="sk-SK" dirty="0"/>
          </a:p>
        </p:txBody>
      </p:sp>
      <p:sp>
        <p:nvSpPr>
          <p:cNvPr id="6" name="Zástupný objekt pre text 5">
            <a:extLst>
              <a:ext uri="{FF2B5EF4-FFF2-40B4-BE49-F238E27FC236}">
                <a16:creationId xmlns:a16="http://schemas.microsoft.com/office/drawing/2014/main" id="{EF758334-9474-428E-B4C5-6A21E7BD5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449" y="1861795"/>
            <a:ext cx="3794760" cy="2194037"/>
          </a:xfrm>
        </p:spPr>
        <p:txBody>
          <a:bodyPr>
            <a:noAutofit/>
          </a:bodyPr>
          <a:lstStyle/>
          <a:p>
            <a:pPr algn="l"/>
            <a:r>
              <a:rPr lang="sk-SK" sz="3200" dirty="0"/>
              <a:t>Požitie tejto rastliny, ktorá obsahuje nebezpečné množstvo chemického </a:t>
            </a:r>
            <a:r>
              <a:rPr lang="sk-SK" sz="3200" dirty="0" err="1"/>
              <a:t>skopolamínu</a:t>
            </a:r>
            <a:r>
              <a:rPr lang="sk-SK" sz="3200" dirty="0"/>
              <a:t> a atropínu, je smrteľné.</a:t>
            </a:r>
          </a:p>
        </p:txBody>
      </p:sp>
      <p:pic>
        <p:nvPicPr>
          <p:cNvPr id="5122" name="Picture 2" descr="Image result for anjelska truba">
            <a:extLst>
              <a:ext uri="{FF2B5EF4-FFF2-40B4-BE49-F238E27FC236}">
                <a16:creationId xmlns:a16="http://schemas.microsoft.com/office/drawing/2014/main" id="{EF5A444E-4632-4FA4-B6E9-118B1246FBD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6" b="785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68081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861EC337-5305-47A9-B5A3-F860DD08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49" y="239151"/>
            <a:ext cx="4494998" cy="1408991"/>
          </a:xfrm>
        </p:spPr>
        <p:txBody>
          <a:bodyPr/>
          <a:lstStyle/>
          <a:p>
            <a:pPr fontAlgn="base"/>
            <a:r>
              <a:rPr lang="sk-SK" b="1" dirty="0" err="1"/>
              <a:t>Difenbachia</a:t>
            </a:r>
            <a:r>
              <a:rPr lang="sk-SK" b="1" dirty="0"/>
              <a:t> (rod </a:t>
            </a:r>
            <a:r>
              <a:rPr lang="sk-SK" b="1" dirty="0" err="1"/>
              <a:t>Araceae</a:t>
            </a:r>
            <a:r>
              <a:rPr lang="sk-SK" b="1" dirty="0"/>
              <a:t>)</a:t>
            </a:r>
            <a:br>
              <a:rPr lang="sk-SK" b="1" dirty="0"/>
            </a:br>
            <a:br>
              <a:rPr lang="sk-SK" dirty="0"/>
            </a:br>
            <a:endParaRPr lang="sk-SK" dirty="0"/>
          </a:p>
        </p:txBody>
      </p:sp>
      <p:sp>
        <p:nvSpPr>
          <p:cNvPr id="6" name="Zástupný objekt pre text 5">
            <a:extLst>
              <a:ext uri="{FF2B5EF4-FFF2-40B4-BE49-F238E27FC236}">
                <a16:creationId xmlns:a16="http://schemas.microsoft.com/office/drawing/2014/main" id="{6621F006-2167-4844-A1F8-5A1D25D14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449" y="1833660"/>
            <a:ext cx="3794760" cy="2194037"/>
          </a:xfrm>
        </p:spPr>
        <p:txBody>
          <a:bodyPr>
            <a:noAutofit/>
          </a:bodyPr>
          <a:lstStyle/>
          <a:p>
            <a:pPr algn="l"/>
            <a:r>
              <a:rPr lang="sk-SK" sz="2400" dirty="0"/>
              <a:t>Obsahuje </a:t>
            </a:r>
            <a:r>
              <a:rPr lang="sk-SK" sz="2400" dirty="0" err="1"/>
              <a:t>oxaláty</a:t>
            </a:r>
            <a:r>
              <a:rPr lang="sk-SK" sz="2400" dirty="0"/>
              <a:t> vápnika nazývané ako </a:t>
            </a:r>
            <a:r>
              <a:rPr lang="sk-SK" sz="2400" dirty="0" err="1"/>
              <a:t>raphidy</a:t>
            </a:r>
            <a:r>
              <a:rPr lang="sk-SK" sz="2400" dirty="0"/>
              <a:t>. </a:t>
            </a:r>
          </a:p>
          <a:p>
            <a:pPr algn="l"/>
            <a:r>
              <a:rPr lang="sk-SK" sz="2400" dirty="0"/>
              <a:t>Požitie jedovatých listov a stonky spôsobí silné pálenie úst a krku. </a:t>
            </a:r>
          </a:p>
          <a:p>
            <a:pPr algn="l"/>
            <a:r>
              <a:rPr lang="sk-SK" sz="2400" dirty="0"/>
              <a:t>Pri silnom opuchnutí jazyka hrozí človeku smrť zadusením</a:t>
            </a:r>
          </a:p>
        </p:txBody>
      </p:sp>
      <p:pic>
        <p:nvPicPr>
          <p:cNvPr id="6146" name="Picture 2" descr="Image result for dieffenbachia">
            <a:extLst>
              <a:ext uri="{FF2B5EF4-FFF2-40B4-BE49-F238E27FC236}">
                <a16:creationId xmlns:a16="http://schemas.microsoft.com/office/drawing/2014/main" id="{51C607B5-7347-4299-8F5C-B99ADF4FCB6D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9" b="1087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08937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F19F1968-AA86-48D7-90B1-27964887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30" y="274352"/>
            <a:ext cx="4494998" cy="1134640"/>
          </a:xfrm>
        </p:spPr>
        <p:txBody>
          <a:bodyPr/>
          <a:lstStyle/>
          <a:p>
            <a:r>
              <a:rPr lang="sk-SK" b="1" dirty="0" err="1"/>
              <a:t>Abrus</a:t>
            </a:r>
            <a:r>
              <a:rPr lang="sk-SK" b="1" dirty="0"/>
              <a:t> </a:t>
            </a:r>
            <a:r>
              <a:rPr lang="sk-SK" b="1" dirty="0" err="1"/>
              <a:t>precatorius</a:t>
            </a:r>
            <a:br>
              <a:rPr lang="sk-SK" b="1" dirty="0"/>
            </a:br>
            <a:endParaRPr lang="sk-SK" dirty="0"/>
          </a:p>
        </p:txBody>
      </p:sp>
      <p:sp>
        <p:nvSpPr>
          <p:cNvPr id="8" name="Zástupný objekt pre text 7">
            <a:extLst>
              <a:ext uri="{FF2B5EF4-FFF2-40B4-BE49-F238E27FC236}">
                <a16:creationId xmlns:a16="http://schemas.microsoft.com/office/drawing/2014/main" id="{34DC0ACD-4416-446B-ABC2-174647345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5330" y="1763321"/>
            <a:ext cx="5183612" cy="4609344"/>
          </a:xfrm>
        </p:spPr>
        <p:txBody>
          <a:bodyPr>
            <a:normAutofit fontScale="70000" lnSpcReduction="20000"/>
          </a:bodyPr>
          <a:lstStyle/>
          <a:p>
            <a:pPr algn="l" fontAlgn="base"/>
            <a:r>
              <a:rPr lang="sk-SK" sz="2900" dirty="0"/>
              <a:t>Je známou najmä vďaka svojím červeno-čiernym semenám, ktoré sa používajú na výrobu ružencov a šperkov.</a:t>
            </a:r>
          </a:p>
          <a:p>
            <a:pPr algn="l" fontAlgn="base"/>
            <a:r>
              <a:rPr lang="sk-SK" sz="2900" dirty="0"/>
              <a:t> Otrava nastáva po požití týchto semien.</a:t>
            </a:r>
          </a:p>
          <a:p>
            <a:pPr algn="l" fontAlgn="base"/>
            <a:r>
              <a:rPr lang="sk-SK" sz="2900" dirty="0"/>
              <a:t> Známe sú aj úmrtia po nadýchaní sa výparov pri výrobe šperkov z týchto semien.</a:t>
            </a:r>
          </a:p>
          <a:p>
            <a:pPr algn="l" fontAlgn="base"/>
            <a:r>
              <a:rPr lang="sk-SK" sz="2900" dirty="0"/>
              <a:t>Otrava sa prejaví v priebehu niekoľkých hodín.</a:t>
            </a:r>
          </a:p>
          <a:p>
            <a:pPr algn="l" fontAlgn="base"/>
            <a:r>
              <a:rPr lang="sk-SK" sz="2900" dirty="0"/>
              <a:t> Prejavuje sa vracaním, halucináciami a ďalšími príznakmi. </a:t>
            </a:r>
          </a:p>
          <a:p>
            <a:pPr algn="l" fontAlgn="base"/>
            <a:r>
              <a:rPr lang="sk-SK" sz="2900" dirty="0"/>
              <a:t>Neskôr zlyhávajú obličky, slezina.</a:t>
            </a:r>
          </a:p>
          <a:p>
            <a:pPr algn="l" fontAlgn="base"/>
            <a:r>
              <a:rPr lang="sk-SK" sz="2900" dirty="0"/>
              <a:t> Z rastliny sú jedovaté len plody.</a:t>
            </a:r>
          </a:p>
          <a:p>
            <a:pPr algn="l" fontAlgn="base"/>
            <a:r>
              <a:rPr lang="sk-SK" sz="2900" dirty="0"/>
              <a:t>Listy a korene rastliny nie sú jedovaté.</a:t>
            </a:r>
          </a:p>
          <a:p>
            <a:endParaRPr lang="sk-SK" dirty="0"/>
          </a:p>
        </p:txBody>
      </p:sp>
      <p:pic>
        <p:nvPicPr>
          <p:cNvPr id="7172" name="Picture 4" descr="Image result for abrus precatorius">
            <a:extLst>
              <a:ext uri="{FF2B5EF4-FFF2-40B4-BE49-F238E27FC236}">
                <a16:creationId xmlns:a16="http://schemas.microsoft.com/office/drawing/2014/main" id="{AE347FA9-B512-4981-851A-4EF9DAA0A9C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9" r="550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03566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B65ADC72-6928-405D-9899-884FD2A2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39" y="204012"/>
            <a:ext cx="4494998" cy="1134640"/>
          </a:xfrm>
        </p:spPr>
        <p:txBody>
          <a:bodyPr/>
          <a:lstStyle/>
          <a:p>
            <a:r>
              <a:rPr lang="sk-SK" b="1" dirty="0"/>
              <a:t>strom </a:t>
            </a:r>
            <a:r>
              <a:rPr lang="sk-SK" b="1" dirty="0" err="1"/>
              <a:t>Manchineel</a:t>
            </a:r>
            <a:br>
              <a:rPr lang="sk-SK" b="1" dirty="0"/>
            </a:br>
            <a:endParaRPr lang="sk-SK" dirty="0"/>
          </a:p>
        </p:txBody>
      </p:sp>
      <p:sp>
        <p:nvSpPr>
          <p:cNvPr id="6" name="Zástupný objekt pre text 5">
            <a:extLst>
              <a:ext uri="{FF2B5EF4-FFF2-40B4-BE49-F238E27FC236}">
                <a16:creationId xmlns:a16="http://schemas.microsoft.com/office/drawing/2014/main" id="{2912B604-9300-4C9B-958D-9F9D4F3C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0559" y="1847727"/>
            <a:ext cx="4677878" cy="3512064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sk-SK" dirty="0"/>
              <a:t> </a:t>
            </a:r>
            <a:r>
              <a:rPr lang="sk-SK" sz="2000" dirty="0"/>
              <a:t>Strom je  rozšírený najmä v štátoch Strednej Ameriky, a USA. </a:t>
            </a:r>
          </a:p>
          <a:p>
            <a:pPr algn="l" fontAlgn="base"/>
            <a:r>
              <a:rPr lang="sk-SK" sz="2000" dirty="0"/>
              <a:t>Strom je považovaný za jeden z najviac jedovatých na svete.</a:t>
            </a:r>
          </a:p>
          <a:p>
            <a:pPr algn="l" fontAlgn="base"/>
            <a:r>
              <a:rPr lang="sk-SK" sz="2000" dirty="0"/>
              <a:t>Všetky jeho časti obsahujú silné jedy, z ktorých niektoré ešte stále nie sú identifikované. </a:t>
            </a:r>
          </a:p>
          <a:p>
            <a:pPr algn="l" fontAlgn="base"/>
            <a:r>
              <a:rPr lang="sk-SK" sz="2000" dirty="0"/>
              <a:t>V prípade, že strom horí, je veľmi nebezpečné byť v jeho blízkosti, nakoľko dym zo stromu môže spôsobiť slepotu</a:t>
            </a:r>
            <a:r>
              <a:rPr lang="sk-SK" dirty="0"/>
              <a:t>.</a:t>
            </a:r>
          </a:p>
          <a:p>
            <a:endParaRPr lang="sk-SK" dirty="0"/>
          </a:p>
        </p:txBody>
      </p:sp>
      <p:pic>
        <p:nvPicPr>
          <p:cNvPr id="8194" name="Picture 2" descr="Image result for strom manchineel">
            <a:extLst>
              <a:ext uri="{FF2B5EF4-FFF2-40B4-BE49-F238E27FC236}">
                <a16:creationId xmlns:a16="http://schemas.microsoft.com/office/drawing/2014/main" id="{1A32B5C1-9B2C-4DA6-86B6-1350F6712E1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9" r="1666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3573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alík">
  <a:themeElements>
    <a:clrScheme name="Balík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alí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lík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TM10001115[[fn=Balík]]</Template>
  <TotalTime>31</TotalTime>
  <Words>388</Words>
  <Application>Microsoft Office PowerPoint</Application>
  <PresentationFormat>Širokouhlá</PresentationFormat>
  <Paragraphs>59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Balík</vt:lpstr>
      <vt:lpstr>Najnebezpečnejšie rastliny </vt:lpstr>
      <vt:lpstr>Bolehlav (Conium maculatum) </vt:lpstr>
      <vt:lpstr> Oleander obyčajný (Nerium oleander)   </vt:lpstr>
      <vt:lpstr> Prilbica (Aconitum napellus) </vt:lpstr>
      <vt:lpstr>Štedrec ovisnutý (zlatý dážď - LaburnuM anagyroides) </vt:lpstr>
      <vt:lpstr>Brugmansia (alebo Anjelská trúba) </vt:lpstr>
      <vt:lpstr>Difenbachia (rod Araceae)  </vt:lpstr>
      <vt:lpstr>Abrus precatorius </vt:lpstr>
      <vt:lpstr>strom Manchineel </vt:lpstr>
      <vt:lpstr>strom Cerbera odollam (alebo samovražedný strom) </vt:lpstr>
      <vt:lpstr>Ricín obyčajný (Ricinus communis) 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Najnebezpečnejšie rastliny</dc:title>
  <dc:creator>Soňa Čolláková</dc:creator>
  <cp:lastModifiedBy>Soňa Čolláková</cp:lastModifiedBy>
  <cp:revision>4</cp:revision>
  <dcterms:created xsi:type="dcterms:W3CDTF">2018-12-23T10:41:58Z</dcterms:created>
  <dcterms:modified xsi:type="dcterms:W3CDTF">2018-12-23T11:16:53Z</dcterms:modified>
</cp:coreProperties>
</file>