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8" r:id="rId4"/>
    <p:sldId id="269" r:id="rId5"/>
    <p:sldId id="270" r:id="rId6"/>
    <p:sldId id="271" r:id="rId7"/>
    <p:sldId id="276" r:id="rId8"/>
    <p:sldId id="272" r:id="rId9"/>
    <p:sldId id="273" r:id="rId10"/>
    <p:sldId id="274" r:id="rId11"/>
    <p:sldId id="275" r:id="rId12"/>
    <p:sldId id="257" r:id="rId13"/>
    <p:sldId id="258" r:id="rId14"/>
    <p:sldId id="260" r:id="rId15"/>
    <p:sldId id="262" r:id="rId16"/>
    <p:sldId id="259" r:id="rId17"/>
    <p:sldId id="261" r:id="rId18"/>
    <p:sldId id="263" r:id="rId19"/>
    <p:sldId id="267" r:id="rId20"/>
    <p:sldId id="264" r:id="rId21"/>
    <p:sldId id="265" r:id="rId2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9. 5. 2019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9. 5. 2019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9. 5. 2019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9. 5. 2019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9. 5. 2019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9. 5. 2019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9. 5. 2019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9. 5. 2019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9. 5. 2019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9. 5. 2019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9. 5. 2019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9. 5. 2019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lanetavedomosti.iedu.sk/page.php/resources/view_all?id=chemicka_rovnovaha_dimerizacia_faktory_katalyzator_koncentracia_le_chatelier_chatelierov_princip_oxid_dusicity_reakcna_sustava_teplota_vplyv_koncentracie_teploty_t_page13&amp;RelayState=http%3A%252" TargetMode="Externa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lanetavedomosti.iedu.sk/page.php/resources/view_all?id=chemicka_rovnovaha_dynamicky_stav_hodnota_kc_jednotky_rovnovaznej_konstanty_konstanta_nevratne_reakcie_rovnovazna_urcovanie_vratne_vyjadrenie&amp;RelayState=http%3A%2F%2Fplanetavedomosti.iedu" TargetMode="Externa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planetavedomosti.iedu.sk/page.php/resources/view_all?id=chemicka_rovnovaha_dimerizacia_faktory_katalyzator_koncentracia_le_chatelier_chatelierov_princip_oxid_dusicity_reakcna_sustava_teplota_vplyv_koncentracie_teploty_t_page13&amp;RelayState=http%3A%25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Chemická rovnováha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Zmena tlaku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Autofit/>
          </a:bodyPr>
          <a:lstStyle/>
          <a:p>
            <a:r>
              <a:rPr lang="sk-SK" sz="1800" dirty="0" smtClean="0"/>
              <a:t>Tlak vplýva na priebeh chemickej reakcie len v prípade, že táto chemická reakcia prebieha v plynnej fáze a len vtedy ak sa mení látkové množstvo plynných látok.</a:t>
            </a:r>
          </a:p>
          <a:p>
            <a:endParaRPr lang="sk-SK" sz="1800" dirty="0" smtClean="0"/>
          </a:p>
          <a:p>
            <a:pPr>
              <a:buNone/>
            </a:pPr>
            <a:r>
              <a:rPr lang="sk-SK" sz="1800" b="1" dirty="0" smtClean="0"/>
              <a:t>Zvýšenie tlaku</a:t>
            </a:r>
            <a:r>
              <a:rPr lang="sk-SK" sz="1800" dirty="0" smtClean="0"/>
              <a:t> –  rovnováha sa posunie v smere tvorby </a:t>
            </a:r>
            <a:r>
              <a:rPr lang="sk-SK" sz="1800" b="1" dirty="0" smtClean="0"/>
              <a:t>menšieho</a:t>
            </a:r>
            <a:r>
              <a:rPr lang="sk-SK" sz="1800" dirty="0" smtClean="0"/>
              <a:t> počtu </a:t>
            </a:r>
            <a:r>
              <a:rPr lang="sk-SK" sz="1800" dirty="0" err="1" smtClean="0"/>
              <a:t>mólov</a:t>
            </a:r>
            <a:endParaRPr lang="sk-SK" sz="1800" dirty="0" smtClean="0"/>
          </a:p>
          <a:p>
            <a:pPr>
              <a:buNone/>
            </a:pPr>
            <a:r>
              <a:rPr lang="sk-SK" sz="1800" b="1" dirty="0" smtClean="0"/>
              <a:t>Zníženie tlaku</a:t>
            </a:r>
            <a:r>
              <a:rPr lang="sk-SK" sz="1800" dirty="0" smtClean="0"/>
              <a:t> –rovnováha chemickej reakcie sa posunie v smere tvorby </a:t>
            </a:r>
            <a:r>
              <a:rPr lang="sk-SK" sz="1800" b="1" dirty="0" smtClean="0"/>
              <a:t>väčšieho</a:t>
            </a:r>
            <a:r>
              <a:rPr lang="sk-SK" sz="1800" dirty="0" smtClean="0"/>
              <a:t> počtu </a:t>
            </a:r>
            <a:r>
              <a:rPr lang="sk-SK" sz="1800" dirty="0" err="1" smtClean="0"/>
              <a:t>mólov</a:t>
            </a:r>
            <a:r>
              <a:rPr lang="sk-SK" sz="1800" dirty="0" smtClean="0"/>
              <a:t> plynnej látky</a:t>
            </a:r>
          </a:p>
          <a:p>
            <a:pPr>
              <a:buNone/>
            </a:pPr>
            <a:endParaRPr lang="sk-SK" sz="1800" b="1" dirty="0" smtClean="0"/>
          </a:p>
          <a:p>
            <a:pPr>
              <a:buNone/>
            </a:pPr>
            <a:r>
              <a:rPr lang="sk-SK" sz="1800" b="1" dirty="0" smtClean="0"/>
              <a:t>Príklad: </a:t>
            </a:r>
            <a:r>
              <a:rPr lang="sk-SK" sz="1800" dirty="0" smtClean="0"/>
              <a:t>Určte ako vplýva zvýšenie tlaku na chemickú rovnováhu nasledovnej chemickej reakcie:</a:t>
            </a:r>
          </a:p>
          <a:p>
            <a:r>
              <a:rPr lang="sk-SK" sz="1800" b="1" dirty="0" smtClean="0"/>
              <a:t>CO + H</a:t>
            </a:r>
            <a:r>
              <a:rPr lang="sk-SK" sz="1800" b="1" baseline="-25000" dirty="0" smtClean="0"/>
              <a:t>2</a:t>
            </a:r>
            <a:r>
              <a:rPr lang="sk-SK" sz="1800" b="1" dirty="0" smtClean="0"/>
              <a:t>O ↔ CO</a:t>
            </a:r>
            <a:r>
              <a:rPr lang="sk-SK" sz="1800" b="1" baseline="-25000" dirty="0" smtClean="0"/>
              <a:t>2</a:t>
            </a:r>
            <a:r>
              <a:rPr lang="sk-SK" sz="1800" b="1" dirty="0" smtClean="0"/>
              <a:t> + H</a:t>
            </a:r>
            <a:r>
              <a:rPr lang="sk-SK" sz="1800" b="1" baseline="-25000" dirty="0" smtClean="0"/>
              <a:t>2</a:t>
            </a:r>
            <a:endParaRPr lang="sk-SK" sz="1800" dirty="0" smtClean="0"/>
          </a:p>
          <a:p>
            <a:pPr>
              <a:buNone/>
            </a:pPr>
            <a:r>
              <a:rPr lang="sk-SK" sz="1800" b="1" dirty="0" smtClean="0"/>
              <a:t>Riešenie:</a:t>
            </a:r>
            <a:endParaRPr lang="sk-SK" sz="1800" dirty="0" smtClean="0"/>
          </a:p>
          <a:p>
            <a:r>
              <a:rPr lang="sk-SK" sz="1800" dirty="0" smtClean="0"/>
              <a:t>Keďže v priebehu chemickej reakcie sa látkové množstvo plynných zložiek nemení, tlak nevplýva na chemickú rovnováhu.</a:t>
            </a:r>
          </a:p>
          <a:p>
            <a:pPr>
              <a:buNone/>
            </a:pPr>
            <a:r>
              <a:rPr lang="sk-SK" sz="1800" b="1" dirty="0" smtClean="0"/>
              <a:t>Príklad: </a:t>
            </a:r>
            <a:r>
              <a:rPr lang="sk-SK" sz="1800" dirty="0" smtClean="0"/>
              <a:t>Určte ako vplýva zmena tlaku na chemickú rovnováhu nasledovnej chemickej reakcie:    </a:t>
            </a:r>
            <a:r>
              <a:rPr lang="sk-SK" sz="1800" b="1" dirty="0" smtClean="0"/>
              <a:t>N</a:t>
            </a:r>
            <a:r>
              <a:rPr lang="sk-SK" sz="1800" b="1" baseline="-25000" dirty="0" smtClean="0"/>
              <a:t>2</a:t>
            </a:r>
            <a:r>
              <a:rPr lang="sk-SK" sz="1800" b="1" dirty="0" smtClean="0"/>
              <a:t> + 3H</a:t>
            </a:r>
            <a:r>
              <a:rPr lang="sk-SK" sz="1800" b="1" baseline="-25000" dirty="0" smtClean="0"/>
              <a:t>2</a:t>
            </a:r>
            <a:r>
              <a:rPr lang="sk-SK" sz="1800" b="1" dirty="0" smtClean="0"/>
              <a:t> ↔ 2 NH</a:t>
            </a:r>
            <a:r>
              <a:rPr lang="sk-SK" sz="1800" b="1" baseline="-25000" dirty="0" smtClean="0"/>
              <a:t>3</a:t>
            </a:r>
            <a:endParaRPr lang="sk-SK" sz="1800" dirty="0" smtClean="0"/>
          </a:p>
          <a:p>
            <a:pPr>
              <a:buNone/>
            </a:pPr>
            <a:r>
              <a:rPr lang="sk-SK" sz="1800" b="1" dirty="0" smtClean="0"/>
              <a:t>Riešenie:</a:t>
            </a:r>
            <a:endParaRPr lang="sk-SK" sz="1800" dirty="0" smtClean="0"/>
          </a:p>
          <a:p>
            <a:r>
              <a:rPr lang="sk-SK" sz="1800" b="1" dirty="0" smtClean="0"/>
              <a:t>pri zvýšení tlaku </a:t>
            </a:r>
            <a:r>
              <a:rPr lang="sk-SK" sz="1800" dirty="0" smtClean="0"/>
              <a:t>sa rovnováha posúva v smere vzniku amoniaku   → </a:t>
            </a:r>
          </a:p>
          <a:p>
            <a:r>
              <a:rPr lang="sk-SK" sz="1800" b="1" dirty="0" smtClean="0"/>
              <a:t>znižovanie tlaku </a:t>
            </a:r>
            <a:r>
              <a:rPr lang="sk-SK" sz="1800" dirty="0" smtClean="0"/>
              <a:t>vplýva na rozklad amoniaku    ←</a:t>
            </a:r>
          </a:p>
          <a:p>
            <a:endParaRPr lang="sk-SK" sz="1800" dirty="0" smtClean="0"/>
          </a:p>
          <a:p>
            <a:endParaRPr lang="sk-SK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Vplyv katalyzátora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Katalyzátor neovplyvňuje chemickú rovnováhu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Koncentrácie </a:t>
            </a:r>
            <a:r>
              <a:rPr lang="sk-SK" dirty="0" err="1" smtClean="0"/>
              <a:t>reaktantov</a:t>
            </a:r>
            <a:r>
              <a:rPr lang="sk-SK" dirty="0" smtClean="0"/>
              <a:t> sa znižujú</a:t>
            </a:r>
            <a:endParaRPr lang="sk-SK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4518" t="23571" r="16412" b="9085"/>
          <a:stretch>
            <a:fillRect/>
          </a:stretch>
        </p:blipFill>
        <p:spPr bwMode="auto">
          <a:xfrm>
            <a:off x="533400" y="1371600"/>
            <a:ext cx="792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Rýchlosť </a:t>
            </a:r>
            <a:r>
              <a:rPr lang="sk-SK" b="1" u="sng" dirty="0" smtClean="0"/>
              <a:t>priamej </a:t>
            </a:r>
            <a:r>
              <a:rPr lang="sk-SK" dirty="0" smtClean="0"/>
              <a:t>reakcie sa </a:t>
            </a:r>
            <a:r>
              <a:rPr lang="sk-SK" b="1" dirty="0" smtClean="0"/>
              <a:t>spomalí</a:t>
            </a:r>
            <a:endParaRPr lang="sk-SK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5192" t="26938" r="15937" b="10768"/>
          <a:stretch>
            <a:fillRect/>
          </a:stretch>
        </p:blipFill>
        <p:spPr bwMode="auto">
          <a:xfrm>
            <a:off x="762000" y="1828800"/>
            <a:ext cx="798246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Zároveň narastá koncentrácia amoniaku</a:t>
            </a:r>
            <a:endParaRPr lang="sk-SK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5077" t="21887" r="16484" b="9085"/>
          <a:stretch>
            <a:fillRect/>
          </a:stretch>
        </p:blipFill>
        <p:spPr bwMode="auto">
          <a:xfrm>
            <a:off x="685800" y="1600200"/>
            <a:ext cx="8001000" cy="4854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Narastaním množstva amoniaku sa zvýši rýchlosť spätnej reakcie</a:t>
            </a:r>
            <a:endParaRPr lang="sk-SK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4552" t="25254" r="16577" b="7401"/>
          <a:stretch>
            <a:fillRect/>
          </a:stretch>
        </p:blipFill>
        <p:spPr bwMode="auto">
          <a:xfrm>
            <a:off x="609600" y="1600200"/>
            <a:ext cx="790193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V stave rovnováhy je rýchlosť priamej aj spätnej reakcie rovnaká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5000" t="29091" r="16250" b="9610"/>
          <a:stretch>
            <a:fillRect/>
          </a:stretch>
        </p:blipFill>
        <p:spPr bwMode="auto">
          <a:xfrm>
            <a:off x="457200" y="17526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Reakcia prebieha obidvoma smermi</a:t>
            </a:r>
            <a:endParaRPr lang="sk-SK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4552" t="23571" r="17590" b="9085"/>
          <a:stretch>
            <a:fillRect/>
          </a:stretch>
        </p:blipFill>
        <p:spPr bwMode="auto">
          <a:xfrm>
            <a:off x="1752600" y="1600200"/>
            <a:ext cx="5105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k-SK" dirty="0" smtClean="0"/>
              <a:t>Ako vplýva teplota na rovnováhu?</a:t>
            </a:r>
            <a:endParaRPr lang="sk-SK" dirty="0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2" cstate="print"/>
          <a:srcRect l="11250" t="20909" r="58125" b="35455"/>
          <a:stretch>
            <a:fillRect/>
          </a:stretch>
        </p:blipFill>
        <p:spPr bwMode="auto">
          <a:xfrm>
            <a:off x="4343400" y="2743200"/>
            <a:ext cx="3733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3" cstate="print"/>
          <a:srcRect l="11250" t="35454" r="58125" b="55195"/>
          <a:stretch>
            <a:fillRect/>
          </a:stretch>
        </p:blipFill>
        <p:spPr bwMode="auto">
          <a:xfrm>
            <a:off x="1066800" y="1295400"/>
            <a:ext cx="622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Päťuholník 13"/>
          <p:cNvSpPr/>
          <p:nvPr/>
        </p:nvSpPr>
        <p:spPr>
          <a:xfrm>
            <a:off x="1295400" y="1066800"/>
            <a:ext cx="5943600" cy="381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Vznik </a:t>
            </a:r>
            <a:r>
              <a:rPr lang="sk-SK" b="1" dirty="0" err="1" smtClean="0"/>
              <a:t>diméru</a:t>
            </a:r>
            <a:r>
              <a:rPr lang="sk-SK" b="1" dirty="0" smtClean="0"/>
              <a:t> - EXOTERMICKÁ R.  ∆H= -58 kJ.mol-1</a:t>
            </a:r>
            <a:endParaRPr lang="sk-SK" b="1" dirty="0"/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4" cstate="print"/>
          <a:srcRect l="11875" t="19870" r="58750" b="35455"/>
          <a:stretch>
            <a:fillRect/>
          </a:stretch>
        </p:blipFill>
        <p:spPr bwMode="auto">
          <a:xfrm>
            <a:off x="838200" y="2667000"/>
            <a:ext cx="3581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nko 3">
            <a:hlinkClick r:id="rId5"/>
          </p:cNvPr>
          <p:cNvSpPr/>
          <p:nvPr/>
        </p:nvSpPr>
        <p:spPr>
          <a:xfrm>
            <a:off x="6934200" y="5029200"/>
            <a:ext cx="2209800" cy="18288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 smtClean="0"/>
              <a:t>Planéta </a:t>
            </a:r>
            <a:endParaRPr lang="sk-SK" sz="1400" dirty="0"/>
          </a:p>
        </p:txBody>
      </p:sp>
      <p:sp>
        <p:nvSpPr>
          <p:cNvPr id="15" name="Päťuholník 14"/>
          <p:cNvSpPr/>
          <p:nvPr/>
        </p:nvSpPr>
        <p:spPr>
          <a:xfrm rot="10800000">
            <a:off x="2286000" y="2362200"/>
            <a:ext cx="3657600" cy="381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2526" t="31989" r="55064" b="17503"/>
          <a:stretch>
            <a:fillRect/>
          </a:stretch>
        </p:blipFill>
        <p:spPr bwMode="auto">
          <a:xfrm>
            <a:off x="0" y="1600200"/>
            <a:ext cx="2438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 l="12500" t="35455" r="56250" b="18831"/>
          <a:stretch>
            <a:fillRect/>
          </a:stretch>
        </p:blipFill>
        <p:spPr bwMode="auto">
          <a:xfrm>
            <a:off x="2438400" y="2133600"/>
            <a:ext cx="3810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BlokTextu 5"/>
          <p:cNvSpPr txBox="1"/>
          <p:nvPr/>
        </p:nvSpPr>
        <p:spPr>
          <a:xfrm>
            <a:off x="2209800" y="55626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Vložením do </a:t>
            </a:r>
            <a:r>
              <a:rPr lang="sk-SK" b="1" dirty="0" smtClean="0"/>
              <a:t>horúcej vody </a:t>
            </a:r>
            <a:r>
              <a:rPr lang="sk-SK" dirty="0" smtClean="0"/>
              <a:t>posun rovnováhy doprava</a:t>
            </a:r>
            <a:endParaRPr lang="sk-SK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 l="13125" t="64546" r="57500" b="24026"/>
          <a:stretch>
            <a:fillRect/>
          </a:stretch>
        </p:blipFill>
        <p:spPr bwMode="auto">
          <a:xfrm>
            <a:off x="1600199" y="457200"/>
            <a:ext cx="586047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BlokTextu 7"/>
          <p:cNvSpPr txBox="1"/>
          <p:nvPr/>
        </p:nvSpPr>
        <p:spPr>
          <a:xfrm>
            <a:off x="5791200" y="46482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Vložením do </a:t>
            </a:r>
            <a:r>
              <a:rPr lang="sk-SK" b="1" dirty="0" smtClean="0"/>
              <a:t>ľadovej vody </a:t>
            </a:r>
            <a:r>
              <a:rPr lang="sk-SK" dirty="0" smtClean="0"/>
              <a:t>posun rovnováhy doľava</a:t>
            </a:r>
            <a:endParaRPr lang="sk-SK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l="12526" t="31989" r="55064" b="17503"/>
          <a:stretch>
            <a:fillRect/>
          </a:stretch>
        </p:blipFill>
        <p:spPr bwMode="auto">
          <a:xfrm>
            <a:off x="6705600" y="2057400"/>
            <a:ext cx="2438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Šesťcípa hviezda 9">
            <a:hlinkClick r:id="rId5"/>
          </p:cNvPr>
          <p:cNvSpPr/>
          <p:nvPr/>
        </p:nvSpPr>
        <p:spPr>
          <a:xfrm>
            <a:off x="7543800" y="5410200"/>
            <a:ext cx="1447800" cy="144780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planéta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Vratná reakcia prebieha oboma smermi = </a:t>
            </a:r>
            <a:r>
              <a:rPr lang="sk-SK" b="1" dirty="0" smtClean="0"/>
              <a:t>obojsmerná, </a:t>
            </a:r>
            <a:r>
              <a:rPr lang="sk-SK" dirty="0" smtClean="0"/>
              <a:t>príklady: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l="21875" t="21818" r="41250" b="20000"/>
          <a:stretch>
            <a:fillRect/>
          </a:stretch>
        </p:blipFill>
        <p:spPr bwMode="auto">
          <a:xfrm>
            <a:off x="0" y="2057400"/>
            <a:ext cx="4495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14552" t="23571" r="17590" b="9085"/>
          <a:stretch>
            <a:fillRect/>
          </a:stretch>
        </p:blipFill>
        <p:spPr bwMode="auto">
          <a:xfrm>
            <a:off x="4572000" y="2743200"/>
            <a:ext cx="433959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Ako vplýva zmena tlaku na rovnováhu?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lak 3"/>
          <p:cNvSpPr/>
          <p:nvPr/>
        </p:nvSpPr>
        <p:spPr>
          <a:xfrm>
            <a:off x="6705600" y="5257800"/>
            <a:ext cx="2590800" cy="1600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hlinkClick r:id="rId2"/>
              </a:rPr>
              <a:t>Planéta</a:t>
            </a:r>
            <a:r>
              <a:rPr lang="sk-SK" dirty="0" smtClean="0"/>
              <a:t> vedomostí</a:t>
            </a:r>
            <a:endParaRPr lang="sk-SK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 l="11250" t="18701" r="58750" b="34546"/>
          <a:stretch>
            <a:fillRect/>
          </a:stretch>
        </p:blipFill>
        <p:spPr bwMode="auto">
          <a:xfrm>
            <a:off x="5257800" y="1219200"/>
            <a:ext cx="3657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BlokTextu 5"/>
          <p:cNvSpPr txBox="1"/>
          <p:nvPr/>
        </p:nvSpPr>
        <p:spPr>
          <a:xfrm>
            <a:off x="5842040" y="4495800"/>
            <a:ext cx="2646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Znížením tlaku sa posunie</a:t>
            </a:r>
          </a:p>
          <a:p>
            <a:r>
              <a:rPr lang="sk-SK" b="1" dirty="0" smtClean="0"/>
              <a:t>        rovnováha doľava</a:t>
            </a:r>
            <a:endParaRPr lang="sk-SK" b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 l="11250" t="20780" r="56875" b="35584"/>
          <a:stretch>
            <a:fillRect/>
          </a:stretch>
        </p:blipFill>
        <p:spPr bwMode="auto">
          <a:xfrm>
            <a:off x="0" y="1295400"/>
            <a:ext cx="3331029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/>
          <a:srcRect l="10945" t="13768" r="56221" b="35289"/>
          <a:stretch>
            <a:fillRect/>
          </a:stretch>
        </p:blipFill>
        <p:spPr bwMode="auto">
          <a:xfrm>
            <a:off x="2286000" y="3124200"/>
            <a:ext cx="3069771" cy="2865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BlokTextu 8"/>
          <p:cNvSpPr txBox="1"/>
          <p:nvPr/>
        </p:nvSpPr>
        <p:spPr>
          <a:xfrm>
            <a:off x="1600200" y="59436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/>
              <a:t>Zvýšením tlaku sa posunie</a:t>
            </a:r>
          </a:p>
          <a:p>
            <a:pPr algn="ctr"/>
            <a:r>
              <a:rPr lang="sk-SK" b="1" dirty="0" smtClean="0"/>
              <a:t>        rovnováha  doprava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Rovnovážna konštanta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/>
          </a:p>
        </p:txBody>
      </p:sp>
      <p:pic>
        <p:nvPicPr>
          <p:cNvPr id="11266" name="Picture 2" descr="http://www.oskole.sk/userfiles/image/ch%C3%A9mia/MO/chem_reakcia/rovnovaha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951100"/>
            <a:ext cx="5143500" cy="4906900"/>
          </a:xfrm>
          <a:prstGeom prst="rect">
            <a:avLst/>
          </a:prstGeom>
          <a:noFill/>
        </p:spPr>
      </p:pic>
      <p:pic>
        <p:nvPicPr>
          <p:cNvPr id="11268" name="Picture 4" descr="http://www.oskole.sk/userfiles/image/ch%C3%A9mia/MO/chem_reakcia/rovnovaha1.gif"/>
          <p:cNvPicPr>
            <a:picLocks noChangeAspect="1" noChangeArrowheads="1"/>
          </p:cNvPicPr>
          <p:nvPr/>
        </p:nvPicPr>
        <p:blipFill>
          <a:blip r:embed="rId3" cstate="print"/>
          <a:srcRect t="16733" b="16336"/>
          <a:stretch>
            <a:fillRect/>
          </a:stretch>
        </p:blipFill>
        <p:spPr bwMode="auto">
          <a:xfrm>
            <a:off x="1600200" y="838200"/>
            <a:ext cx="5181600" cy="10908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b="1" dirty="0" err="1" smtClean="0"/>
              <a:t>Guldberg</a:t>
            </a:r>
            <a:r>
              <a:rPr lang="sk-SK" b="1" dirty="0" smtClean="0"/>
              <a:t> – </a:t>
            </a:r>
            <a:r>
              <a:rPr lang="sk-SK" b="1" dirty="0" err="1" smtClean="0"/>
              <a:t>Waageho</a:t>
            </a:r>
            <a:r>
              <a:rPr lang="sk-SK" b="1" dirty="0" smtClean="0"/>
              <a:t> zákon chemickej rovnováhy: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 smtClean="0"/>
              <a:t>Znenie: podiel súčinu číselných hodnôt rovnovážnych koncentrácií produktov umocnených príslušnými </a:t>
            </a:r>
            <a:r>
              <a:rPr lang="sk-SK" dirty="0" err="1" smtClean="0"/>
              <a:t>stechiometrickými</a:t>
            </a:r>
            <a:r>
              <a:rPr lang="sk-SK" dirty="0" smtClean="0"/>
              <a:t> </a:t>
            </a:r>
            <a:r>
              <a:rPr lang="sk-SK" dirty="0" err="1" smtClean="0"/>
              <a:t>koeficientami</a:t>
            </a:r>
            <a:r>
              <a:rPr lang="sk-SK" dirty="0" smtClean="0"/>
              <a:t> a súčinu číselných hodnôt rovnovážnych koncentrácií </a:t>
            </a:r>
            <a:r>
              <a:rPr lang="sk-SK" dirty="0" err="1" smtClean="0"/>
              <a:t>reaktantov</a:t>
            </a:r>
            <a:r>
              <a:rPr lang="sk-SK" dirty="0" smtClean="0"/>
              <a:t> umocnených príslušnými </a:t>
            </a:r>
            <a:r>
              <a:rPr lang="sk-SK" dirty="0" err="1" smtClean="0"/>
              <a:t>stechiometrickými</a:t>
            </a:r>
            <a:r>
              <a:rPr lang="sk-SK" dirty="0" smtClean="0"/>
              <a:t> koeficientmi je konštantný a vyjadruje rovnovážnu koncentráciu chemickej reakcie. </a:t>
            </a:r>
          </a:p>
          <a:p>
            <a:r>
              <a:rPr lang="sk-SK" dirty="0" smtClean="0"/>
              <a:t> 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3400" y="457200"/>
            <a:ext cx="8229600" cy="5821363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sk-SK" sz="4000" dirty="0" smtClean="0"/>
              <a:t>vonkajšími </a:t>
            </a:r>
            <a:r>
              <a:rPr lang="sk-SK" sz="4000" dirty="0" smtClean="0"/>
              <a:t>zásahmi sa naruší pôvodná rovnováha a dochádza k vytvoreniu novej rovnováhy. </a:t>
            </a:r>
          </a:p>
          <a:p>
            <a:endParaRPr lang="sk-SK" sz="4000" dirty="0" smtClean="0"/>
          </a:p>
          <a:p>
            <a:pPr algn="just"/>
            <a:r>
              <a:rPr lang="sk-SK" sz="4000" dirty="0" smtClean="0"/>
              <a:t>Ide o princíp pohyblivej rovnováhy.</a:t>
            </a:r>
          </a:p>
          <a:p>
            <a:r>
              <a:rPr lang="sk-SK" sz="4000" b="1" dirty="0" err="1" smtClean="0"/>
              <a:t>Le</a:t>
            </a:r>
            <a:r>
              <a:rPr lang="sk-SK" sz="4000" b="1" dirty="0" smtClean="0"/>
              <a:t> </a:t>
            </a:r>
            <a:r>
              <a:rPr lang="sk-SK" sz="4000" b="1" dirty="0" err="1" smtClean="0"/>
              <a:t>Chatelier</a:t>
            </a:r>
            <a:r>
              <a:rPr lang="sk-SK" sz="4000" b="1" dirty="0" smtClean="0"/>
              <a:t> – </a:t>
            </a:r>
            <a:r>
              <a:rPr lang="sk-SK" sz="4000" b="1" dirty="0" err="1" smtClean="0"/>
              <a:t>Braunov</a:t>
            </a:r>
            <a:r>
              <a:rPr lang="sk-SK" sz="4000" b="1" dirty="0" smtClean="0"/>
              <a:t> princíp akcie a reakcie</a:t>
            </a:r>
          </a:p>
          <a:p>
            <a:endParaRPr lang="sk-SK" sz="6300" b="1" dirty="0" smtClean="0"/>
          </a:p>
          <a:p>
            <a:endParaRPr lang="sk-SK" sz="6300" b="1" dirty="0" smtClean="0"/>
          </a:p>
          <a:p>
            <a:r>
              <a:rPr lang="sk-SK" sz="6300" b="1" dirty="0" smtClean="0"/>
              <a:t>porušením chemickej rovnováhy vonkajším vplyvom (akcia) je vyvolaný dej (reakcia), ktorý vedie k zrušeniu účinku tohto vplyvu. </a:t>
            </a:r>
            <a:endParaRPr lang="sk-SK" sz="6300" dirty="0" smtClean="0"/>
          </a:p>
          <a:p>
            <a:pPr>
              <a:buNone/>
            </a:pPr>
            <a:r>
              <a:rPr lang="sk-SK" sz="4000" dirty="0" smtClean="0"/>
              <a:t/>
            </a:r>
            <a:br>
              <a:rPr lang="sk-SK" sz="4000" dirty="0" smtClean="0"/>
            </a:br>
            <a:endParaRPr lang="sk-SK" dirty="0" smtClean="0"/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Faktory vplývajúce na chemickú rovnováhu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Zmena koncentrácie</a:t>
            </a:r>
          </a:p>
          <a:p>
            <a:r>
              <a:rPr lang="pl-PL" dirty="0" smtClean="0"/>
              <a:t>Zmena teploty</a:t>
            </a:r>
          </a:p>
          <a:p>
            <a:r>
              <a:rPr lang="pl-PL" dirty="0" smtClean="0"/>
              <a:t>Zmena tlaku</a:t>
            </a:r>
          </a:p>
          <a:p>
            <a:pPr>
              <a:buNone/>
            </a:pPr>
            <a:r>
              <a:rPr lang="pl-PL" dirty="0" smtClean="0"/>
              <a:t/>
            </a:r>
            <a:br>
              <a:rPr lang="pl-PL" dirty="0" smtClean="0"/>
            </a:br>
            <a:endParaRPr lang="pl-PL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135563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 l="18750" t="18701" r="24375" b="25195"/>
          <a:stretch>
            <a:fillRect/>
          </a:stretch>
        </p:blipFill>
        <p:spPr bwMode="auto">
          <a:xfrm>
            <a:off x="0" y="6858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Zmena koncentrácie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b="1" dirty="0" smtClean="0"/>
              <a:t>Pridanie </a:t>
            </a:r>
            <a:r>
              <a:rPr lang="sk-SK" b="1" dirty="0" err="1" smtClean="0"/>
              <a:t>reaktantov</a:t>
            </a:r>
            <a:r>
              <a:rPr lang="sk-SK" dirty="0" smtClean="0"/>
              <a:t> – rovnováha sa posúva v smere tvorby produktov</a:t>
            </a:r>
          </a:p>
          <a:p>
            <a:r>
              <a:rPr lang="sk-SK" b="1" dirty="0" smtClean="0"/>
              <a:t>Odobranie </a:t>
            </a:r>
            <a:r>
              <a:rPr lang="sk-SK" b="1" dirty="0" err="1" smtClean="0"/>
              <a:t>reaktantov</a:t>
            </a:r>
            <a:r>
              <a:rPr lang="sk-SK" dirty="0" smtClean="0"/>
              <a:t> – rovnováha chemickej reakcie sa posúva v smere </a:t>
            </a:r>
            <a:r>
              <a:rPr lang="sk-SK" dirty="0" err="1" smtClean="0"/>
              <a:t>reaktantov</a:t>
            </a:r>
            <a:endParaRPr lang="sk-SK" dirty="0" smtClean="0"/>
          </a:p>
          <a:p>
            <a:r>
              <a:rPr lang="sk-SK" b="1" dirty="0" smtClean="0"/>
              <a:t>Pridanie produktov</a:t>
            </a:r>
            <a:r>
              <a:rPr lang="sk-SK" dirty="0" smtClean="0"/>
              <a:t> – rovnováha danej chemickej reakcie sa posunie v smere </a:t>
            </a:r>
            <a:r>
              <a:rPr lang="sk-SK" dirty="0" err="1" smtClean="0"/>
              <a:t>reaktantov</a:t>
            </a:r>
            <a:endParaRPr lang="sk-SK" dirty="0" smtClean="0"/>
          </a:p>
          <a:p>
            <a:r>
              <a:rPr lang="sk-SK" b="1" dirty="0" smtClean="0"/>
              <a:t>Odobranie produktov</a:t>
            </a:r>
            <a:r>
              <a:rPr lang="sk-SK" dirty="0" smtClean="0"/>
              <a:t> – rovnováha sa posunie v smere produktov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Zmena teploty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71500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sk-SK" sz="3800" dirty="0" smtClean="0"/>
              <a:t>Ak </a:t>
            </a:r>
            <a:r>
              <a:rPr lang="sk-SK" sz="3800" b="1" u="sng" dirty="0" smtClean="0"/>
              <a:t>zvýšime teplotu</a:t>
            </a:r>
            <a:r>
              <a:rPr lang="sk-SK" sz="3800" dirty="0" smtClean="0"/>
              <a:t>, podporíme reakciu </a:t>
            </a:r>
            <a:r>
              <a:rPr lang="sk-SK" sz="3800" b="1" dirty="0" smtClean="0"/>
              <a:t>v smere endotermickej </a:t>
            </a:r>
            <a:r>
              <a:rPr lang="sk-SK" sz="3800" dirty="0" smtClean="0"/>
              <a:t>chemickej reakcie - rovnováha sa posunie v smere reakcie, pri ktorej sa teplo spotrebúva. </a:t>
            </a:r>
          </a:p>
          <a:p>
            <a:pPr algn="just"/>
            <a:endParaRPr lang="sk-SK" sz="3800" dirty="0" smtClean="0"/>
          </a:p>
          <a:p>
            <a:pPr algn="just"/>
            <a:r>
              <a:rPr lang="sk-SK" sz="3800" dirty="0" smtClean="0"/>
              <a:t>Ak </a:t>
            </a:r>
            <a:r>
              <a:rPr lang="sk-SK" sz="3800" b="1" u="sng" dirty="0" smtClean="0"/>
              <a:t>znížime</a:t>
            </a:r>
            <a:r>
              <a:rPr lang="sk-SK" sz="3800" dirty="0" smtClean="0"/>
              <a:t> teplotu </a:t>
            </a:r>
            <a:r>
              <a:rPr lang="sk-SK" sz="3800" b="1" u="sng" dirty="0" smtClean="0"/>
              <a:t>podporíme exotermickú </a:t>
            </a:r>
            <a:r>
              <a:rPr lang="sk-SK" sz="3800" dirty="0" smtClean="0"/>
              <a:t>chemickú reakciu - rovnováha chemickej reakcie sa posunie v smere reakcie, pri ktorej sa teplo uvoľňuje.</a:t>
            </a:r>
          </a:p>
          <a:p>
            <a:endParaRPr lang="sk-SK" b="1" dirty="0" smtClean="0"/>
          </a:p>
          <a:p>
            <a:pPr>
              <a:buNone/>
            </a:pPr>
            <a:r>
              <a:rPr lang="sk-SK" sz="4400" b="1" dirty="0" smtClean="0"/>
              <a:t>Príklad:</a:t>
            </a:r>
            <a:endParaRPr lang="sk-SK" sz="4400" dirty="0" smtClean="0"/>
          </a:p>
          <a:p>
            <a:r>
              <a:rPr lang="sk-SK" sz="4400" dirty="0" smtClean="0"/>
              <a:t>Reakcia oxidu siričitého s kyslíkom za vzniku oxidu sírového:</a:t>
            </a:r>
          </a:p>
          <a:p>
            <a:r>
              <a:rPr lang="sk-SK" sz="4400" b="1" dirty="0" smtClean="0"/>
              <a:t>2SO</a:t>
            </a:r>
            <a:r>
              <a:rPr lang="sk-SK" sz="4400" b="1" baseline="-25000" dirty="0" smtClean="0"/>
              <a:t>2</a:t>
            </a:r>
            <a:r>
              <a:rPr lang="sk-SK" sz="4400" b="1" dirty="0" smtClean="0"/>
              <a:t> + O</a:t>
            </a:r>
            <a:r>
              <a:rPr lang="sk-SK" sz="4400" b="1" baseline="-25000" dirty="0" smtClean="0"/>
              <a:t>2</a:t>
            </a:r>
            <a:r>
              <a:rPr lang="sk-SK" sz="4400" b="1" dirty="0" smtClean="0"/>
              <a:t> ↔ 2 SO</a:t>
            </a:r>
            <a:r>
              <a:rPr lang="sk-SK" sz="4400" b="1" baseline="-25000" dirty="0" smtClean="0"/>
              <a:t>3</a:t>
            </a:r>
            <a:r>
              <a:rPr lang="sk-SK" sz="4400" b="1" dirty="0" smtClean="0"/>
              <a:t>            </a:t>
            </a:r>
            <a:r>
              <a:rPr lang="sk-SK" sz="4400" b="1" dirty="0" err="1" smtClean="0"/>
              <a:t>Q</a:t>
            </a:r>
            <a:r>
              <a:rPr lang="sk-SK" sz="4400" b="1" baseline="-25000" dirty="0" err="1" smtClean="0"/>
              <a:t>r</a:t>
            </a:r>
            <a:r>
              <a:rPr lang="sk-SK" sz="4400" b="1" dirty="0" smtClean="0"/>
              <a:t> = - 196,7 </a:t>
            </a:r>
            <a:r>
              <a:rPr lang="sk-SK" sz="4400" b="1" dirty="0" err="1" smtClean="0"/>
              <a:t>kJ</a:t>
            </a:r>
            <a:r>
              <a:rPr lang="sk-SK" sz="4400" dirty="0" smtClean="0"/>
              <a:t> (teplo sa uvoľňuje)</a:t>
            </a:r>
          </a:p>
          <a:p>
            <a:endParaRPr lang="sk-SK" dirty="0" smtClean="0"/>
          </a:p>
          <a:p>
            <a:endParaRPr lang="sk-SK" sz="3800" dirty="0" smtClean="0"/>
          </a:p>
          <a:p>
            <a:pPr algn="just"/>
            <a:r>
              <a:rPr lang="sk-SK" sz="4400" dirty="0" smtClean="0"/>
              <a:t>reakcia prebieha za uvoľňovania tepla, </a:t>
            </a:r>
          </a:p>
          <a:p>
            <a:pPr algn="just"/>
            <a:r>
              <a:rPr lang="sk-SK" sz="4400" dirty="0" smtClean="0"/>
              <a:t>keď </a:t>
            </a:r>
            <a:r>
              <a:rPr lang="sk-SK" sz="4400" b="1" dirty="0" smtClean="0"/>
              <a:t>zvýšime teplotu</a:t>
            </a:r>
            <a:r>
              <a:rPr lang="sk-SK" sz="4400" dirty="0" smtClean="0"/>
              <a:t>, rovnováha chemickej reakcie sa posúva v smere rozkladu oxidu sírového    ←</a:t>
            </a:r>
          </a:p>
          <a:p>
            <a:pPr algn="just"/>
            <a:r>
              <a:rPr lang="sk-SK" sz="4400" dirty="0" smtClean="0"/>
              <a:t>keď </a:t>
            </a:r>
            <a:r>
              <a:rPr lang="sk-SK" sz="4400" b="1" dirty="0" smtClean="0"/>
              <a:t>teplotu znížime</a:t>
            </a:r>
            <a:r>
              <a:rPr lang="sk-SK" sz="4400" dirty="0" smtClean="0"/>
              <a:t>, rovnováha chemickej reakcie sa posunie v smere vzniku oxidu sírového  →</a:t>
            </a:r>
            <a:endParaRPr lang="sk-SK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175</Words>
  <Application>Microsoft Office PowerPoint</Application>
  <PresentationFormat>Prezentácia na obrazovke (4:3)</PresentationFormat>
  <Paragraphs>73</Paragraphs>
  <Slides>21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2" baseType="lpstr">
      <vt:lpstr>Motív Office</vt:lpstr>
      <vt:lpstr>Chemická rovnováha</vt:lpstr>
      <vt:lpstr>Vratná reakcia prebieha oboma smermi = obojsmerná, príklady: </vt:lpstr>
      <vt:lpstr>Rovnovážna konštanta  </vt:lpstr>
      <vt:lpstr>Guldberg – Waageho zákon chemickej rovnováhy: </vt:lpstr>
      <vt:lpstr> </vt:lpstr>
      <vt:lpstr>Faktory vplývajúce na chemickú rovnováhu</vt:lpstr>
      <vt:lpstr>Prezentácia programu PowerPoint</vt:lpstr>
      <vt:lpstr>Zmena koncentrácie </vt:lpstr>
      <vt:lpstr>Zmena teploty </vt:lpstr>
      <vt:lpstr>Zmena tlaku </vt:lpstr>
      <vt:lpstr>Vplyv katalyzátora </vt:lpstr>
      <vt:lpstr>Koncentrácie reaktantov sa znižujú</vt:lpstr>
      <vt:lpstr>Rýchlosť priamej reakcie sa spomalí</vt:lpstr>
      <vt:lpstr>Zároveň narastá koncentrácia amoniaku</vt:lpstr>
      <vt:lpstr>Narastaním množstva amoniaku sa zvýši rýchlosť spätnej reakcie</vt:lpstr>
      <vt:lpstr>V stave rovnováhy je rýchlosť priamej aj spätnej reakcie rovnaká</vt:lpstr>
      <vt:lpstr>Reakcia prebieha obidvoma smermi</vt:lpstr>
      <vt:lpstr>Ako vplýva teplota na rovnováhu?</vt:lpstr>
      <vt:lpstr>Prezentácia programu PowerPoint</vt:lpstr>
      <vt:lpstr>Ako vplýva zmena tlaku na rovnováhu?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Gymgl</dc:creator>
  <cp:lastModifiedBy>Guest</cp:lastModifiedBy>
  <cp:revision>6</cp:revision>
  <dcterms:created xsi:type="dcterms:W3CDTF">2019-05-08T16:07:25Z</dcterms:created>
  <dcterms:modified xsi:type="dcterms:W3CDTF">2019-05-09T10:17:52Z</dcterms:modified>
</cp:coreProperties>
</file>