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3" r:id="rId7"/>
    <p:sldId id="261"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sk-SK"/>
              <a:t>Kliknutím upravte štýl predlohy nadpisu</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a:t>Kliknutím upravte štýl predlohy podnadpisu</a:t>
            </a:r>
            <a:endParaRPr lang="en-US" dirty="0"/>
          </a:p>
        </p:txBody>
      </p:sp>
      <p:sp>
        <p:nvSpPr>
          <p:cNvPr id="4" name="Date Placeholder 3"/>
          <p:cNvSpPr>
            <a:spLocks noGrp="1"/>
          </p:cNvSpPr>
          <p:nvPr>
            <p:ph type="dt" sz="half" idx="10"/>
          </p:nvPr>
        </p:nvSpPr>
        <p:spPr/>
        <p:txBody>
          <a:bodyPr/>
          <a:lstStyle/>
          <a:p>
            <a:fld id="{735AE5E8-0993-40C6-9BCD-8FA41C2F9EDB}" type="datetimeFigureOut">
              <a:rPr lang="sk-SK" smtClean="0"/>
              <a:t>07.01.2019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09801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sk-SK"/>
              <a:t>Kliknutím upravte štýl predlohy nadpisu</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sk-SK"/>
              <a:t>Kliknutím na ikonu pridáte obrázok</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735AE5E8-0993-40C6-9BCD-8FA41C2F9EDB}" type="datetimeFigureOut">
              <a:rPr lang="sk-SK" smtClean="0"/>
              <a:t>07.01.2019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185416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onuka s popisom">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sk-SK"/>
              <a:t>Kliknutím upravte štýl predlohy nadpisu</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sk-SK"/>
              <a:t>Upraviť štýly predlohy textu</a:t>
            </a:r>
          </a:p>
        </p:txBody>
      </p:sp>
      <p:sp>
        <p:nvSpPr>
          <p:cNvPr id="4" name="Date Placeholder 3"/>
          <p:cNvSpPr>
            <a:spLocks noGrp="1"/>
          </p:cNvSpPr>
          <p:nvPr>
            <p:ph type="dt" sz="half" idx="10"/>
          </p:nvPr>
        </p:nvSpPr>
        <p:spPr/>
        <p:txBody>
          <a:bodyPr/>
          <a:lstStyle/>
          <a:p>
            <a:fld id="{735AE5E8-0993-40C6-9BCD-8FA41C2F9EDB}" type="datetimeFigureOut">
              <a:rPr lang="sk-SK" smtClean="0"/>
              <a:t>07.01.2019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0975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s názv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sk-SK"/>
              <a:t>Kliknutím upravte štýl predlohy nadpisu</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sk-SK"/>
              <a:t>Upraviť štýly predlohy textu</a:t>
            </a:r>
          </a:p>
        </p:txBody>
      </p:sp>
      <p:sp>
        <p:nvSpPr>
          <p:cNvPr id="2" name="Date Placeholder 1"/>
          <p:cNvSpPr>
            <a:spLocks noGrp="1"/>
          </p:cNvSpPr>
          <p:nvPr>
            <p:ph type="dt" sz="half" idx="10"/>
          </p:nvPr>
        </p:nvSpPr>
        <p:spPr/>
        <p:txBody>
          <a:bodyPr/>
          <a:lstStyle/>
          <a:p>
            <a:fld id="{735AE5E8-0993-40C6-9BCD-8FA41C2F9EDB}" type="datetimeFigureOut">
              <a:rPr lang="sk-SK" smtClean="0"/>
              <a:t>07.01.2019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806901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735AE5E8-0993-40C6-9BCD-8FA41C2F9EDB}" type="datetimeFigureOut">
              <a:rPr lang="sk-SK" smtClean="0"/>
              <a:t>07.01.2019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9782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735AE5E8-0993-40C6-9BCD-8FA41C2F9EDB}" type="datetimeFigureOut">
              <a:rPr lang="sk-SK" smtClean="0"/>
              <a:t>07.01.2019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51783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sk-SK"/>
              <a:t>Kliknutím upravte štýl predlohy nadpisu</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735AE5E8-0993-40C6-9BCD-8FA41C2F9EDB}" type="datetimeFigureOut">
              <a:rPr lang="sk-SK" smtClean="0"/>
              <a:t>07.01.2019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68330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sk-SK"/>
              <a:t>Kliknutím upravte štýl predlohy nadpisu</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a:t>Upraviť štýly predlohy textu</a:t>
            </a:r>
          </a:p>
        </p:txBody>
      </p:sp>
      <p:sp>
        <p:nvSpPr>
          <p:cNvPr id="4" name="Date Placeholder 3"/>
          <p:cNvSpPr>
            <a:spLocks noGrp="1"/>
          </p:cNvSpPr>
          <p:nvPr>
            <p:ph type="dt" sz="half" idx="10"/>
          </p:nvPr>
        </p:nvSpPr>
        <p:spPr/>
        <p:txBody>
          <a:bodyPr/>
          <a:lstStyle/>
          <a:p>
            <a:fld id="{735AE5E8-0993-40C6-9BCD-8FA41C2F9EDB}" type="datetimeFigureOut">
              <a:rPr lang="sk-SK" smtClean="0"/>
              <a:t>07.01.2019</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3565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735AE5E8-0993-40C6-9BCD-8FA41C2F9EDB}" type="datetimeFigureOut">
              <a:rPr lang="sk-SK" smtClean="0"/>
              <a:t>07.01.2019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415218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sk-SK"/>
              <a:t>Kliknutím upravte štýl predlohy nadpisu</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Upraviť štýly predlohy textu</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735AE5E8-0993-40C6-9BCD-8FA41C2F9EDB}" type="datetimeFigureOut">
              <a:rPr lang="sk-SK" smtClean="0"/>
              <a:t>07.01.2019</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16959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735AE5E8-0993-40C6-9BCD-8FA41C2F9EDB}" type="datetimeFigureOut">
              <a:rPr lang="sk-SK" smtClean="0"/>
              <a:t>07.01.2019</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298156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E5E8-0993-40C6-9BCD-8FA41C2F9EDB}" type="datetimeFigureOut">
              <a:rPr lang="sk-SK" smtClean="0"/>
              <a:t>07.01.2019</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384146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sk-SK"/>
              <a:t>Kliknutím upravte štýl predlohy nadpisu</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p:txBody>
          <a:bodyPr/>
          <a:lstStyle/>
          <a:p>
            <a:fld id="{735AE5E8-0993-40C6-9BCD-8FA41C2F9EDB}" type="datetimeFigureOut">
              <a:rPr lang="sk-SK" smtClean="0"/>
              <a:t>07.01.2019</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57961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sk-SK"/>
              <a:t>Kliknutím upravte štýl predlohy nadpisu</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sk-SK"/>
              <a:t>Kliknutím na ikonu pridáte obrázok</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a:t>Upraviť štýly predlohy textu</a:t>
            </a:r>
          </a:p>
        </p:txBody>
      </p:sp>
      <p:sp>
        <p:nvSpPr>
          <p:cNvPr id="5" name="Date Placeholder 4"/>
          <p:cNvSpPr>
            <a:spLocks noGrp="1"/>
          </p:cNvSpPr>
          <p:nvPr>
            <p:ph type="dt" sz="half" idx="10"/>
          </p:nvPr>
        </p:nvSpPr>
        <p:spPr>
          <a:xfrm>
            <a:off x="3885810" y="6041362"/>
            <a:ext cx="976879" cy="365125"/>
          </a:xfrm>
        </p:spPr>
        <p:txBody>
          <a:bodyPr/>
          <a:lstStyle/>
          <a:p>
            <a:fld id="{735AE5E8-0993-40C6-9BCD-8FA41C2F9EDB}" type="datetimeFigureOut">
              <a:rPr lang="sk-SK" smtClean="0"/>
              <a:t>07.01.2019</a:t>
            </a:fld>
            <a:endParaRPr lang="sk-SK"/>
          </a:p>
        </p:txBody>
      </p:sp>
      <p:sp>
        <p:nvSpPr>
          <p:cNvPr id="6" name="Footer Placeholder 5"/>
          <p:cNvSpPr>
            <a:spLocks noGrp="1"/>
          </p:cNvSpPr>
          <p:nvPr>
            <p:ph type="ftr" sz="quarter" idx="11"/>
          </p:nvPr>
        </p:nvSpPr>
        <p:spPr>
          <a:xfrm>
            <a:off x="590396" y="6041362"/>
            <a:ext cx="3295413" cy="365125"/>
          </a:xfrm>
        </p:spPr>
        <p:txBody>
          <a:bodyPr/>
          <a:lstStyle/>
          <a:p>
            <a:endParaRPr lang="sk-SK"/>
          </a:p>
        </p:txBody>
      </p:sp>
      <p:sp>
        <p:nvSpPr>
          <p:cNvPr id="7" name="Slide Number Placeholder 6"/>
          <p:cNvSpPr>
            <a:spLocks noGrp="1"/>
          </p:cNvSpPr>
          <p:nvPr>
            <p:ph type="sldNum" sz="quarter" idx="12"/>
          </p:nvPr>
        </p:nvSpPr>
        <p:spPr>
          <a:xfrm>
            <a:off x="4862689" y="5915888"/>
            <a:ext cx="1062155" cy="490599"/>
          </a:xfrm>
        </p:spPr>
        <p:txBody>
          <a:bodyPr/>
          <a:lstStyle/>
          <a:p>
            <a:fld id="{49570CB1-3F08-4FBF-B5F0-D76D6373F461}" type="slidenum">
              <a:rPr lang="sk-SK" smtClean="0"/>
              <a:t>‹#›</a:t>
            </a:fld>
            <a:endParaRPr lang="sk-SK"/>
          </a:p>
        </p:txBody>
      </p:sp>
    </p:spTree>
    <p:extLst>
      <p:ext uri="{BB962C8B-B14F-4D97-AF65-F5344CB8AC3E}">
        <p14:creationId xmlns:p14="http://schemas.microsoft.com/office/powerpoint/2010/main" val="380743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sk-SK"/>
              <a:t>Kliknutím upravte štýl predlohy nadpisu</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sk-SK"/>
              <a:t>Upraviť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sk-SK"/>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35AE5E8-0993-40C6-9BCD-8FA41C2F9EDB}" type="datetimeFigureOut">
              <a:rPr lang="sk-SK" smtClean="0"/>
              <a:t>07.01.2019</a:t>
            </a:fld>
            <a:endParaRPr lang="sk-SK"/>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9570CB1-3F08-4FBF-B5F0-D76D6373F461}" type="slidenum">
              <a:rPr lang="sk-SK" smtClean="0"/>
              <a:t>‹#›</a:t>
            </a:fld>
            <a:endParaRPr lang="sk-SK"/>
          </a:p>
        </p:txBody>
      </p:sp>
    </p:spTree>
    <p:extLst>
      <p:ext uri="{BB962C8B-B14F-4D97-AF65-F5344CB8AC3E}">
        <p14:creationId xmlns:p14="http://schemas.microsoft.com/office/powerpoint/2010/main" val="2585773120"/>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011197A-EAAE-4675-B512-0838DAA11B74}"/>
              </a:ext>
            </a:extLst>
          </p:cNvPr>
          <p:cNvSpPr>
            <a:spLocks noGrp="1"/>
          </p:cNvSpPr>
          <p:nvPr>
            <p:ph type="ctrTitle"/>
          </p:nvPr>
        </p:nvSpPr>
        <p:spPr/>
        <p:txBody>
          <a:bodyPr/>
          <a:lstStyle/>
          <a:p>
            <a:r>
              <a:rPr lang="sk-SK" sz="8000" dirty="0"/>
              <a:t>							mravce</a:t>
            </a:r>
          </a:p>
        </p:txBody>
      </p:sp>
      <p:sp>
        <p:nvSpPr>
          <p:cNvPr id="3" name="Podnadpis 2">
            <a:extLst>
              <a:ext uri="{FF2B5EF4-FFF2-40B4-BE49-F238E27FC236}">
                <a16:creationId xmlns:a16="http://schemas.microsoft.com/office/drawing/2014/main" id="{290F93E8-847C-4FE3-974E-C0EB1157D5D7}"/>
              </a:ext>
            </a:extLst>
          </p:cNvPr>
          <p:cNvSpPr>
            <a:spLocks noGrp="1"/>
          </p:cNvSpPr>
          <p:nvPr>
            <p:ph type="subTitle" idx="1"/>
          </p:nvPr>
        </p:nvSpPr>
        <p:spPr/>
        <p:txBody>
          <a:bodyPr/>
          <a:lstStyle/>
          <a:p>
            <a:r>
              <a:rPr lang="sk-SK" dirty="0"/>
              <a:t>																			Matúš Varga</a:t>
            </a:r>
          </a:p>
        </p:txBody>
      </p:sp>
    </p:spTree>
    <p:extLst>
      <p:ext uri="{BB962C8B-B14F-4D97-AF65-F5344CB8AC3E}">
        <p14:creationId xmlns:p14="http://schemas.microsoft.com/office/powerpoint/2010/main" val="137341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Nadpis 1">
            <a:extLst>
              <a:ext uri="{FF2B5EF4-FFF2-40B4-BE49-F238E27FC236}">
                <a16:creationId xmlns:a16="http://schemas.microsoft.com/office/drawing/2014/main" id="{4C7FB614-C249-4B67-8F3F-DF6DECE289FD}"/>
              </a:ext>
            </a:extLst>
          </p:cNvPr>
          <p:cNvSpPr>
            <a:spLocks noGrp="1"/>
          </p:cNvSpPr>
          <p:nvPr>
            <p:ph type="title"/>
          </p:nvPr>
        </p:nvSpPr>
        <p:spPr>
          <a:xfrm>
            <a:off x="1063691" y="4049486"/>
            <a:ext cx="4825480" cy="1883228"/>
          </a:xfrm>
        </p:spPr>
        <p:txBody>
          <a:bodyPr anchor="ctr">
            <a:normAutofit/>
          </a:bodyPr>
          <a:lstStyle/>
          <a:p>
            <a:r>
              <a:rPr lang="sk-SK" dirty="0">
                <a:solidFill>
                  <a:srgbClr val="FFFFFF"/>
                </a:solidFill>
              </a:rPr>
              <a:t>Spôsob života</a:t>
            </a:r>
          </a:p>
        </p:txBody>
      </p:sp>
      <p:pic>
        <p:nvPicPr>
          <p:cNvPr id="5" name="Obrázok 4">
            <a:extLst>
              <a:ext uri="{FF2B5EF4-FFF2-40B4-BE49-F238E27FC236}">
                <a16:creationId xmlns:a16="http://schemas.microsoft.com/office/drawing/2014/main" id="{8F3A9861-6634-44C6-8EFD-D7E5B0A1D33C}"/>
              </a:ext>
            </a:extLst>
          </p:cNvPr>
          <p:cNvPicPr>
            <a:picLocks noChangeAspect="1"/>
          </p:cNvPicPr>
          <p:nvPr/>
        </p:nvPicPr>
        <p:blipFill>
          <a:blip r:embed="rId2"/>
          <a:stretch>
            <a:fillRect/>
          </a:stretch>
        </p:blipFill>
        <p:spPr>
          <a:xfrm>
            <a:off x="1745166" y="484633"/>
            <a:ext cx="3833946" cy="2875460"/>
          </a:xfrm>
          <a:prstGeom prst="rect">
            <a:avLst/>
          </a:prstGeom>
        </p:spPr>
      </p:pic>
      <p:pic>
        <p:nvPicPr>
          <p:cNvPr id="4" name="Zástupný objekt pre obsah 3">
            <a:extLst>
              <a:ext uri="{FF2B5EF4-FFF2-40B4-BE49-F238E27FC236}">
                <a16:creationId xmlns:a16="http://schemas.microsoft.com/office/drawing/2014/main" id="{C622F5E3-6D19-485A-BB32-3BF768144046}"/>
              </a:ext>
            </a:extLst>
          </p:cNvPr>
          <p:cNvPicPr>
            <a:picLocks noChangeAspect="1"/>
          </p:cNvPicPr>
          <p:nvPr/>
        </p:nvPicPr>
        <p:blipFill>
          <a:blip r:embed="rId3"/>
          <a:stretch>
            <a:fillRect/>
          </a:stretch>
        </p:blipFill>
        <p:spPr>
          <a:xfrm>
            <a:off x="7372593" y="484633"/>
            <a:ext cx="3544502" cy="2875460"/>
          </a:xfrm>
          <a:prstGeom prst="rect">
            <a:avLst/>
          </a:prstGeom>
        </p:spPr>
      </p:pic>
      <p:sp>
        <p:nvSpPr>
          <p:cNvPr id="3" name="Zástupný objekt pre obsah 2">
            <a:extLst>
              <a:ext uri="{FF2B5EF4-FFF2-40B4-BE49-F238E27FC236}">
                <a16:creationId xmlns:a16="http://schemas.microsoft.com/office/drawing/2014/main" id="{657E37FC-6DFC-4D3A-904A-3F1B6BECD8FE}"/>
              </a:ext>
            </a:extLst>
          </p:cNvPr>
          <p:cNvSpPr>
            <a:spLocks noGrp="1"/>
          </p:cNvSpPr>
          <p:nvPr>
            <p:ph idx="1"/>
          </p:nvPr>
        </p:nvSpPr>
        <p:spPr>
          <a:xfrm>
            <a:off x="6338316" y="4049485"/>
            <a:ext cx="4846151" cy="1883229"/>
          </a:xfrm>
        </p:spPr>
        <p:txBody>
          <a:bodyPr>
            <a:normAutofit/>
          </a:bodyPr>
          <a:lstStyle/>
          <a:p>
            <a:pPr>
              <a:lnSpc>
                <a:spcPct val="90000"/>
              </a:lnSpc>
            </a:pPr>
            <a:r>
              <a:rPr lang="sk-SK">
                <a:solidFill>
                  <a:srgbClr val="FFFFFF"/>
                </a:solidFill>
              </a:rPr>
              <a:t>Mravce sú sociálny hmyz, ktorý prežíva v dobre organizovaných kolóniách v postavených hniezdach, ktoré v slovenčine nazývame mravenisko. Počty mravcov v kolónii môžu kolísať od niekoľkých desiatok po niekoľko miliónov jedincov.</a:t>
            </a:r>
          </a:p>
        </p:txBody>
      </p:sp>
    </p:spTree>
    <p:extLst>
      <p:ext uri="{BB962C8B-B14F-4D97-AF65-F5344CB8AC3E}">
        <p14:creationId xmlns:p14="http://schemas.microsoft.com/office/powerpoint/2010/main" val="3574505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66A5DC5-0ADB-446D-BD4C-6AA0DBF6789E}"/>
              </a:ext>
            </a:extLst>
          </p:cNvPr>
          <p:cNvSpPr>
            <a:spLocks noGrp="1"/>
          </p:cNvSpPr>
          <p:nvPr>
            <p:ph type="title"/>
          </p:nvPr>
        </p:nvSpPr>
        <p:spPr/>
        <p:txBody>
          <a:bodyPr/>
          <a:lstStyle/>
          <a:p>
            <a:endParaRPr lang="sk-SK"/>
          </a:p>
        </p:txBody>
      </p:sp>
      <p:sp>
        <p:nvSpPr>
          <p:cNvPr id="3" name="Zástupný objekt pre obsah 2">
            <a:extLst>
              <a:ext uri="{FF2B5EF4-FFF2-40B4-BE49-F238E27FC236}">
                <a16:creationId xmlns:a16="http://schemas.microsoft.com/office/drawing/2014/main" id="{80B2A7D9-D823-4211-A1D4-9E57429A92E9}"/>
              </a:ext>
            </a:extLst>
          </p:cNvPr>
          <p:cNvSpPr>
            <a:spLocks noGrp="1"/>
          </p:cNvSpPr>
          <p:nvPr>
            <p:ph idx="1"/>
          </p:nvPr>
        </p:nvSpPr>
        <p:spPr/>
        <p:txBody>
          <a:bodyPr/>
          <a:lstStyle/>
          <a:p>
            <a:endParaRPr lang="sk-SK" dirty="0"/>
          </a:p>
        </p:txBody>
      </p:sp>
      <p:sp>
        <p:nvSpPr>
          <p:cNvPr id="4" name="Obdĺžnik 3">
            <a:extLst>
              <a:ext uri="{FF2B5EF4-FFF2-40B4-BE49-F238E27FC236}">
                <a16:creationId xmlns:a16="http://schemas.microsoft.com/office/drawing/2014/main" id="{0E3FE516-8F1A-485E-86D5-E41D78934869}"/>
              </a:ext>
            </a:extLst>
          </p:cNvPr>
          <p:cNvSpPr/>
          <p:nvPr/>
        </p:nvSpPr>
        <p:spPr>
          <a:xfrm>
            <a:off x="3208030" y="3244334"/>
            <a:ext cx="5775940" cy="369332"/>
          </a:xfrm>
          <a:prstGeom prst="rect">
            <a:avLst/>
          </a:prstGeom>
        </p:spPr>
        <p:txBody>
          <a:bodyPr wrap="none">
            <a:spAutoFit/>
          </a:bodyPr>
          <a:lstStyle/>
          <a:p>
            <a:r>
              <a:rPr lang="sk-SK" dirty="0"/>
              <a:t>https://www.youtube.com/watch?v=jhp--CouueE</a:t>
            </a:r>
          </a:p>
        </p:txBody>
      </p:sp>
    </p:spTree>
    <p:extLst>
      <p:ext uri="{BB962C8B-B14F-4D97-AF65-F5344CB8AC3E}">
        <p14:creationId xmlns:p14="http://schemas.microsoft.com/office/powerpoint/2010/main" val="97500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B8C6D0C-2DE0-4319-836A-1FA35A9F0F35}"/>
              </a:ext>
            </a:extLst>
          </p:cNvPr>
          <p:cNvSpPr>
            <a:spLocks noGrp="1"/>
          </p:cNvSpPr>
          <p:nvPr>
            <p:ph type="title"/>
          </p:nvPr>
        </p:nvSpPr>
        <p:spPr>
          <a:xfrm>
            <a:off x="801288" y="2342249"/>
            <a:ext cx="10571998" cy="970450"/>
          </a:xfrm>
        </p:spPr>
        <p:txBody>
          <a:bodyPr/>
          <a:lstStyle/>
          <a:p>
            <a:r>
              <a:rPr lang="sk-SK" sz="7200" dirty="0"/>
              <a:t>Ďakujem za pozornosť</a:t>
            </a:r>
          </a:p>
        </p:txBody>
      </p:sp>
      <p:sp>
        <p:nvSpPr>
          <p:cNvPr id="3" name="Zástupný objekt pre obsah 2">
            <a:extLst>
              <a:ext uri="{FF2B5EF4-FFF2-40B4-BE49-F238E27FC236}">
                <a16:creationId xmlns:a16="http://schemas.microsoft.com/office/drawing/2014/main" id="{E1DE7D04-14E5-4BBF-87AB-B0ED653ED37A}"/>
              </a:ext>
            </a:extLst>
          </p:cNvPr>
          <p:cNvSpPr>
            <a:spLocks noGrp="1"/>
          </p:cNvSpPr>
          <p:nvPr>
            <p:ph idx="1"/>
          </p:nvPr>
        </p:nvSpPr>
        <p:spPr/>
        <p:txBody>
          <a:bodyPr/>
          <a:lstStyle/>
          <a:p>
            <a:endParaRPr lang="sk-SK" dirty="0"/>
          </a:p>
        </p:txBody>
      </p:sp>
    </p:spTree>
    <p:extLst>
      <p:ext uri="{BB962C8B-B14F-4D97-AF65-F5344CB8AC3E}">
        <p14:creationId xmlns:p14="http://schemas.microsoft.com/office/powerpoint/2010/main" val="2033574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65AE7A-EF94-4206-96F6-7EA569D2D9B2}"/>
              </a:ext>
            </a:extLst>
          </p:cNvPr>
          <p:cNvSpPr>
            <a:spLocks noGrp="1"/>
          </p:cNvSpPr>
          <p:nvPr>
            <p:ph type="title"/>
          </p:nvPr>
        </p:nvSpPr>
        <p:spPr/>
        <p:txBody>
          <a:bodyPr/>
          <a:lstStyle/>
          <a:p>
            <a:r>
              <a:rPr lang="sk-SK" dirty="0"/>
              <a:t>mravce</a:t>
            </a:r>
          </a:p>
        </p:txBody>
      </p:sp>
      <p:sp>
        <p:nvSpPr>
          <p:cNvPr id="3" name="Zástupný objekt pre obsah 2">
            <a:extLst>
              <a:ext uri="{FF2B5EF4-FFF2-40B4-BE49-F238E27FC236}">
                <a16:creationId xmlns:a16="http://schemas.microsoft.com/office/drawing/2014/main" id="{28ED9D48-AFB0-4546-AB48-6E0C8C800A5B}"/>
              </a:ext>
            </a:extLst>
          </p:cNvPr>
          <p:cNvSpPr>
            <a:spLocks noGrp="1"/>
          </p:cNvSpPr>
          <p:nvPr>
            <p:ph idx="1"/>
          </p:nvPr>
        </p:nvSpPr>
        <p:spPr/>
        <p:txBody>
          <a:bodyPr>
            <a:normAutofit/>
          </a:bodyPr>
          <a:lstStyle/>
          <a:p>
            <a:r>
              <a:rPr lang="sk-SK" sz="2400" dirty="0"/>
              <a:t>Mravce sú drobný blanokrídly hmyz, ktorého veľkosť dosahuje od niekoľkých milimetrov po niekoľko centimetrov. Ich telo je, podobne ako u mnohých iných druhov hmyzu, spevnené vonkajšou kostrou. Hmyz nemá pľúca, kyslík a ostatné plyny ako je napríklad kysličník uhličitý, prijíma povrchom tela cez prieduchy. Cievny systém hmyzu je sústredený pozdĺž jeho chrbtovej strany a princípom podobným ako u srdca smerom k hlave je u neho prečerpávaná telesná tekutina.</a:t>
            </a:r>
            <a:endParaRPr lang="sk-SK" sz="2400" b="1" dirty="0"/>
          </a:p>
        </p:txBody>
      </p:sp>
    </p:spTree>
    <p:extLst>
      <p:ext uri="{BB962C8B-B14F-4D97-AF65-F5344CB8AC3E}">
        <p14:creationId xmlns:p14="http://schemas.microsoft.com/office/powerpoint/2010/main" val="2929098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Nadpis 1">
            <a:extLst>
              <a:ext uri="{FF2B5EF4-FFF2-40B4-BE49-F238E27FC236}">
                <a16:creationId xmlns:a16="http://schemas.microsoft.com/office/drawing/2014/main" id="{BF9A6916-2A12-4BF8-B2AA-652B76933AF1}"/>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a:t>Stavba tela</a:t>
            </a:r>
            <a:br>
              <a:rPr lang="en-US" sz="5400"/>
            </a:br>
            <a:endParaRPr lang="en-US" sz="5400"/>
          </a:p>
        </p:txBody>
      </p:sp>
      <p:sp>
        <p:nvSpPr>
          <p:cNvPr id="3" name="Zástupný objekt pre obsah 2">
            <a:extLst>
              <a:ext uri="{FF2B5EF4-FFF2-40B4-BE49-F238E27FC236}">
                <a16:creationId xmlns:a16="http://schemas.microsoft.com/office/drawing/2014/main" id="{ACF09958-FDAB-4494-BF3E-25B3FEA9CCAD}"/>
              </a:ext>
            </a:extLst>
          </p:cNvPr>
          <p:cNvSpPr>
            <a:spLocks noGrp="1"/>
          </p:cNvSpPr>
          <p:nvPr>
            <p:ph idx="1"/>
          </p:nvPr>
        </p:nvSpPr>
        <p:spPr>
          <a:xfrm>
            <a:off x="810001" y="5280847"/>
            <a:ext cx="4961535" cy="785656"/>
          </a:xfrm>
        </p:spPr>
        <p:txBody>
          <a:bodyPr vert="horz" lIns="91440" tIns="45720" rIns="91440" bIns="45720" rtlCol="0" anchor="t">
            <a:normAutofit/>
          </a:bodyPr>
          <a:lstStyle/>
          <a:p>
            <a:pPr marL="0" indent="0">
              <a:lnSpc>
                <a:spcPct val="90000"/>
              </a:lnSpc>
              <a:buNone/>
            </a:pPr>
            <a:r>
              <a:rPr lang="en-US" sz="1500"/>
              <a:t>Telo mravca je zložené zo zreteľne oddelenej hlavy, hrude a bruška a môže byť pokryté chĺpkami.</a:t>
            </a:r>
          </a:p>
        </p:txBody>
      </p:sp>
      <p:sp>
        <p:nvSpPr>
          <p:cNvPr id="16" name="Rectangle 10">
            <a:extLst>
              <a:ext uri="{FF2B5EF4-FFF2-40B4-BE49-F238E27FC236}">
                <a16:creationId xmlns:a16="http://schemas.microsoft.com/office/drawing/2014/main" id="{B8189D25-ECC4-4697-ACF4-87D607598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4">
            <a:extLst>
              <a:ext uri="{FF2B5EF4-FFF2-40B4-BE49-F238E27FC236}">
                <a16:creationId xmlns:a16="http://schemas.microsoft.com/office/drawing/2014/main" id="{A5CE81EE-EB4C-463D-8657-F0BF5FDF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ázok 3">
            <a:extLst>
              <a:ext uri="{FF2B5EF4-FFF2-40B4-BE49-F238E27FC236}">
                <a16:creationId xmlns:a16="http://schemas.microsoft.com/office/drawing/2014/main" id="{68E6B58A-2628-41DF-80AC-A7BD812872EB}"/>
              </a:ext>
            </a:extLst>
          </p:cNvPr>
          <p:cNvPicPr>
            <a:picLocks noChangeAspect="1"/>
          </p:cNvPicPr>
          <p:nvPr/>
        </p:nvPicPr>
        <p:blipFill>
          <a:blip r:embed="rId2"/>
          <a:stretch>
            <a:fillRect/>
          </a:stretch>
        </p:blipFill>
        <p:spPr>
          <a:xfrm>
            <a:off x="6859410" y="1253592"/>
            <a:ext cx="4574096" cy="4054311"/>
          </a:xfrm>
          <a:prstGeom prst="rect">
            <a:avLst/>
          </a:prstGeom>
        </p:spPr>
      </p:pic>
    </p:spTree>
    <p:extLst>
      <p:ext uri="{BB962C8B-B14F-4D97-AF65-F5344CB8AC3E}">
        <p14:creationId xmlns:p14="http://schemas.microsoft.com/office/powerpoint/2010/main" val="15636783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3A2771-8A2F-427A-9E18-D3A2BB616FFE}"/>
              </a:ext>
            </a:extLst>
          </p:cNvPr>
          <p:cNvSpPr>
            <a:spLocks noGrp="1"/>
          </p:cNvSpPr>
          <p:nvPr>
            <p:ph type="title"/>
          </p:nvPr>
        </p:nvSpPr>
        <p:spPr/>
        <p:txBody>
          <a:bodyPr/>
          <a:lstStyle/>
          <a:p>
            <a:r>
              <a:rPr lang="sk-SK" sz="5400" dirty="0"/>
              <a:t>potrava</a:t>
            </a:r>
          </a:p>
        </p:txBody>
      </p:sp>
      <p:sp>
        <p:nvSpPr>
          <p:cNvPr id="3" name="Zástupný objekt pre obsah 2">
            <a:extLst>
              <a:ext uri="{FF2B5EF4-FFF2-40B4-BE49-F238E27FC236}">
                <a16:creationId xmlns:a16="http://schemas.microsoft.com/office/drawing/2014/main" id="{F796BD3A-0095-40CE-AB20-E0EE76708C63}"/>
              </a:ext>
            </a:extLst>
          </p:cNvPr>
          <p:cNvSpPr>
            <a:spLocks noGrp="1"/>
          </p:cNvSpPr>
          <p:nvPr>
            <p:ph idx="1"/>
          </p:nvPr>
        </p:nvSpPr>
        <p:spPr/>
        <p:txBody>
          <a:bodyPr>
            <a:normAutofit/>
          </a:bodyPr>
          <a:lstStyle/>
          <a:p>
            <a:r>
              <a:rPr lang="sk-SK" sz="2400" dirty="0"/>
              <a:t>V prírode sa mravce živia hlavne výlučkami vošiek. Niekedy ich prenášajú na nové rastliny. Vošky mravcom poskytujú sladké výlučky a oni ich za to ochraňujú. Lovia aj drobný hmyz, alebo konzumujú nektár či ovocie. Hlavne larvy mravcov potrebujú vysoký príjem bielkovín, pretože rýchlo rastú.</a:t>
            </a:r>
          </a:p>
        </p:txBody>
      </p:sp>
    </p:spTree>
    <p:extLst>
      <p:ext uri="{BB962C8B-B14F-4D97-AF65-F5344CB8AC3E}">
        <p14:creationId xmlns:p14="http://schemas.microsoft.com/office/powerpoint/2010/main" val="2038752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9515B5F9-5D34-49FB-BBA4-CA1CBE71E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Zástupný objekt pre obsah 3">
            <a:extLst>
              <a:ext uri="{FF2B5EF4-FFF2-40B4-BE49-F238E27FC236}">
                <a16:creationId xmlns:a16="http://schemas.microsoft.com/office/drawing/2014/main" id="{35F2705E-0358-4CAF-A9E2-0CEE640EADB2}"/>
              </a:ext>
            </a:extLst>
          </p:cNvPr>
          <p:cNvPicPr>
            <a:picLocks noGrp="1" noChangeAspect="1"/>
          </p:cNvPicPr>
          <p:nvPr>
            <p:ph idx="1"/>
          </p:nvPr>
        </p:nvPicPr>
        <p:blipFill rotWithShape="1">
          <a:blip r:embed="rId2"/>
          <a:srcRect t="5646" r="-1" b="-1"/>
          <a:stretch/>
        </p:blipFill>
        <p:spPr>
          <a:xfrm>
            <a:off x="5782733" y="10"/>
            <a:ext cx="6409267" cy="5548556"/>
          </a:xfrm>
          <a:prstGeom prst="rect">
            <a:avLst/>
          </a:prstGeom>
        </p:spPr>
      </p:pic>
      <p:pic>
        <p:nvPicPr>
          <p:cNvPr id="5" name="Obrázok 4">
            <a:extLst>
              <a:ext uri="{FF2B5EF4-FFF2-40B4-BE49-F238E27FC236}">
                <a16:creationId xmlns:a16="http://schemas.microsoft.com/office/drawing/2014/main" id="{4EB226BE-2835-4BA1-BF8A-D6E557972B2D}"/>
              </a:ext>
            </a:extLst>
          </p:cNvPr>
          <p:cNvPicPr>
            <a:picLocks noChangeAspect="1"/>
          </p:cNvPicPr>
          <p:nvPr/>
        </p:nvPicPr>
        <p:blipFill rotWithShape="1">
          <a:blip r:embed="rId3"/>
          <a:srcRect r="-1" b="30489"/>
          <a:stretch/>
        </p:blipFill>
        <p:spPr>
          <a:xfrm>
            <a:off x="-1" y="-1"/>
            <a:ext cx="6094411" cy="5548567"/>
          </a:xfrm>
          <a:custGeom>
            <a:avLst/>
            <a:gdLst>
              <a:gd name="connsiteX0" fmla="*/ 0 w 6094411"/>
              <a:gd name="connsiteY0" fmla="*/ 0 h 4883281"/>
              <a:gd name="connsiteX1" fmla="*/ 6094411 w 6094411"/>
              <a:gd name="connsiteY1" fmla="*/ 0 h 4883281"/>
              <a:gd name="connsiteX2" fmla="*/ 6094411 w 6094411"/>
              <a:gd name="connsiteY2" fmla="*/ 2014600 h 4883281"/>
              <a:gd name="connsiteX3" fmla="*/ 5846149 w 6094411"/>
              <a:gd name="connsiteY3" fmla="*/ 2373182 h 4883281"/>
              <a:gd name="connsiteX4" fmla="*/ 5843219 w 6094411"/>
              <a:gd name="connsiteY4" fmla="*/ 2381649 h 4883281"/>
              <a:gd name="connsiteX5" fmla="*/ 5838822 w 6094411"/>
              <a:gd name="connsiteY5" fmla="*/ 2394349 h 4883281"/>
              <a:gd name="connsiteX6" fmla="*/ 5834426 w 6094411"/>
              <a:gd name="connsiteY6" fmla="*/ 2407048 h 4883281"/>
              <a:gd name="connsiteX7" fmla="*/ 5834426 w 6094411"/>
              <a:gd name="connsiteY7" fmla="*/ 2417632 h 4883281"/>
              <a:gd name="connsiteX8" fmla="*/ 5834426 w 6094411"/>
              <a:gd name="connsiteY8" fmla="*/ 2430332 h 4883281"/>
              <a:gd name="connsiteX9" fmla="*/ 5838822 w 6094411"/>
              <a:gd name="connsiteY9" fmla="*/ 2440915 h 4883281"/>
              <a:gd name="connsiteX10" fmla="*/ 5843219 w 6094411"/>
              <a:gd name="connsiteY10" fmla="*/ 2453615 h 4883281"/>
              <a:gd name="connsiteX11" fmla="*/ 5846149 w 6094411"/>
              <a:gd name="connsiteY11" fmla="*/ 2462082 h 4883281"/>
              <a:gd name="connsiteX12" fmla="*/ 6094411 w 6094411"/>
              <a:gd name="connsiteY12" fmla="*/ 2820664 h 4883281"/>
              <a:gd name="connsiteX13" fmla="*/ 6094411 w 6094411"/>
              <a:gd name="connsiteY13" fmla="*/ 4883281 h 4883281"/>
              <a:gd name="connsiteX14" fmla="*/ 0 w 6094411"/>
              <a:gd name="connsiteY14" fmla="*/ 4883281 h 48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94411" h="4883281">
                <a:moveTo>
                  <a:pt x="0" y="0"/>
                </a:moveTo>
                <a:lnTo>
                  <a:pt x="6094411" y="0"/>
                </a:lnTo>
                <a:lnTo>
                  <a:pt x="6094411" y="2014600"/>
                </a:lnTo>
                <a:lnTo>
                  <a:pt x="5846149" y="2373182"/>
                </a:lnTo>
                <a:lnTo>
                  <a:pt x="5843219" y="2381649"/>
                </a:lnTo>
                <a:lnTo>
                  <a:pt x="5838822" y="2394349"/>
                </a:lnTo>
                <a:lnTo>
                  <a:pt x="5834426" y="2407048"/>
                </a:lnTo>
                <a:lnTo>
                  <a:pt x="5834426" y="2417632"/>
                </a:lnTo>
                <a:lnTo>
                  <a:pt x="5834426" y="2430332"/>
                </a:lnTo>
                <a:lnTo>
                  <a:pt x="5838822" y="2440915"/>
                </a:lnTo>
                <a:lnTo>
                  <a:pt x="5843219" y="2453615"/>
                </a:lnTo>
                <a:lnTo>
                  <a:pt x="5846149" y="2462082"/>
                </a:lnTo>
                <a:lnTo>
                  <a:pt x="6094411" y="2820664"/>
                </a:lnTo>
                <a:lnTo>
                  <a:pt x="6094411" y="4883281"/>
                </a:lnTo>
                <a:lnTo>
                  <a:pt x="0" y="4883281"/>
                </a:lnTo>
                <a:close/>
              </a:path>
            </a:pathLst>
          </a:custGeom>
          <a:ln w="12700">
            <a:solidFill>
              <a:schemeClr val="tx1"/>
            </a:solidFill>
          </a:ln>
        </p:spPr>
      </p:pic>
      <p:sp>
        <p:nvSpPr>
          <p:cNvPr id="20" name="Freeform 9">
            <a:extLst>
              <a:ext uri="{FF2B5EF4-FFF2-40B4-BE49-F238E27FC236}">
                <a16:creationId xmlns:a16="http://schemas.microsoft.com/office/drawing/2014/main" id="{CC1A5857-9D9F-4182-9BBD-F66926A7C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C91CF1BB-D5E8-47B4-AC6B-BC7613DED997}"/>
              </a:ext>
            </a:extLst>
          </p:cNvPr>
          <p:cNvSpPr>
            <a:spLocks noGrp="1"/>
          </p:cNvSpPr>
          <p:nvPr>
            <p:ph type="title"/>
          </p:nvPr>
        </p:nvSpPr>
        <p:spPr>
          <a:xfrm>
            <a:off x="812788" y="4895558"/>
            <a:ext cx="10572000" cy="779529"/>
          </a:xfrm>
        </p:spPr>
        <p:txBody>
          <a:bodyPr vert="horz" lIns="91440" tIns="45720" rIns="91440" bIns="45720" rtlCol="0" anchor="b">
            <a:normAutofit/>
          </a:bodyPr>
          <a:lstStyle/>
          <a:p>
            <a:endParaRPr lang="en-US"/>
          </a:p>
        </p:txBody>
      </p:sp>
    </p:spTree>
    <p:extLst>
      <p:ext uri="{BB962C8B-B14F-4D97-AF65-F5344CB8AC3E}">
        <p14:creationId xmlns:p14="http://schemas.microsoft.com/office/powerpoint/2010/main" val="2854828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Nadpis 1">
            <a:extLst>
              <a:ext uri="{FF2B5EF4-FFF2-40B4-BE49-F238E27FC236}">
                <a16:creationId xmlns:a16="http://schemas.microsoft.com/office/drawing/2014/main" id="{AF660985-14A9-48F7-8737-8BD28E191CB5}"/>
              </a:ext>
            </a:extLst>
          </p:cNvPr>
          <p:cNvSpPr>
            <a:spLocks noGrp="1"/>
          </p:cNvSpPr>
          <p:nvPr>
            <p:ph type="title"/>
          </p:nvPr>
        </p:nvSpPr>
        <p:spPr>
          <a:xfrm>
            <a:off x="451515" y="1734857"/>
            <a:ext cx="3765483" cy="3388287"/>
          </a:xfrm>
        </p:spPr>
        <p:txBody>
          <a:bodyPr anchor="ctr">
            <a:normAutofit/>
          </a:bodyPr>
          <a:lstStyle/>
          <a:p>
            <a:r>
              <a:rPr lang="sk-SK" dirty="0"/>
              <a:t>parenie</a:t>
            </a:r>
          </a:p>
        </p:txBody>
      </p:sp>
      <p:sp>
        <p:nvSpPr>
          <p:cNvPr id="3" name="Zástupný objekt pre obsah 2">
            <a:extLst>
              <a:ext uri="{FF2B5EF4-FFF2-40B4-BE49-F238E27FC236}">
                <a16:creationId xmlns:a16="http://schemas.microsoft.com/office/drawing/2014/main" id="{B6B9258E-36A8-4E61-B931-31A7A0D1FFFD}"/>
              </a:ext>
            </a:extLst>
          </p:cNvPr>
          <p:cNvSpPr>
            <a:spLocks noGrp="1"/>
          </p:cNvSpPr>
          <p:nvPr>
            <p:ph idx="1"/>
          </p:nvPr>
        </p:nvSpPr>
        <p:spPr>
          <a:xfrm>
            <a:off x="6008068" y="978993"/>
            <a:ext cx="5365218" cy="4900014"/>
          </a:xfrm>
          <a:effectLst/>
        </p:spPr>
        <p:txBody>
          <a:bodyPr>
            <a:noAutofit/>
          </a:bodyPr>
          <a:lstStyle/>
          <a:p>
            <a:pPr>
              <a:lnSpc>
                <a:spcPct val="90000"/>
              </a:lnSpc>
            </a:pPr>
            <a:r>
              <a:rPr lang="sk-SK" dirty="0"/>
              <a:t>Ak sú vhodné podmienky ako teplota, vlhkosť a tlak vzduchu,  na určitom území sa naraz vyroja mravce jedného druhu. Okrídlené jedince sú samčekovia a samičky. Samotný akt párenia prebieha vo vzduchu a nazýva sa svadobný let. U okrídlencov je možné rozoznať pohlavný dimorfizmus. Samičky sú zväčša robustnejšie, majú väčšie hryzadlá a zadoček naplnený potravou a naplno pracujúcimi vaječníkmi. Samčekovia majú zasa pomerne veľké oči. Po párení samčekovia hynú, no oplodnené samičky si hľadajú novú skrýšu mimo vlastného mraveniska. Samička si uloží ejakulát, ktorý získala od samčeka do zvláštneho orgánu nazývaného spermotéka. Krátko po párení samička stráca krídla, pretože  ich už nebude potrebovať. Väzivo ktoré drží krídla vyschne a krídla odpadnú samé, alebo si ich samička vykrúti z kĺbov za pomoci zadných nôh.</a:t>
            </a:r>
          </a:p>
        </p:txBody>
      </p:sp>
    </p:spTree>
    <p:extLst>
      <p:ext uri="{BB962C8B-B14F-4D97-AF65-F5344CB8AC3E}">
        <p14:creationId xmlns:p14="http://schemas.microsoft.com/office/powerpoint/2010/main" val="4254370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Nadpis 1">
            <a:extLst>
              <a:ext uri="{FF2B5EF4-FFF2-40B4-BE49-F238E27FC236}">
                <a16:creationId xmlns:a16="http://schemas.microsoft.com/office/drawing/2014/main" id="{AA0666CA-C0F7-4425-AB69-3538185FBAAB}"/>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sk-SK" sz="5400" dirty="0" err="1"/>
              <a:t>vyvin</a:t>
            </a:r>
            <a:endParaRPr lang="en-US" sz="5400" dirty="0"/>
          </a:p>
        </p:txBody>
      </p:sp>
      <p:sp>
        <p:nvSpPr>
          <p:cNvPr id="23" name="Rectangle 22">
            <a:extLst>
              <a:ext uri="{FF2B5EF4-FFF2-40B4-BE49-F238E27FC236}">
                <a16:creationId xmlns:a16="http://schemas.microsoft.com/office/drawing/2014/main" id="{40D573D2-DD8C-4E19-8BB2-1DC0767FD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B6C5F92-472F-4CAB-90F8-B997C54EB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Zástupný objekt pre obsah 6">
            <a:extLst>
              <a:ext uri="{FF2B5EF4-FFF2-40B4-BE49-F238E27FC236}">
                <a16:creationId xmlns:a16="http://schemas.microsoft.com/office/drawing/2014/main" id="{26612E12-B9BF-46CD-9CF3-DA5FEDA366F7}"/>
              </a:ext>
            </a:extLst>
          </p:cNvPr>
          <p:cNvPicPr>
            <a:picLocks noGrp="1" noChangeAspect="1"/>
          </p:cNvPicPr>
          <p:nvPr>
            <p:ph idx="1"/>
          </p:nvPr>
        </p:nvPicPr>
        <p:blipFill>
          <a:blip r:embed="rId2"/>
          <a:stretch>
            <a:fillRect/>
          </a:stretch>
        </p:blipFill>
        <p:spPr>
          <a:xfrm>
            <a:off x="5612118" y="1832349"/>
            <a:ext cx="5630441" cy="3163592"/>
          </a:xfrm>
          <a:prstGeom prst="rect">
            <a:avLst/>
          </a:prstGeom>
        </p:spPr>
      </p:pic>
    </p:spTree>
    <p:extLst>
      <p:ext uri="{BB962C8B-B14F-4D97-AF65-F5344CB8AC3E}">
        <p14:creationId xmlns:p14="http://schemas.microsoft.com/office/powerpoint/2010/main" val="1733055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4EAE1FC-28C0-46FE-BE1F-10FE39013DA7}"/>
              </a:ext>
            </a:extLst>
          </p:cNvPr>
          <p:cNvSpPr>
            <a:spLocks noGrp="1"/>
          </p:cNvSpPr>
          <p:nvPr>
            <p:ph type="title"/>
          </p:nvPr>
        </p:nvSpPr>
        <p:spPr/>
        <p:txBody>
          <a:bodyPr/>
          <a:lstStyle/>
          <a:p>
            <a:r>
              <a:rPr lang="sk-SK" dirty="0"/>
              <a:t>spoločenstvo</a:t>
            </a:r>
          </a:p>
        </p:txBody>
      </p:sp>
      <p:sp>
        <p:nvSpPr>
          <p:cNvPr id="3" name="Zástupný objekt pre obsah 2">
            <a:extLst>
              <a:ext uri="{FF2B5EF4-FFF2-40B4-BE49-F238E27FC236}">
                <a16:creationId xmlns:a16="http://schemas.microsoft.com/office/drawing/2014/main" id="{7EC8BF9E-3DD6-4CD1-AD47-0BA7C8AAC51B}"/>
              </a:ext>
            </a:extLst>
          </p:cNvPr>
          <p:cNvSpPr>
            <a:spLocks noGrp="1"/>
          </p:cNvSpPr>
          <p:nvPr>
            <p:ph idx="1"/>
          </p:nvPr>
        </p:nvSpPr>
        <p:spPr/>
        <p:txBody>
          <a:bodyPr>
            <a:normAutofit/>
          </a:bodyPr>
          <a:lstStyle/>
          <a:p>
            <a:r>
              <a:rPr lang="sk-SK" sz="2400" dirty="0"/>
              <a:t>V mravčom spoločenstve exituje určitá hierarchia. Vytvárajú sa takzvané kasty, ktoré sú prispôsobené na konkrétne úkony. Niektoré druhy mravcov sa medzi jednotlivými kastami odlišujú aj anatomicky. Najpočetnejšou skupinou je vždy kasta </a:t>
            </a:r>
            <a:r>
              <a:rPr lang="sk-SK" sz="2400" dirty="0" err="1"/>
              <a:t>minor</a:t>
            </a:r>
            <a:r>
              <a:rPr lang="sk-SK" sz="2400" dirty="0"/>
              <a:t>. Ide o nefertilné (neplodné) samice – robotnice. Starajú sa o matku vajíčka aj larvy. Opravujú hniezdo, presúvajú potomstvo a rozdeľujú potravu. Ďalšou kastou je </a:t>
            </a:r>
            <a:r>
              <a:rPr lang="sk-SK" sz="2400" dirty="0" err="1"/>
              <a:t>media</a:t>
            </a:r>
            <a:r>
              <a:rPr lang="sk-SK" sz="2400" dirty="0"/>
              <a:t>. Pri dostatku potravy sa začnú ojedinele objavovať robustnejšie jedince. Slúžia na presun ťažkých vecí a obranu hniezda.</a:t>
            </a:r>
          </a:p>
        </p:txBody>
      </p:sp>
    </p:spTree>
    <p:extLst>
      <p:ext uri="{BB962C8B-B14F-4D97-AF65-F5344CB8AC3E}">
        <p14:creationId xmlns:p14="http://schemas.microsoft.com/office/powerpoint/2010/main" val="4242657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Zástupný objekt pre obsah 3" descr="Obrázok, na ktorom je text&#10;&#10;Popis sa automaticky vygeneroval">
            <a:extLst>
              <a:ext uri="{FF2B5EF4-FFF2-40B4-BE49-F238E27FC236}">
                <a16:creationId xmlns:a16="http://schemas.microsoft.com/office/drawing/2014/main" id="{492EC9BB-0463-4E82-B767-C8FD2AC4DB55}"/>
              </a:ext>
            </a:extLst>
          </p:cNvPr>
          <p:cNvPicPr>
            <a:picLocks noChangeAspect="1"/>
          </p:cNvPicPr>
          <p:nvPr/>
        </p:nvPicPr>
        <p:blipFill rotWithShape="1">
          <a:blip r:embed="rId2">
            <a:alphaModFix amt="40000"/>
          </a:blip>
          <a:srcRect t="3389" b="1675"/>
          <a:stretch/>
        </p:blipFill>
        <p:spPr>
          <a:xfrm>
            <a:off x="20" y="10"/>
            <a:ext cx="12191980" cy="6857990"/>
          </a:xfrm>
          <a:prstGeom prst="rect">
            <a:avLst/>
          </a:prstGeom>
        </p:spPr>
      </p:pic>
      <p:sp>
        <p:nvSpPr>
          <p:cNvPr id="2" name="Nadpis 1">
            <a:extLst>
              <a:ext uri="{FF2B5EF4-FFF2-40B4-BE49-F238E27FC236}">
                <a16:creationId xmlns:a16="http://schemas.microsoft.com/office/drawing/2014/main" id="{632C453E-A449-4369-B1D8-39852ABBAAFC}"/>
              </a:ext>
            </a:extLst>
          </p:cNvPr>
          <p:cNvSpPr>
            <a:spLocks noGrp="1"/>
          </p:cNvSpPr>
          <p:nvPr>
            <p:ph type="title"/>
          </p:nvPr>
        </p:nvSpPr>
        <p:spPr>
          <a:xfrm>
            <a:off x="810000" y="447188"/>
            <a:ext cx="10571998" cy="970450"/>
          </a:xfrm>
        </p:spPr>
        <p:txBody>
          <a:bodyPr>
            <a:normAutofit/>
          </a:bodyPr>
          <a:lstStyle/>
          <a:p>
            <a:endParaRPr lang="sk-SK"/>
          </a:p>
        </p:txBody>
      </p:sp>
      <p:sp>
        <p:nvSpPr>
          <p:cNvPr id="9" name="Content Placeholder 8">
            <a:extLst>
              <a:ext uri="{FF2B5EF4-FFF2-40B4-BE49-F238E27FC236}">
                <a16:creationId xmlns:a16="http://schemas.microsoft.com/office/drawing/2014/main" id="{E44C7C1C-0D29-42E7-B040-F5B96A337DB3}"/>
              </a:ext>
            </a:extLst>
          </p:cNvPr>
          <p:cNvSpPr>
            <a:spLocks noGrp="1"/>
          </p:cNvSpPr>
          <p:nvPr>
            <p:ph idx="1"/>
          </p:nvPr>
        </p:nvSpPr>
        <p:spPr>
          <a:xfrm>
            <a:off x="818712" y="2222287"/>
            <a:ext cx="10554574" cy="3636511"/>
          </a:xfrm>
        </p:spPr>
        <p:txBody>
          <a:bodyPr>
            <a:normAutofit/>
          </a:bodyPr>
          <a:lstStyle/>
          <a:p>
            <a:endParaRPr lang="en-US"/>
          </a:p>
        </p:txBody>
      </p:sp>
    </p:spTree>
    <p:extLst>
      <p:ext uri="{BB962C8B-B14F-4D97-AF65-F5344CB8AC3E}">
        <p14:creationId xmlns:p14="http://schemas.microsoft.com/office/powerpoint/2010/main" val="799647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cia">
  <a:themeElements>
    <a:clrScheme name="Citácia">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Citáci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cia">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otalTime>17</TotalTime>
  <Words>87</Words>
  <Application>Microsoft Office PowerPoint</Application>
  <PresentationFormat>Širokouhlá</PresentationFormat>
  <Paragraphs>17</Paragraphs>
  <Slides>12</Slides>
  <Notes>0</Notes>
  <HiddenSlides>0</HiddenSlides>
  <MMClips>0</MMClips>
  <ScaleCrop>false</ScaleCrop>
  <HeadingPairs>
    <vt:vector size="6" baseType="variant">
      <vt:variant>
        <vt:lpstr>Použité písma</vt:lpstr>
      </vt:variant>
      <vt:variant>
        <vt:i4>2</vt:i4>
      </vt:variant>
      <vt:variant>
        <vt:lpstr>Motív</vt:lpstr>
      </vt:variant>
      <vt:variant>
        <vt:i4>1</vt:i4>
      </vt:variant>
      <vt:variant>
        <vt:lpstr>Nadpisy snímok</vt:lpstr>
      </vt:variant>
      <vt:variant>
        <vt:i4>12</vt:i4>
      </vt:variant>
    </vt:vector>
  </HeadingPairs>
  <TitlesOfParts>
    <vt:vector size="15" baseType="lpstr">
      <vt:lpstr>Century Gothic</vt:lpstr>
      <vt:lpstr>Wingdings 2</vt:lpstr>
      <vt:lpstr>Citácia</vt:lpstr>
      <vt:lpstr>       mravce</vt:lpstr>
      <vt:lpstr>mravce</vt:lpstr>
      <vt:lpstr>Stavba tela </vt:lpstr>
      <vt:lpstr>potrava</vt:lpstr>
      <vt:lpstr>Prezentácia programu PowerPoint</vt:lpstr>
      <vt:lpstr>parenie</vt:lpstr>
      <vt:lpstr>vyvin</vt:lpstr>
      <vt:lpstr>spoločenstvo</vt:lpstr>
      <vt:lpstr>Prezentácia programu PowerPoint</vt:lpstr>
      <vt:lpstr>Spôsob života</vt:lpstr>
      <vt:lpstr>Prezentácia programu PowerPoint</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mravce</dc:title>
  <dc:creator>Janka Vargová</dc:creator>
  <cp:lastModifiedBy>Janka Vargová</cp:lastModifiedBy>
  <cp:revision>3</cp:revision>
  <dcterms:created xsi:type="dcterms:W3CDTF">2019-01-07T16:01:58Z</dcterms:created>
  <dcterms:modified xsi:type="dcterms:W3CDTF">2019-01-07T16:19:42Z</dcterms:modified>
</cp:coreProperties>
</file>