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jpe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jpe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image" Target="../media/image6.jpeg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F696-896E-4422-9589-D8DE79E409F7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FDD-E684-4220-9784-B81648FDA9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F696-896E-4422-9589-D8DE79E409F7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FDD-E684-4220-9784-B81648FDA9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F696-896E-4422-9589-D8DE79E409F7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FDD-E684-4220-9784-B81648FDA9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F696-896E-4422-9589-D8DE79E409F7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FDD-E684-4220-9784-B81648FDA9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F696-896E-4422-9589-D8DE79E409F7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FDD-E684-4220-9784-B81648FDA9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F696-896E-4422-9589-D8DE79E409F7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FDD-E684-4220-9784-B81648FDA9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F696-896E-4422-9589-D8DE79E409F7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FDD-E684-4220-9784-B81648FDA9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F696-896E-4422-9589-D8DE79E409F7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FDD-E684-4220-9784-B81648FDA9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F696-896E-4422-9589-D8DE79E409F7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FDD-E684-4220-9784-B81648FDA9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F696-896E-4422-9589-D8DE79E409F7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FDD-E684-4220-9784-B81648FDA9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F696-896E-4422-9589-D8DE79E409F7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FDD-E684-4220-9784-B81648FDA9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B19C"/>
            </a:gs>
            <a:gs pos="30000">
              <a:srgbClr val="D49E6C"/>
            </a:gs>
            <a:gs pos="70000">
              <a:schemeClr val="accent2">
                <a:lumMod val="75000"/>
                <a:alpha val="61000"/>
              </a:schemeClr>
            </a:gs>
            <a:gs pos="100000">
              <a:srgbClr val="663012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F696-896E-4422-9589-D8DE79E409F7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9FDD-E684-4220-9784-B81648FDA94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068960"/>
            <a:ext cx="8892480" cy="1470025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Hybnosť hmotného bodu, impulz sily, zákon zachovania hybnosti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92D050"/>
                </a:solidFill>
              </a:rPr>
              <a:t>Mgr. Jaroslava Viťazková</a:t>
            </a:r>
            <a:endParaRPr lang="sk-SK" dirty="0">
              <a:solidFill>
                <a:srgbClr val="92D050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rgbClr val="0000FF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-315416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Hybnosť hmotného bodu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9144000" cy="17526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FFC000"/>
                </a:solidFill>
              </a:rPr>
              <a:t> Hybnosť označujeme písmenom </a:t>
            </a:r>
            <a:r>
              <a:rPr lang="sk-SK" b="1" dirty="0" smtClean="0">
                <a:solidFill>
                  <a:srgbClr val="FFFF00"/>
                </a:solidFill>
              </a:rPr>
              <a:t>p. </a:t>
            </a:r>
          </a:p>
          <a:p>
            <a:pPr algn="l">
              <a:buFont typeface="Arial" pitchFamily="34" charset="0"/>
              <a:buChar char="•"/>
            </a:pP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b="1" dirty="0" smtClean="0">
                <a:solidFill>
                  <a:srgbClr val="FF0000"/>
                </a:solidFill>
              </a:rPr>
              <a:t>Je to vektorová veličina</a:t>
            </a:r>
          </a:p>
          <a:p>
            <a:pPr algn="l">
              <a:buFont typeface="Arial" pitchFamily="34" charset="0"/>
              <a:buChar char="•"/>
            </a:pPr>
            <a:r>
              <a:rPr lang="sk-SK" dirty="0">
                <a:solidFill>
                  <a:srgbClr val="FFC000"/>
                </a:solidFill>
              </a:rPr>
              <a:t> </a:t>
            </a:r>
            <a:r>
              <a:rPr lang="sk-SK" dirty="0" smtClean="0">
                <a:solidFill>
                  <a:srgbClr val="FFC000"/>
                </a:solidFill>
              </a:rPr>
              <a:t>Smer hybnosti je rovnaký ako smer okamžitej rýchlosti v. </a:t>
            </a:r>
          </a:p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FFC000"/>
                </a:solidFill>
              </a:rPr>
              <a:t> Charakterizuje pohybový stav telesa.</a:t>
            </a:r>
            <a:endParaRPr lang="sk-SK" dirty="0">
              <a:solidFill>
                <a:srgbClr val="FFC000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27584" y="3933056"/>
          <a:ext cx="2160588" cy="842962"/>
        </p:xfrm>
        <a:graphic>
          <a:graphicData uri="http://schemas.openxmlformats.org/presentationml/2006/ole">
            <p:oleObj spid="_x0000_s1026" name="Rovnice" r:id="rId3" imgW="520560" imgH="203040" progId="Equation.3">
              <p:embed/>
            </p:oleObj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3563888" y="4581128"/>
            <a:ext cx="5580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800" b="1" dirty="0" smtClean="0">
                <a:solidFill>
                  <a:srgbClr val="FFC000"/>
                </a:solidFill>
              </a:rPr>
              <a:t> Súčin hmotnosti a okamžitej      </a:t>
            </a:r>
          </a:p>
          <a:p>
            <a:r>
              <a:rPr lang="sk-SK" sz="2800" b="1" dirty="0" smtClean="0">
                <a:solidFill>
                  <a:srgbClr val="FFC000"/>
                </a:solidFill>
              </a:rPr>
              <a:t>  rýchlosti daného telesa. </a:t>
            </a:r>
            <a:endParaRPr lang="sk-SK" sz="2800" b="1" dirty="0">
              <a:solidFill>
                <a:srgbClr val="FFC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0" y="4941168"/>
            <a:ext cx="3563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m – hmotnosť telesa</a:t>
            </a:r>
          </a:p>
          <a:p>
            <a:r>
              <a:rPr lang="sk-SK" sz="2400" dirty="0">
                <a:solidFill>
                  <a:srgbClr val="FFC000"/>
                </a:solidFill>
              </a:rPr>
              <a:t>v</a:t>
            </a:r>
            <a:r>
              <a:rPr lang="sk-SK" sz="2400" dirty="0" smtClean="0">
                <a:solidFill>
                  <a:srgbClr val="FFC000"/>
                </a:solidFill>
              </a:rPr>
              <a:t> – rýchlosť telesa</a:t>
            </a:r>
          </a:p>
          <a:p>
            <a:r>
              <a:rPr lang="sk-SK" sz="2400" b="1" dirty="0" smtClean="0">
                <a:solidFill>
                  <a:srgbClr val="FFC000"/>
                </a:solidFill>
              </a:rPr>
              <a:t>Jednotkou hybnosti  je </a:t>
            </a:r>
            <a:r>
              <a:rPr lang="sk-SK" sz="2400" b="1" dirty="0" err="1" smtClean="0">
                <a:solidFill>
                  <a:srgbClr val="FFFF00"/>
                </a:solidFill>
              </a:rPr>
              <a:t>kg.m</a:t>
            </a:r>
            <a:r>
              <a:rPr lang="sk-SK" sz="2400" b="1" dirty="0" smtClean="0">
                <a:solidFill>
                  <a:srgbClr val="FFFF00"/>
                </a:solidFill>
              </a:rPr>
              <a:t>/s</a:t>
            </a:r>
            <a:endParaRPr lang="sk-SK" sz="2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Ak je teleso v pokoji, jeho hybnosť je nulová. </a:t>
            </a:r>
          </a:p>
          <a:p>
            <a:r>
              <a:rPr lang="sk-SK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2. Newtonov zákon </a:t>
            </a:r>
          </a:p>
          <a:p>
            <a:pPr>
              <a:buNone/>
            </a:pPr>
            <a:endParaRPr lang="sk-SK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Hybnosť hmotného bodu a impulz sily</a:t>
            </a:r>
            <a:endParaRPr lang="sk-SK" dirty="0">
              <a:solidFill>
                <a:srgbClr val="FFFF00"/>
              </a:solidFill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4572000" y="2276872"/>
          <a:ext cx="1689917" cy="684014"/>
        </p:xfrm>
        <a:graphic>
          <a:graphicData uri="http://schemas.openxmlformats.org/presentationml/2006/ole">
            <p:oleObj spid="_x0000_s4098" name="Rovnica" r:id="rId3" imgW="533160" imgH="215640" progId="Equation.3">
              <p:embed/>
            </p:oleObj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84929" y="3140968"/>
          <a:ext cx="9059071" cy="1080120"/>
        </p:xfrm>
        <a:graphic>
          <a:graphicData uri="http://schemas.openxmlformats.org/presentationml/2006/ole">
            <p:oleObj spid="_x0000_s4099" name="Rovnica" r:id="rId4" imgW="3301920" imgH="393480" progId="Equation.3">
              <p:embed/>
            </p:oleObj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0" y="450912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Pomer zmeny hybnosti a času, za ktorý táto zmena nastala je konštantný a rovný pôsobiacej sile. </a:t>
            </a:r>
            <a:endParaRPr lang="sk-SK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Impulz sily</a:t>
            </a:r>
            <a:endParaRPr lang="sk-SK" dirty="0">
              <a:solidFill>
                <a:srgbClr val="FFFF00"/>
              </a:solidFill>
            </a:endParaRPr>
          </a:p>
        </p:txBody>
      </p:sp>
      <p:graphicFrame>
        <p:nvGraphicFramePr>
          <p:cNvPr id="4" name="Zástupný symbol obsahu 3"/>
          <p:cNvGraphicFramePr>
            <a:graphicFrameLocks noChangeAspect="1"/>
          </p:cNvGraphicFramePr>
          <p:nvPr>
            <p:ph idx="1"/>
          </p:nvPr>
        </p:nvGraphicFramePr>
        <p:xfrm>
          <a:off x="827584" y="1484784"/>
          <a:ext cx="1614437" cy="1251274"/>
        </p:xfrm>
        <a:graphic>
          <a:graphicData uri="http://schemas.openxmlformats.org/presentationml/2006/ole">
            <p:oleObj spid="_x0000_s5122" name="Rovnica" r:id="rId3" imgW="507960" imgH="393480" progId="Equation.3">
              <p:embed/>
            </p:oleObj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606800" y="1700213"/>
          <a:ext cx="2201863" cy="677862"/>
        </p:xfrm>
        <a:graphic>
          <a:graphicData uri="http://schemas.openxmlformats.org/presentationml/2006/ole">
            <p:oleObj spid="_x0000_s5123" name="Rovnica" r:id="rId4" imgW="660240" imgH="203040" progId="Equation.3">
              <p:embed/>
            </p:oleObj>
          </a:graphicData>
        </a:graphic>
      </p:graphicFrame>
      <p:cxnSp>
        <p:nvCxnSpPr>
          <p:cNvPr id="7" name="Rovná spojovacia šípka 6"/>
          <p:cNvCxnSpPr/>
          <p:nvPr/>
        </p:nvCxnSpPr>
        <p:spPr>
          <a:xfrm>
            <a:off x="2627784" y="2060848"/>
            <a:ext cx="79208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kt 7"/>
          <p:cNvGraphicFramePr>
            <a:graphicFrameLocks noChangeAspect="1"/>
          </p:cNvGraphicFramePr>
          <p:nvPr/>
        </p:nvGraphicFramePr>
        <p:xfrm>
          <a:off x="261938" y="2722563"/>
          <a:ext cx="4803775" cy="1484312"/>
        </p:xfrm>
        <a:graphic>
          <a:graphicData uri="http://schemas.openxmlformats.org/presentationml/2006/ole">
            <p:oleObj spid="_x0000_s5124" name="Rovnica" r:id="rId5" imgW="698400" imgH="215640" progId="Equation.3">
              <p:embed/>
            </p:oleObj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251520" y="4221088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Hybnosť telesa závisí nielen od pôsobiacej sily, ale aj od času, za ktorý táto sila pôsobí = IMPULZ SILY</a:t>
            </a:r>
            <a:endParaRPr lang="sk-SK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/>
        </p:nvGraphicFramePr>
        <p:xfrm>
          <a:off x="683568" y="5229200"/>
          <a:ext cx="2448495" cy="1153424"/>
        </p:xfrm>
        <a:graphic>
          <a:graphicData uri="http://schemas.openxmlformats.org/presentationml/2006/ole">
            <p:oleObj spid="_x0000_s5125" name="Rovnica" r:id="rId6" imgW="457200" imgH="215640" progId="Equation.3">
              <p:embed/>
            </p:oleObj>
          </a:graphicData>
        </a:graphic>
      </p:graphicFrame>
      <p:sp>
        <p:nvSpPr>
          <p:cNvPr id="11" name="BlokTextu 10"/>
          <p:cNvSpPr txBox="1"/>
          <p:nvPr/>
        </p:nvSpPr>
        <p:spPr>
          <a:xfrm>
            <a:off x="4067944" y="5517232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chemeClr val="bg1">
                    <a:lumMod val="95000"/>
                  </a:schemeClr>
                </a:solidFill>
              </a:rPr>
              <a:t>I –impulz sily</a:t>
            </a:r>
          </a:p>
          <a:p>
            <a:r>
              <a:rPr lang="sk-SK" sz="3200" dirty="0" smtClean="0">
                <a:solidFill>
                  <a:schemeClr val="bg1">
                    <a:lumMod val="95000"/>
                  </a:schemeClr>
                </a:solidFill>
              </a:rPr>
              <a:t>Jednotkou je </a:t>
            </a:r>
            <a:r>
              <a:rPr lang="sk-SK" sz="3200" dirty="0" err="1" smtClean="0">
                <a:solidFill>
                  <a:schemeClr val="bg1">
                    <a:lumMod val="95000"/>
                  </a:schemeClr>
                </a:solidFill>
              </a:rPr>
              <a:t>N.s</a:t>
            </a:r>
            <a:endParaRPr lang="sk-SK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Impulz sily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2204864"/>
            <a:ext cx="8229600" cy="2825155"/>
          </a:xfrm>
        </p:spPr>
        <p:txBody>
          <a:bodyPr/>
          <a:lstStyle/>
          <a:p>
            <a:r>
              <a:rPr lang="sk-SK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Impulz sily = zmene hybnosti</a:t>
            </a:r>
          </a:p>
          <a:p>
            <a:r>
              <a:rPr lang="sk-SK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Impulz sily vyjadruje časový účinok sily</a:t>
            </a:r>
          </a:p>
          <a:p>
            <a:r>
              <a:rPr lang="sk-SK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Ak chceme aby sa zmenila hybnosť telesa, musí naň určitú dobu pôsobiť sila</a:t>
            </a:r>
            <a:endParaRPr lang="sk-SK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940152" y="1988840"/>
          <a:ext cx="1601233" cy="821680"/>
        </p:xfrm>
        <a:graphic>
          <a:graphicData uri="http://schemas.openxmlformats.org/presentationml/2006/ole">
            <p:oleObj spid="_x0000_s6146" name="Rovnica" r:id="rId3" imgW="215640" imgH="20304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Zákon zachovania hybnosti</a:t>
            </a: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4" name="Picture 5" descr="fil_067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b="52556"/>
          <a:stretch>
            <a:fillRect/>
          </a:stretch>
        </p:blipFill>
        <p:spPr bwMode="auto">
          <a:xfrm>
            <a:off x="323528" y="1628800"/>
            <a:ext cx="5400600" cy="2088233"/>
          </a:xfrm>
          <a:prstGeom prst="rect">
            <a:avLst/>
          </a:prstGeom>
          <a:noFill/>
        </p:spPr>
      </p:pic>
      <p:grpSp>
        <p:nvGrpSpPr>
          <p:cNvPr id="7" name="Skupina 6"/>
          <p:cNvGrpSpPr/>
          <p:nvPr/>
        </p:nvGrpSpPr>
        <p:grpSpPr>
          <a:xfrm>
            <a:off x="1043608" y="1484784"/>
            <a:ext cx="3672409" cy="683865"/>
            <a:chOff x="1530384" y="1412776"/>
            <a:chExt cx="2276895" cy="683865"/>
          </a:xfrm>
        </p:grpSpPr>
        <p:graphicFrame>
          <p:nvGraphicFramePr>
            <p:cNvPr id="7170" name="Object 2"/>
            <p:cNvGraphicFramePr>
              <a:graphicFrameLocks noChangeAspect="1"/>
            </p:cNvGraphicFramePr>
            <p:nvPr/>
          </p:nvGraphicFramePr>
          <p:xfrm>
            <a:off x="2780444" y="1412776"/>
            <a:ext cx="1026835" cy="683865"/>
          </p:xfrm>
          <a:graphic>
            <a:graphicData uri="http://schemas.openxmlformats.org/presentationml/2006/ole">
              <p:oleObj spid="_x0000_s7170" name="Rovnica" r:id="rId4" imgW="672840" imgH="215640" progId="Equation.3">
                <p:embed/>
              </p:oleObj>
            </a:graphicData>
          </a:graphic>
        </p:graphicFrame>
        <p:graphicFrame>
          <p:nvGraphicFramePr>
            <p:cNvPr id="7171" name="Object 3"/>
            <p:cNvGraphicFramePr>
              <a:graphicFrameLocks noChangeAspect="1"/>
            </p:cNvGraphicFramePr>
            <p:nvPr/>
          </p:nvGraphicFramePr>
          <p:xfrm>
            <a:off x="1530384" y="1412776"/>
            <a:ext cx="513763" cy="612775"/>
          </p:xfrm>
          <a:graphic>
            <a:graphicData uri="http://schemas.openxmlformats.org/presentationml/2006/ole">
              <p:oleObj spid="_x0000_s7171" name="Rovnica" r:id="rId5" imgW="380880" imgH="215640" progId="Equation.3">
                <p:embed/>
              </p:oleObj>
            </a:graphicData>
          </a:graphic>
        </p:graphicFrame>
      </p:grpSp>
      <p:cxnSp>
        <p:nvCxnSpPr>
          <p:cNvPr id="9" name="Rovná spojovacia šípka 8"/>
          <p:cNvCxnSpPr/>
          <p:nvPr/>
        </p:nvCxnSpPr>
        <p:spPr>
          <a:xfrm>
            <a:off x="2771800" y="2564904"/>
            <a:ext cx="36004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0" y="37170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Hybnosť pred zrážkou sa rovná hybnosti po zrážke.</a:t>
            </a:r>
            <a:endParaRPr lang="sk-SK" sz="3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051721" y="4437111"/>
          <a:ext cx="5012556" cy="1982989"/>
        </p:xfrm>
        <a:graphic>
          <a:graphicData uri="http://schemas.openxmlformats.org/presentationml/2006/ole">
            <p:oleObj spid="_x0000_s7172" name="Rovnica" r:id="rId6" imgW="1155600" imgH="4572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Zákon zachovania hybnosti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 izolovanej sústave je celková hybnosť konštantná alebo sa zachováva (nemení sa).</a:t>
            </a:r>
          </a:p>
          <a:p>
            <a:r>
              <a:rPr lang="sk-SK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Výsledná hybnosť sa rovná vektorovému súčtu hybnosti všetkých telies a tá je potom konštantná. </a:t>
            </a:r>
          </a:p>
          <a:p>
            <a:pPr>
              <a:buNone/>
            </a:pPr>
            <a:endParaRPr lang="sk-SK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043608" y="4509120"/>
          <a:ext cx="7280809" cy="1008112"/>
        </p:xfrm>
        <a:graphic>
          <a:graphicData uri="http://schemas.openxmlformats.org/presentationml/2006/ole">
            <p:oleObj spid="_x0000_s8194" name="Rovnica" r:id="rId3" imgW="1777680" imgH="2286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2780928"/>
            <a:ext cx="7776864" cy="1224136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224</Words>
  <Application>Microsoft Office PowerPoint</Application>
  <PresentationFormat>Prezentácia na obrazovke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Motív Office</vt:lpstr>
      <vt:lpstr>Editor rovnic 3.0</vt:lpstr>
      <vt:lpstr>Microsoft Equation 3.0</vt:lpstr>
      <vt:lpstr>Hybnosť hmotného bodu, impulz sily, zákon zachovania hybnosti</vt:lpstr>
      <vt:lpstr>Hybnosť hmotného bodu</vt:lpstr>
      <vt:lpstr>Hybnosť hmotného bodu a impulz sily</vt:lpstr>
      <vt:lpstr>Impulz sily</vt:lpstr>
      <vt:lpstr>Impulz sily</vt:lpstr>
      <vt:lpstr>Zákon zachovania hybnosti</vt:lpstr>
      <vt:lpstr>Zákon zachovania hybnosti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Hybnosť hmotného bodu, impulz sily, zákon zachovania hybnosti</dc:title>
  <dc:creator>Windows User</dc:creator>
  <cp:lastModifiedBy>Windows User</cp:lastModifiedBy>
  <cp:revision>8</cp:revision>
  <dcterms:created xsi:type="dcterms:W3CDTF">2014-11-25T22:16:47Z</dcterms:created>
  <dcterms:modified xsi:type="dcterms:W3CDTF">2014-11-25T21:03:52Z</dcterms:modified>
</cp:coreProperties>
</file>