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A22B-BF12-44F2-8642-16A4AC52DAA8}" type="datetimeFigureOut">
              <a:rPr lang="sk-SK" smtClean="0"/>
              <a:t>6. 12. 2014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0224-6B6B-4896-A20E-CB7B879EFFF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A22B-BF12-44F2-8642-16A4AC52DAA8}" type="datetimeFigureOut">
              <a:rPr lang="sk-SK" smtClean="0"/>
              <a:t>6. 12. 2014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0224-6B6B-4896-A20E-CB7B879EFFF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A22B-BF12-44F2-8642-16A4AC52DAA8}" type="datetimeFigureOut">
              <a:rPr lang="sk-SK" smtClean="0"/>
              <a:t>6. 12. 2014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0224-6B6B-4896-A20E-CB7B879EFFF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A22B-BF12-44F2-8642-16A4AC52DAA8}" type="datetimeFigureOut">
              <a:rPr lang="sk-SK" smtClean="0"/>
              <a:t>6. 12. 2014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0224-6B6B-4896-A20E-CB7B879EFFF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A22B-BF12-44F2-8642-16A4AC52DAA8}" type="datetimeFigureOut">
              <a:rPr lang="sk-SK" smtClean="0"/>
              <a:t>6. 12. 2014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0224-6B6B-4896-A20E-CB7B879EFFF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A22B-BF12-44F2-8642-16A4AC52DAA8}" type="datetimeFigureOut">
              <a:rPr lang="sk-SK" smtClean="0"/>
              <a:t>6. 12. 2014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0224-6B6B-4896-A20E-CB7B879EFFF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A22B-BF12-44F2-8642-16A4AC52DAA8}" type="datetimeFigureOut">
              <a:rPr lang="sk-SK" smtClean="0"/>
              <a:t>6. 12. 2014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0224-6B6B-4896-A20E-CB7B879EFFF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A22B-BF12-44F2-8642-16A4AC52DAA8}" type="datetimeFigureOut">
              <a:rPr lang="sk-SK" smtClean="0"/>
              <a:t>6. 12. 2014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0224-6B6B-4896-A20E-CB7B879EFFF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A22B-BF12-44F2-8642-16A4AC52DAA8}" type="datetimeFigureOut">
              <a:rPr lang="sk-SK" smtClean="0"/>
              <a:t>6. 12. 2014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0224-6B6B-4896-A20E-CB7B879EFFF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A22B-BF12-44F2-8642-16A4AC52DAA8}" type="datetimeFigureOut">
              <a:rPr lang="sk-SK" smtClean="0"/>
              <a:t>6. 12. 2014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0224-6B6B-4896-A20E-CB7B879EFFF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A22B-BF12-44F2-8642-16A4AC52DAA8}" type="datetimeFigureOut">
              <a:rPr lang="sk-SK" smtClean="0"/>
              <a:t>6. 12. 2014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0224-6B6B-4896-A20E-CB7B879EFFF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AA22B-BF12-44F2-8642-16A4AC52DAA8}" type="datetimeFigureOut">
              <a:rPr lang="sk-SK" smtClean="0"/>
              <a:t>6. 12. 2014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B0224-6B6B-4896-A20E-CB7B879EFFF9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068960"/>
            <a:ext cx="8892480" cy="1470025"/>
          </a:xfrm>
        </p:spPr>
        <p:txBody>
          <a:bodyPr/>
          <a:lstStyle/>
          <a:p>
            <a:r>
              <a:rPr lang="sk-SK" dirty="0" smtClean="0"/>
              <a:t>Rádioaktivita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67744" y="4725144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rgbClr val="7030A0"/>
                </a:solidFill>
              </a:rPr>
              <a:t>Mgr. Jaroslava Viťazková</a:t>
            </a:r>
            <a:endParaRPr lang="sk-SK" dirty="0">
              <a:solidFill>
                <a:srgbClr val="7030A0"/>
              </a:solidFill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395535" y="1196752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rgbClr val="2F2F2F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rgbClr val="0000FF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102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1025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Rádioaktivita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Použitie </a:t>
            </a:r>
          </a:p>
          <a:p>
            <a:pPr>
              <a:buFontTx/>
              <a:buChar char="-"/>
            </a:pPr>
            <a:r>
              <a:rPr lang="sk-SK" dirty="0" smtClean="0"/>
              <a:t>zdroj energie – kardiostimulátory </a:t>
            </a:r>
          </a:p>
          <a:p>
            <a:pPr>
              <a:buFontTx/>
              <a:buChar char="-"/>
            </a:pPr>
            <a:r>
              <a:rPr lang="sk-SK" dirty="0" smtClean="0"/>
              <a:t>Diagnostika a liečba rakovinových nádorov  (ožarovanie)</a:t>
            </a:r>
          </a:p>
          <a:p>
            <a:pPr>
              <a:buFontTx/>
              <a:buChar char="-"/>
            </a:pPr>
            <a:r>
              <a:rPr lang="sk-SK" dirty="0" smtClean="0"/>
              <a:t>Zbrane  - 3 účinky – tlaková vlna</a:t>
            </a:r>
          </a:p>
          <a:p>
            <a:pPr>
              <a:buNone/>
            </a:pPr>
            <a:r>
              <a:rPr lang="sk-SK" dirty="0" smtClean="0"/>
              <a:t>                                     - tepelné žiarenie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- ionizácia </a:t>
            </a:r>
          </a:p>
          <a:p>
            <a:pPr>
              <a:buNone/>
            </a:pPr>
            <a:r>
              <a:rPr lang="sk-SK" dirty="0"/>
              <a:t> </a:t>
            </a:r>
            <a:endParaRPr lang="sk-SK" dirty="0" smtClean="0"/>
          </a:p>
          <a:p>
            <a:pPr>
              <a:buFontTx/>
              <a:buChar char="-"/>
            </a:pP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Rádioaktivita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700808"/>
            <a:ext cx="8229600" cy="3412976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Ochrana </a:t>
            </a:r>
          </a:p>
          <a:p>
            <a:pPr>
              <a:buFontTx/>
              <a:buChar char="-"/>
            </a:pPr>
            <a:r>
              <a:rPr lang="sk-SK" dirty="0" smtClean="0"/>
              <a:t>Zdržiavať sa na takýchto miestach čo najkratšie a čo najďalej </a:t>
            </a:r>
          </a:p>
          <a:p>
            <a:pPr>
              <a:buFontTx/>
              <a:buChar char="-"/>
            </a:pPr>
            <a:r>
              <a:rPr lang="sk-SK" dirty="0" smtClean="0"/>
              <a:t>Tienenie – odtieniť zdroj žiarenia </a:t>
            </a:r>
          </a:p>
          <a:p>
            <a:pPr>
              <a:buFontTx/>
              <a:buChar char="-"/>
            </a:pPr>
            <a:r>
              <a:rPr lang="sk-SK" dirty="0" smtClean="0"/>
              <a:t>Zabránenie kontaminácie </a:t>
            </a:r>
            <a:endParaRPr lang="sk-SK" dirty="0"/>
          </a:p>
        </p:txBody>
      </p:sp>
      <p:pic>
        <p:nvPicPr>
          <p:cNvPr id="4098" name="Picture 2" descr="http://i.idnes.cz/13/121/cl6/BTW4fa99e_profimedia_007203113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509120"/>
            <a:ext cx="3795167" cy="211764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792088"/>
          </a:xfrm>
        </p:spPr>
        <p:txBody>
          <a:bodyPr>
            <a:normAutofit/>
          </a:bodyPr>
          <a:lstStyle/>
          <a:p>
            <a:r>
              <a:rPr lang="sk-SK" dirty="0" smtClean="0"/>
              <a:t>Rádioaktivita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1556792"/>
            <a:ext cx="9144000" cy="3096344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rgbClr val="0070C0"/>
                </a:solidFill>
              </a:rPr>
              <a:t> je vlastnosť niektorých jadier atómov samovoľne sa rozpadať, premieňať sa na jednoduchšie jadra a uvoľňovať energiu vo forme žiarenia</a:t>
            </a:r>
          </a:p>
          <a:p>
            <a:pPr algn="l"/>
            <a:endParaRPr lang="sk-SK" dirty="0" smtClean="0">
              <a:solidFill>
                <a:srgbClr val="0070C0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rgbClr val="0070C0"/>
                </a:solidFill>
              </a:rPr>
              <a:t> je to prirodzený jav</a:t>
            </a:r>
            <a:endParaRPr lang="sk-SK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65104"/>
            <a:ext cx="2414042" cy="201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Rádioaktivita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Objav rádioaktivity: 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1896 </a:t>
            </a:r>
            <a:r>
              <a:rPr lang="sk-SK" b="1" i="1" dirty="0" err="1" smtClean="0"/>
              <a:t>Henri</a:t>
            </a:r>
            <a:r>
              <a:rPr lang="sk-SK" b="1" i="1" dirty="0" smtClean="0"/>
              <a:t> Becquerel</a:t>
            </a:r>
            <a:r>
              <a:rPr lang="sk-SK" b="1" dirty="0" smtClean="0"/>
              <a:t>– </a:t>
            </a:r>
            <a:r>
              <a:rPr lang="sk-SK" b="1" dirty="0" smtClean="0">
                <a:solidFill>
                  <a:srgbClr val="FF0000"/>
                </a:solidFill>
              </a:rPr>
              <a:t>prirodzená rádioaktivita </a:t>
            </a:r>
            <a:r>
              <a:rPr lang="sk-SK" dirty="0" smtClean="0"/>
              <a:t>, experiment s uránovou soľou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1934 objav </a:t>
            </a:r>
            <a:r>
              <a:rPr lang="sk-SK" b="1" dirty="0" smtClean="0">
                <a:solidFill>
                  <a:srgbClr val="FF0000"/>
                </a:solidFill>
              </a:rPr>
              <a:t>umelej rádioaktivity </a:t>
            </a:r>
            <a:r>
              <a:rPr lang="sk-SK" b="1" dirty="0" smtClean="0"/>
              <a:t>- </a:t>
            </a:r>
            <a:r>
              <a:rPr lang="sk-SK" b="1" i="1" dirty="0" smtClean="0"/>
              <a:t>Irena J. </a:t>
            </a:r>
            <a:r>
              <a:rPr lang="sk-SK" b="1" i="1" dirty="0" err="1" smtClean="0"/>
              <a:t>Curie</a:t>
            </a:r>
            <a:r>
              <a:rPr lang="sk-SK" b="1" dirty="0" smtClean="0"/>
              <a:t> </a:t>
            </a:r>
            <a:r>
              <a:rPr lang="sk-SK" b="1" i="1" dirty="0" smtClean="0"/>
              <a:t>, </a:t>
            </a:r>
            <a:r>
              <a:rPr lang="sk-SK" b="1" i="1" dirty="0" err="1" smtClean="0"/>
              <a:t>Frédérik</a:t>
            </a:r>
            <a:r>
              <a:rPr lang="sk-SK" b="1" i="1" dirty="0" smtClean="0"/>
              <a:t> </a:t>
            </a:r>
            <a:r>
              <a:rPr lang="sk-SK" b="1" i="1" dirty="0" err="1" smtClean="0"/>
              <a:t>J.Curie</a:t>
            </a:r>
            <a:r>
              <a:rPr lang="sk-SK" i="1" dirty="0" smtClean="0"/>
              <a:t>, </a:t>
            </a:r>
            <a:r>
              <a:rPr lang="sk-SK" dirty="0" smtClean="0"/>
              <a:t>ožarovanie hliníka alfa časticami</a:t>
            </a:r>
          </a:p>
          <a:p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924" y="260648"/>
            <a:ext cx="2126076" cy="2979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Rádioaktivita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Prirodzená rádioaktivita </a:t>
            </a:r>
          </a:p>
          <a:p>
            <a:pPr marL="514350" indent="-514350">
              <a:buNone/>
            </a:pPr>
            <a:r>
              <a:rPr lang="sk-SK" dirty="0"/>
              <a:t> </a:t>
            </a:r>
            <a:r>
              <a:rPr lang="sk-SK" dirty="0" smtClean="0"/>
              <a:t>- samovoľný rozpad nestabilných jadier, v prírode sa takýchto jadier vyskytuje okolo 50</a:t>
            </a:r>
          </a:p>
          <a:p>
            <a:pPr marL="514350" indent="-514350">
              <a:buNone/>
            </a:pPr>
            <a:endParaRPr lang="sk-SK" dirty="0"/>
          </a:p>
          <a:p>
            <a:pPr marL="514350" indent="-514350"/>
            <a:r>
              <a:rPr lang="sk-SK" b="1" dirty="0" smtClean="0">
                <a:solidFill>
                  <a:srgbClr val="FF0000"/>
                </a:solidFill>
              </a:rPr>
              <a:t>Umelá rádioaktivita </a:t>
            </a:r>
          </a:p>
          <a:p>
            <a:pPr marL="514350" indent="-514350">
              <a:buNone/>
            </a:pPr>
            <a:r>
              <a:rPr lang="sk-SK" dirty="0" smtClean="0"/>
              <a:t>- premena atómov vyvolaná jadrovými reakciami, vzniká pôsobením človeka, vznikajú prvky nevyskytujúce sa v prírode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Rádioaktivita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Žiarenie </a:t>
            </a:r>
            <a:r>
              <a:rPr lang="el-GR" b="1" dirty="0" smtClean="0">
                <a:solidFill>
                  <a:srgbClr val="FF0000"/>
                </a:solidFill>
              </a:rPr>
              <a:t>α</a:t>
            </a:r>
            <a:endParaRPr lang="sk-SK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sk-SK" dirty="0" smtClean="0"/>
              <a:t>Jedna sa o prúd </a:t>
            </a:r>
            <a:r>
              <a:rPr lang="sk-SK" b="1" dirty="0" smtClean="0">
                <a:solidFill>
                  <a:srgbClr val="FF0000"/>
                </a:solidFill>
              </a:rPr>
              <a:t>alfa častíc </a:t>
            </a:r>
            <a:r>
              <a:rPr lang="sk-SK" dirty="0" smtClean="0"/>
              <a:t>hélia </a:t>
            </a:r>
          </a:p>
          <a:p>
            <a:pPr>
              <a:buFontTx/>
              <a:buChar char="-"/>
            </a:pPr>
            <a:r>
              <a:rPr lang="sk-SK" dirty="0" smtClean="0"/>
              <a:t>Má najmenšiu energiu, </a:t>
            </a:r>
            <a:r>
              <a:rPr lang="sk-SK" dirty="0" smtClean="0">
                <a:solidFill>
                  <a:srgbClr val="0070C0"/>
                </a:solidFill>
              </a:rPr>
              <a:t>zachytíme ho aj listom papiera</a:t>
            </a:r>
          </a:p>
          <a:p>
            <a:pPr>
              <a:buFontTx/>
              <a:buChar char="-"/>
            </a:pPr>
            <a:r>
              <a:rPr lang="sk-SK" dirty="0" smtClean="0"/>
              <a:t>Je charakteristické pre ťažké jadrá, kde </a:t>
            </a:r>
            <a:r>
              <a:rPr lang="sk-SK" b="1" dirty="0" smtClean="0">
                <a:solidFill>
                  <a:srgbClr val="FF0000"/>
                </a:solidFill>
              </a:rPr>
              <a:t>A    170</a:t>
            </a:r>
          </a:p>
          <a:p>
            <a:pPr>
              <a:buFontTx/>
              <a:buChar char="-"/>
            </a:pPr>
            <a:r>
              <a:rPr lang="sk-SK" dirty="0" smtClean="0"/>
              <a:t>Výsledný nuklid má o </a:t>
            </a:r>
            <a:r>
              <a:rPr lang="sk-SK" dirty="0" smtClean="0"/>
              <a:t>2 protóny a 2 neutróny menej ako pôvodný  </a:t>
            </a:r>
          </a:p>
          <a:p>
            <a:pPr>
              <a:buFontTx/>
              <a:buChar char="-"/>
            </a:pPr>
            <a:r>
              <a:rPr lang="sk-SK" b="1" dirty="0" smtClean="0"/>
              <a:t>Posuvné pravidlo:</a:t>
            </a:r>
            <a:r>
              <a:rPr lang="sk-SK" b="1" dirty="0"/>
              <a:t> </a:t>
            </a:r>
            <a:r>
              <a:rPr lang="sk-SK" dirty="0" smtClean="0">
                <a:solidFill>
                  <a:srgbClr val="FF0000"/>
                </a:solidFill>
              </a:rPr>
              <a:t>Prvok sa posunie o 2 miesta doľava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6096" y="1412776"/>
            <a:ext cx="1066800" cy="561975"/>
          </a:xfrm>
          <a:prstGeom prst="rect">
            <a:avLst/>
          </a:prstGeom>
          <a:noFill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4288" y="2924944"/>
            <a:ext cx="304800" cy="552450"/>
          </a:xfrm>
          <a:prstGeom prst="rect">
            <a:avLst/>
          </a:prstGeom>
          <a:noFill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5157192"/>
            <a:ext cx="5029080" cy="92734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Rádioaktivita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Žiarenie </a:t>
            </a:r>
            <a:r>
              <a:rPr lang="el-GR" b="1" dirty="0" smtClean="0">
                <a:solidFill>
                  <a:srgbClr val="FF0000"/>
                </a:solidFill>
              </a:rPr>
              <a:t>β</a:t>
            </a:r>
            <a:endParaRPr lang="sk-SK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sk-SK" dirty="0" smtClean="0"/>
              <a:t>má väčšiu energiu ako alfa, </a:t>
            </a:r>
            <a:r>
              <a:rPr lang="sk-SK" dirty="0" smtClean="0">
                <a:solidFill>
                  <a:srgbClr val="0070C0"/>
                </a:solidFill>
              </a:rPr>
              <a:t>zachytíme ho na hliníkovom plechu</a:t>
            </a:r>
          </a:p>
          <a:p>
            <a:pPr>
              <a:buNone/>
            </a:pPr>
            <a:endParaRPr lang="sk-SK" dirty="0" smtClean="0"/>
          </a:p>
          <a:p>
            <a:pPr>
              <a:buFontTx/>
              <a:buChar char="-"/>
            </a:pPr>
            <a:r>
              <a:rPr lang="el-GR" b="1" dirty="0" smtClean="0"/>
              <a:t>β</a:t>
            </a:r>
            <a:r>
              <a:rPr lang="sk-SK" b="1" dirty="0" smtClean="0"/>
              <a:t> – </a:t>
            </a:r>
            <a:r>
              <a:rPr lang="el-GR" b="1" dirty="0" smtClean="0"/>
              <a:t>β</a:t>
            </a:r>
            <a:r>
              <a:rPr lang="sk-SK" b="1" baseline="30000" dirty="0" smtClean="0"/>
              <a:t>- </a:t>
            </a:r>
            <a:r>
              <a:rPr lang="sk-SK" b="1" dirty="0" smtClean="0"/>
              <a:t> </a:t>
            </a:r>
            <a:r>
              <a:rPr lang="sk-SK" dirty="0" smtClean="0"/>
              <a:t>prirodzený rozklad </a:t>
            </a:r>
            <a:endParaRPr lang="sk-SK" dirty="0" smtClean="0"/>
          </a:p>
          <a:p>
            <a:pPr>
              <a:buNone/>
            </a:pPr>
            <a:r>
              <a:rPr lang="sk-SK" b="1" dirty="0" smtClean="0"/>
              <a:t>          </a:t>
            </a:r>
            <a:r>
              <a:rPr lang="el-GR" b="1" dirty="0" smtClean="0"/>
              <a:t>β</a:t>
            </a:r>
            <a:r>
              <a:rPr lang="sk-SK" b="1" dirty="0" smtClean="0"/>
              <a:t> </a:t>
            </a:r>
            <a:r>
              <a:rPr lang="sk-SK" b="1" baseline="30000" dirty="0" smtClean="0"/>
              <a:t>+ </a:t>
            </a:r>
            <a:r>
              <a:rPr lang="sk-SK" dirty="0" smtClean="0"/>
              <a:t> umelá rádioaktivita</a:t>
            </a:r>
            <a:endParaRPr lang="sk-SK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Žiarenie </a:t>
            </a:r>
            <a:r>
              <a:rPr lang="el-GR" b="1" dirty="0" smtClean="0">
                <a:solidFill>
                  <a:srgbClr val="FF0000"/>
                </a:solidFill>
              </a:rPr>
              <a:t>β</a:t>
            </a:r>
            <a:endParaRPr lang="sk-SK" b="1" dirty="0" smtClean="0">
              <a:solidFill>
                <a:srgbClr val="FF0000"/>
              </a:solidFill>
            </a:endParaRPr>
          </a:p>
          <a:p>
            <a:r>
              <a:rPr lang="el-GR" b="1" dirty="0" smtClean="0"/>
              <a:t>β</a:t>
            </a:r>
            <a:r>
              <a:rPr lang="sk-SK" b="1" baseline="30000" dirty="0" smtClean="0"/>
              <a:t>-  </a:t>
            </a:r>
            <a:r>
              <a:rPr lang="sk-SK" b="1" dirty="0" smtClean="0"/>
              <a:t> premena</a:t>
            </a:r>
            <a:r>
              <a:rPr lang="sk-SK" dirty="0" smtClean="0"/>
              <a:t>, je to tok elektrónov, </a:t>
            </a:r>
            <a:r>
              <a:rPr lang="sk-SK" b="1" dirty="0" smtClean="0"/>
              <a:t>nie sú </a:t>
            </a:r>
            <a:r>
              <a:rPr lang="sk-SK" dirty="0" smtClean="0"/>
              <a:t>to elektróny z obalu atómu, ale vznikajú štiepením </a:t>
            </a:r>
            <a:r>
              <a:rPr lang="sk-SK" b="1" baseline="30000" dirty="0" smtClean="0"/>
              <a:t> </a:t>
            </a:r>
            <a:r>
              <a:rPr lang="sk-SK" b="1" dirty="0" smtClean="0"/>
              <a:t> </a:t>
            </a:r>
            <a:r>
              <a:rPr lang="sk-SK" dirty="0" smtClean="0"/>
              <a:t>neutrónov</a:t>
            </a:r>
          </a:p>
          <a:p>
            <a:r>
              <a:rPr lang="sk-SK" b="1" dirty="0" smtClean="0"/>
              <a:t>Posunovacie pravidlo – </a:t>
            </a:r>
            <a:r>
              <a:rPr lang="sk-SK" dirty="0" smtClean="0">
                <a:solidFill>
                  <a:srgbClr val="FF0000"/>
                </a:solidFill>
              </a:rPr>
              <a:t>prvok sa posunie o jedno miesto doprava</a:t>
            </a:r>
          </a:p>
          <a:p>
            <a:pPr>
              <a:buNone/>
            </a:pPr>
            <a:endParaRPr lang="sk-SK" b="1" dirty="0" smtClean="0"/>
          </a:p>
          <a:p>
            <a:endParaRPr lang="sk-SK" dirty="0" smtClean="0"/>
          </a:p>
          <a:p>
            <a:r>
              <a:rPr lang="sk-SK" dirty="0" smtClean="0"/>
              <a:t>Rozklad neutrónu </a:t>
            </a: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Rádioaktivita</a:t>
            </a:r>
            <a:endParaRPr lang="sk-SK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971600" y="4221088"/>
          <a:ext cx="3658390" cy="792088"/>
        </p:xfrm>
        <a:graphic>
          <a:graphicData uri="http://schemas.openxmlformats.org/presentationml/2006/ole">
            <p:oleObj spid="_x0000_s1026" name="Rovnica" r:id="rId3" imgW="927000" imgH="228600" progId="Equation.3">
              <p:embed/>
            </p:oleObj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1043608" y="5805264"/>
          <a:ext cx="3651837" cy="1052736"/>
        </p:xfrm>
        <a:graphic>
          <a:graphicData uri="http://schemas.openxmlformats.org/presentationml/2006/ole">
            <p:oleObj spid="_x0000_s1027" name="Rovnica" r:id="rId4" imgW="736560" imgH="24120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Žiarenie </a:t>
            </a:r>
            <a:r>
              <a:rPr lang="el-GR" b="1" dirty="0" smtClean="0">
                <a:solidFill>
                  <a:srgbClr val="FF0000"/>
                </a:solidFill>
              </a:rPr>
              <a:t>β</a:t>
            </a:r>
            <a:endParaRPr lang="sk-SK" b="1" dirty="0" smtClean="0">
              <a:solidFill>
                <a:srgbClr val="FF0000"/>
              </a:solidFill>
            </a:endParaRPr>
          </a:p>
          <a:p>
            <a:r>
              <a:rPr lang="el-GR" b="1" dirty="0" smtClean="0"/>
              <a:t>β</a:t>
            </a:r>
            <a:r>
              <a:rPr lang="sk-SK" b="1" baseline="30000" dirty="0"/>
              <a:t> </a:t>
            </a:r>
            <a:r>
              <a:rPr lang="sk-SK" b="1" baseline="30000" dirty="0" smtClean="0"/>
              <a:t>+ </a:t>
            </a:r>
            <a:r>
              <a:rPr lang="sk-SK" b="1" dirty="0" smtClean="0"/>
              <a:t> premena</a:t>
            </a:r>
            <a:r>
              <a:rPr lang="sk-SK" dirty="0" smtClean="0"/>
              <a:t>, vzniká pri umelej rádioaktivite, ide o tok pozitrónov, ktoré vznikajú štiepením protónov</a:t>
            </a:r>
          </a:p>
          <a:p>
            <a:endParaRPr lang="sk-SK" b="1" dirty="0" smtClean="0"/>
          </a:p>
          <a:p>
            <a:r>
              <a:rPr lang="sk-SK" b="1" dirty="0" smtClean="0"/>
              <a:t>Posunovacie pravidlo </a:t>
            </a:r>
            <a:r>
              <a:rPr lang="sk-SK" b="1" dirty="0" smtClean="0">
                <a:solidFill>
                  <a:srgbClr val="FF0000"/>
                </a:solidFill>
              </a:rPr>
              <a:t>– </a:t>
            </a:r>
            <a:r>
              <a:rPr lang="sk-SK" dirty="0" smtClean="0">
                <a:solidFill>
                  <a:srgbClr val="FF0000"/>
                </a:solidFill>
              </a:rPr>
              <a:t>prvok sa posunie o jedno miesto doľava</a:t>
            </a:r>
          </a:p>
          <a:p>
            <a:pPr>
              <a:buNone/>
            </a:pPr>
            <a:endParaRPr lang="sk-SK" b="1" dirty="0" smtClean="0"/>
          </a:p>
          <a:p>
            <a:endParaRPr lang="sk-SK" dirty="0" smtClean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Rádioaktivita</a:t>
            </a:r>
            <a:endParaRPr lang="sk-SK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071563" y="5300663"/>
          <a:ext cx="3459162" cy="792162"/>
        </p:xfrm>
        <a:graphic>
          <a:graphicData uri="http://schemas.openxmlformats.org/presentationml/2006/ole">
            <p:oleObj spid="_x0000_s2050" name="Rovnica" r:id="rId3" imgW="876240" imgH="228600" progId="Equation.3">
              <p:embed/>
            </p:oleObj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/>
        </p:nvGraphicFramePr>
        <p:xfrm>
          <a:off x="2627784" y="3284984"/>
          <a:ext cx="2592288" cy="792088"/>
        </p:xfrm>
        <a:graphic>
          <a:graphicData uri="http://schemas.openxmlformats.org/presentationml/2006/ole">
            <p:oleObj spid="_x0000_s2052" name="Rovnica" r:id="rId4" imgW="698400" imgH="24120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68552"/>
          </a:xfrm>
        </p:spPr>
        <p:txBody>
          <a:bodyPr>
            <a:normAutofit fontScale="92500" lnSpcReduction="20000"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Žiarenie </a:t>
            </a:r>
            <a:r>
              <a:rPr lang="el-GR" b="1" dirty="0" smtClean="0">
                <a:solidFill>
                  <a:srgbClr val="FF0000"/>
                </a:solidFill>
              </a:rPr>
              <a:t>γ</a:t>
            </a:r>
            <a:r>
              <a:rPr lang="sk-SK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sk-SK" dirty="0" smtClean="0"/>
              <a:t>Neprebieha samostatne, sprevádza ho žiarenie alfa a beta</a:t>
            </a:r>
          </a:p>
          <a:p>
            <a:r>
              <a:rPr lang="sk-SK" dirty="0" smtClean="0"/>
              <a:t>Je to elektromagnetické vlnenie, ktoré má obrovskú energiu </a:t>
            </a:r>
          </a:p>
          <a:p>
            <a:r>
              <a:rPr lang="sk-SK" dirty="0" smtClean="0">
                <a:solidFill>
                  <a:srgbClr val="0070C0"/>
                </a:solidFill>
              </a:rPr>
              <a:t>Na zachytenie je potrebné niekoľko vrstiev betónu, olova ..</a:t>
            </a:r>
          </a:p>
          <a:p>
            <a:r>
              <a:rPr lang="sk-SK" dirty="0" smtClean="0"/>
              <a:t>Najnebezpečnejšie žiarenie</a:t>
            </a:r>
          </a:p>
          <a:p>
            <a:r>
              <a:rPr lang="sk-SK" b="1" dirty="0" smtClean="0"/>
              <a:t>Posunovacie pravidlo - </a:t>
            </a:r>
            <a:r>
              <a:rPr lang="sk-SK" dirty="0" smtClean="0">
                <a:solidFill>
                  <a:srgbClr val="FF0000"/>
                </a:solidFill>
              </a:rPr>
              <a:t>p</a:t>
            </a:r>
            <a:r>
              <a:rPr lang="sk-SK" dirty="0" smtClean="0">
                <a:solidFill>
                  <a:srgbClr val="FF0000"/>
                </a:solidFill>
              </a:rPr>
              <a:t>ri gama žiarení sa protónové ani nukleónové číslo nemení, nemení sa ani jeho poloha v psp.</a:t>
            </a:r>
          </a:p>
          <a:p>
            <a:endParaRPr lang="sk-SK" b="1" dirty="0" smtClean="0"/>
          </a:p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53955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Rádioaktivita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354</Words>
  <Application>Microsoft Office PowerPoint</Application>
  <PresentationFormat>Prezentácia na obrazovke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4" baseType="lpstr">
      <vt:lpstr>Motív Office</vt:lpstr>
      <vt:lpstr>Microsoft Equation 3.0</vt:lpstr>
      <vt:lpstr>Rádioaktivita</vt:lpstr>
      <vt:lpstr>Rádioaktivita</vt:lpstr>
      <vt:lpstr>Rádioaktivita</vt:lpstr>
      <vt:lpstr>Rádioaktivita</vt:lpstr>
      <vt:lpstr>Rádioaktivita</vt:lpstr>
      <vt:lpstr>Rádioaktivita</vt:lpstr>
      <vt:lpstr>Rádioaktivita</vt:lpstr>
      <vt:lpstr>Rádioaktivita</vt:lpstr>
      <vt:lpstr>Snímka 9</vt:lpstr>
      <vt:lpstr>Rádioaktivita</vt:lpstr>
      <vt:lpstr>Rádioaktivita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Rádioaktivita</dc:title>
  <dc:creator>Windows User</dc:creator>
  <cp:lastModifiedBy>Windows User</cp:lastModifiedBy>
  <cp:revision>11</cp:revision>
  <dcterms:created xsi:type="dcterms:W3CDTF">2014-12-06T19:14:12Z</dcterms:created>
  <dcterms:modified xsi:type="dcterms:W3CDTF">2014-12-07T15:56:59Z</dcterms:modified>
</cp:coreProperties>
</file>