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6" r:id="rId9"/>
    <p:sldId id="267" r:id="rId10"/>
    <p:sldId id="264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D18F-2132-4516-B81F-E3D58307BA67}" type="datetimeFigureOut">
              <a:rPr lang="sk-SK" smtClean="0"/>
              <a:pPr/>
              <a:t>6. 2. 2015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0096-B52C-41F2-8A10-B1714CB1D2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D18F-2132-4516-B81F-E3D58307BA67}" type="datetimeFigureOut">
              <a:rPr lang="sk-SK" smtClean="0"/>
              <a:pPr/>
              <a:t>6. 2. 2015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0096-B52C-41F2-8A10-B1714CB1D2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D18F-2132-4516-B81F-E3D58307BA67}" type="datetimeFigureOut">
              <a:rPr lang="sk-SK" smtClean="0"/>
              <a:pPr/>
              <a:t>6. 2. 2015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0096-B52C-41F2-8A10-B1714CB1D2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D18F-2132-4516-B81F-E3D58307BA67}" type="datetimeFigureOut">
              <a:rPr lang="sk-SK" smtClean="0"/>
              <a:pPr/>
              <a:t>6. 2. 2015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0096-B52C-41F2-8A10-B1714CB1D2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D18F-2132-4516-B81F-E3D58307BA67}" type="datetimeFigureOut">
              <a:rPr lang="sk-SK" smtClean="0"/>
              <a:pPr/>
              <a:t>6. 2. 2015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0096-B52C-41F2-8A10-B1714CB1D2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D18F-2132-4516-B81F-E3D58307BA67}" type="datetimeFigureOut">
              <a:rPr lang="sk-SK" smtClean="0"/>
              <a:pPr/>
              <a:t>6. 2. 2015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0096-B52C-41F2-8A10-B1714CB1D2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D18F-2132-4516-B81F-E3D58307BA67}" type="datetimeFigureOut">
              <a:rPr lang="sk-SK" smtClean="0"/>
              <a:pPr/>
              <a:t>6. 2. 2015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0096-B52C-41F2-8A10-B1714CB1D2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D18F-2132-4516-B81F-E3D58307BA67}" type="datetimeFigureOut">
              <a:rPr lang="sk-SK" smtClean="0"/>
              <a:pPr/>
              <a:t>6. 2. 2015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0096-B52C-41F2-8A10-B1714CB1D2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D18F-2132-4516-B81F-E3D58307BA67}" type="datetimeFigureOut">
              <a:rPr lang="sk-SK" smtClean="0"/>
              <a:pPr/>
              <a:t>6. 2. 2015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0096-B52C-41F2-8A10-B1714CB1D2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D18F-2132-4516-B81F-E3D58307BA67}" type="datetimeFigureOut">
              <a:rPr lang="sk-SK" smtClean="0"/>
              <a:pPr/>
              <a:t>6. 2. 2015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0096-B52C-41F2-8A10-B1714CB1D2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D18F-2132-4516-B81F-E3D58307BA67}" type="datetimeFigureOut">
              <a:rPr lang="sk-SK" smtClean="0"/>
              <a:pPr/>
              <a:t>6. 2. 2015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0096-B52C-41F2-8A10-B1714CB1D2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1000">
              <a:schemeClr val="accent6">
                <a:lumMod val="40000"/>
                <a:lumOff val="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BD18F-2132-4516-B81F-E3D58307BA67}" type="datetimeFigureOut">
              <a:rPr lang="sk-SK" smtClean="0"/>
              <a:pPr/>
              <a:t>6. 2. 2015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E0096-B52C-41F2-8A10-B1714CB1D2A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ymgl.sk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2708920"/>
            <a:ext cx="7772400" cy="1470025"/>
          </a:xfrm>
        </p:spPr>
        <p:txBody>
          <a:bodyPr/>
          <a:lstStyle/>
          <a:p>
            <a:r>
              <a:rPr lang="sk-SK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Časový priebeh rádioaktívnej premeny</a:t>
            </a:r>
            <a:endParaRPr lang="sk-SK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>
          <a:xfrm>
            <a:off x="2743200" y="4509120"/>
            <a:ext cx="6400800" cy="1752600"/>
          </a:xfrm>
        </p:spPr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Mgr. Jaroslava Viťazková</a:t>
            </a:r>
            <a:endParaRPr lang="sk-SK" dirty="0">
              <a:solidFill>
                <a:srgbClr val="FF0000"/>
              </a:solidFill>
            </a:endParaRPr>
          </a:p>
        </p:txBody>
      </p:sp>
      <p:graphicFrame>
        <p:nvGraphicFramePr>
          <p:cNvPr id="8" name="Tabuľka 7"/>
          <p:cNvGraphicFramePr>
            <a:graphicFrameLocks noGrp="1"/>
          </p:cNvGraphicFramePr>
          <p:nvPr/>
        </p:nvGraphicFramePr>
        <p:xfrm>
          <a:off x="395535" y="1196752"/>
          <a:ext cx="8280922" cy="1273575"/>
        </p:xfrm>
        <a:graphic>
          <a:graphicData uri="http://schemas.openxmlformats.org/drawingml/2006/table">
            <a:tbl>
              <a:tblPr/>
              <a:tblGrid>
                <a:gridCol w="3617075"/>
                <a:gridCol w="258364"/>
                <a:gridCol w="258364"/>
                <a:gridCol w="4147119"/>
              </a:tblGrid>
              <a:tr h="23097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3159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Gymnázium, SNP 1, </a:t>
                      </a:r>
                      <a:br>
                        <a:rPr lang="sk-SK" sz="16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</a:br>
                      <a:r>
                        <a:rPr lang="sk-SK" sz="16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056 01 Gelnica</a:t>
                      </a:r>
                      <a:endParaRPr lang="sk-SK" sz="1600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Web: </a:t>
                      </a:r>
                      <a:r>
                        <a:rPr lang="sk-SK" sz="1600" u="sng" dirty="0" err="1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  <a:hlinkClick r:id="rId2"/>
                        </a:rPr>
                        <a:t>www.gymgl.sk</a:t>
                      </a:r>
                      <a:r>
                        <a:rPr lang="sk-SK" sz="1600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sk-SK" sz="1600" i="1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   </a:t>
                      </a:r>
                      <a:endParaRPr lang="sk-SK" sz="1600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53975" marB="53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b="1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KĽÚČ K INOVATÍVNEMU VZDELÁVANIU</a:t>
                      </a:r>
                      <a:endParaRPr lang="sk-SK" sz="1600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ITMS kód projektu: </a:t>
                      </a:r>
                      <a:r>
                        <a:rPr lang="sk-SK" sz="16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26110130703</a:t>
                      </a:r>
                    </a:p>
                  </a:txBody>
                  <a:tcPr marL="36195" marR="36195" marT="53975" marB="539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Obrázok 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75656" cy="1524304"/>
          </a:xfrm>
          <a:prstGeom prst="rect">
            <a:avLst/>
          </a:prstGeom>
          <a:noFill/>
        </p:spPr>
      </p:pic>
      <p:pic>
        <p:nvPicPr>
          <p:cNvPr id="10" name="Obrázok 1" descr="agentura_cmy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0"/>
            <a:ext cx="5572257" cy="1268760"/>
          </a:xfrm>
          <a:prstGeom prst="rect">
            <a:avLst/>
          </a:prstGeom>
          <a:noFill/>
        </p:spPr>
      </p:pic>
      <p:pic>
        <p:nvPicPr>
          <p:cNvPr id="11" name="Obrázok 2" descr="EU-ESF-VERTICAL-COL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0272" y="0"/>
            <a:ext cx="1584176" cy="1474382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2928934"/>
            <a:ext cx="8229600" cy="1143000"/>
          </a:xfrm>
        </p:spPr>
        <p:txBody>
          <a:bodyPr>
            <a:normAutofit/>
          </a:bodyPr>
          <a:lstStyle/>
          <a:p>
            <a:r>
              <a:rPr lang="sk-SK" sz="6600" dirty="0" smtClean="0">
                <a:solidFill>
                  <a:schemeClr val="accent6">
                    <a:lumMod val="75000"/>
                  </a:schemeClr>
                </a:solidFill>
              </a:rPr>
              <a:t>Ďakujem za </a:t>
            </a:r>
            <a:r>
              <a:rPr lang="sk-SK" sz="6600" dirty="0" smtClean="0">
                <a:solidFill>
                  <a:schemeClr val="accent6">
                    <a:lumMod val="75000"/>
                  </a:schemeClr>
                </a:solidFill>
              </a:rPr>
              <a:t>pozornosť</a:t>
            </a:r>
            <a:endParaRPr lang="sk-SK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2340768" y="1484784"/>
            <a:ext cx="8229600" cy="1143000"/>
          </a:xfrm>
        </p:spPr>
        <p:txBody>
          <a:bodyPr/>
          <a:lstStyle/>
          <a:p>
            <a:r>
              <a:rPr lang="sk-SK" dirty="0" smtClean="0"/>
              <a:t>Aktivita žiariča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2332037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sk-SK" dirty="0"/>
              <a:t>Počet jadrových premien ktoré nastanú vo vzorke rádioaktívnej látky za časovú jednotku označujeme ako </a:t>
            </a:r>
            <a:r>
              <a:rPr lang="sk-SK" b="1" dirty="0">
                <a:solidFill>
                  <a:srgbClr val="FF0000"/>
                </a:solidFill>
              </a:rPr>
              <a:t>aktivita </a:t>
            </a:r>
            <a:r>
              <a:rPr lang="sk-SK" b="1" i="1" dirty="0" smtClean="0">
                <a:solidFill>
                  <a:srgbClr val="FF0000"/>
                </a:solidFill>
              </a:rPr>
              <a:t>A</a:t>
            </a:r>
            <a:r>
              <a:rPr lang="sk-SK" b="1" i="1" dirty="0" smtClean="0"/>
              <a:t>. </a:t>
            </a:r>
            <a:r>
              <a:rPr lang="sk-SK" dirty="0" smtClean="0"/>
              <a:t>Jednotkou </a:t>
            </a:r>
            <a:r>
              <a:rPr lang="sk-SK" dirty="0"/>
              <a:t>aktivity je </a:t>
            </a:r>
            <a:r>
              <a:rPr lang="sk-SK" b="1" dirty="0">
                <a:solidFill>
                  <a:srgbClr val="FF0000"/>
                </a:solidFill>
              </a:rPr>
              <a:t>becquerel </a:t>
            </a:r>
            <a:r>
              <a:rPr lang="sk-SK" dirty="0">
                <a:solidFill>
                  <a:srgbClr val="FF0000"/>
                </a:solidFill>
              </a:rPr>
              <a:t>(</a:t>
            </a:r>
            <a:r>
              <a:rPr lang="sk-SK" dirty="0" err="1">
                <a:solidFill>
                  <a:srgbClr val="FF0000"/>
                </a:solidFill>
              </a:rPr>
              <a:t>Bq</a:t>
            </a:r>
            <a:r>
              <a:rPr lang="sk-SK" dirty="0">
                <a:solidFill>
                  <a:srgbClr val="FF0000"/>
                </a:solidFill>
              </a:rPr>
              <a:t>), </a:t>
            </a:r>
            <a:r>
              <a:rPr lang="sk-SK" dirty="0"/>
              <a:t>ktorý zodpovedá jednej premene za sekundu </a:t>
            </a:r>
            <a:r>
              <a:rPr lang="sk-SK" dirty="0">
                <a:solidFill>
                  <a:srgbClr val="FF0000"/>
                </a:solidFill>
              </a:rPr>
              <a:t>(</a:t>
            </a:r>
            <a:r>
              <a:rPr lang="sk-SK" dirty="0" err="1">
                <a:solidFill>
                  <a:srgbClr val="FF0000"/>
                </a:solidFill>
              </a:rPr>
              <a:t>Bq</a:t>
            </a:r>
            <a:r>
              <a:rPr lang="sk-SK" dirty="0">
                <a:solidFill>
                  <a:srgbClr val="FF0000"/>
                </a:solidFill>
              </a:rPr>
              <a:t> = s</a:t>
            </a:r>
            <a:r>
              <a:rPr lang="sk-SK" baseline="30000" dirty="0">
                <a:solidFill>
                  <a:srgbClr val="FF0000"/>
                </a:solidFill>
              </a:rPr>
              <a:t>-1</a:t>
            </a:r>
            <a:r>
              <a:rPr lang="sk-SK" dirty="0">
                <a:solidFill>
                  <a:srgbClr val="FF0000"/>
                </a:solidFill>
              </a:rPr>
              <a:t>)</a:t>
            </a:r>
            <a:r>
              <a:rPr lang="sk-SK" dirty="0"/>
              <a:t>. Aktivita žiariča s časom postupne klesá</a:t>
            </a:r>
            <a:r>
              <a:rPr lang="sk-SK" dirty="0" smtClean="0"/>
              <a:t>. Po uplynutí časového intervalu t = T sa aktivita vzorky zmenšuje na polovicu predchádzajúcej hodnoty.</a:t>
            </a:r>
          </a:p>
          <a:p>
            <a:pPr algn="just">
              <a:buNone/>
            </a:pPr>
            <a:r>
              <a:rPr lang="sk-SK" dirty="0" smtClean="0"/>
              <a:t>      </a:t>
            </a:r>
          </a:p>
          <a:p>
            <a:pPr algn="just">
              <a:buNone/>
            </a:pPr>
            <a:r>
              <a:rPr lang="sk-SK" dirty="0" smtClean="0"/>
              <a:t>   </a:t>
            </a:r>
            <a:r>
              <a:rPr lang="sk-SK" dirty="0" smtClean="0">
                <a:solidFill>
                  <a:srgbClr val="7030A0"/>
                </a:solidFill>
              </a:rPr>
              <a:t>A=                                     </a:t>
            </a:r>
            <a:endParaRPr lang="sk-SK" dirty="0">
              <a:solidFill>
                <a:srgbClr val="7030A0"/>
              </a:solidFill>
            </a:endParaRPr>
          </a:p>
          <a:p>
            <a:pPr algn="just"/>
            <a:endParaRPr lang="sk-SK" dirty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1331640" y="5921375"/>
          <a:ext cx="5919788" cy="936625"/>
        </p:xfrm>
        <a:graphic>
          <a:graphicData uri="http://schemas.openxmlformats.org/presentationml/2006/ole">
            <p:oleObj spid="_x0000_s1027" name="Rovnica" r:id="rId3" imgW="2489040" imgH="393480" progId="Equation.3">
              <p:embed/>
            </p:oleObj>
          </a:graphicData>
        </a:graphic>
      </p:graphicFrame>
      <p:sp>
        <p:nvSpPr>
          <p:cNvPr id="6" name="Nadpis 1"/>
          <p:cNvSpPr txBox="1">
            <a:spLocks/>
          </p:cNvSpPr>
          <p:nvPr/>
        </p:nvSpPr>
        <p:spPr>
          <a:xfrm>
            <a:off x="755576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Časový priebeh rádioaktívnej premeny</a:t>
            </a:r>
            <a:endParaRPr kumimoji="0" lang="sk-SK" sz="44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sk-SK" dirty="0"/>
              <a:t>Počet rádioaktívnych jadier (a aktivita žiariča) sa zníži na polovicu vždy za rovnaký čas. Tento čas za ktorý sa premení polovica prítomných rádioaktívnych jadier atómov nazývame </a:t>
            </a:r>
            <a:r>
              <a:rPr lang="sk-SK" b="1" dirty="0">
                <a:solidFill>
                  <a:srgbClr val="00B050"/>
                </a:solidFill>
              </a:rPr>
              <a:t>polčas premeny</a:t>
            </a:r>
            <a:r>
              <a:rPr lang="sk-SK" b="1" dirty="0"/>
              <a:t> </a:t>
            </a:r>
            <a:r>
              <a:rPr lang="sk-SK" dirty="0"/>
              <a:t>alebo </a:t>
            </a:r>
            <a:r>
              <a:rPr lang="sk-SK" b="1" dirty="0">
                <a:solidFill>
                  <a:srgbClr val="00B050"/>
                </a:solidFill>
              </a:rPr>
              <a:t>polčas rozpadu</a:t>
            </a:r>
            <a:r>
              <a:rPr lang="sk-SK" b="1" dirty="0"/>
              <a:t> </a:t>
            </a:r>
            <a:r>
              <a:rPr lang="sk-SK" dirty="0"/>
              <a:t>a označujeme ho symbolom </a:t>
            </a:r>
            <a:r>
              <a:rPr lang="sk-SK" b="1" dirty="0" smtClean="0">
                <a:solidFill>
                  <a:srgbClr val="00B050"/>
                </a:solidFill>
              </a:rPr>
              <a:t>T</a:t>
            </a:r>
            <a:r>
              <a:rPr lang="sk-SK" b="1" baseline="-25000" dirty="0" smtClean="0">
                <a:solidFill>
                  <a:srgbClr val="00B050"/>
                </a:solidFill>
              </a:rPr>
              <a:t>1/2</a:t>
            </a:r>
          </a:p>
          <a:p>
            <a:pPr algn="just"/>
            <a:r>
              <a:rPr lang="sk-SK" dirty="0"/>
              <a:t>Časový priebeh procesu samovoľnej premeny rádioaktívnych jadier vyjadruje exponenciálny </a:t>
            </a:r>
            <a:r>
              <a:rPr lang="sk-SK" dirty="0" smtClean="0"/>
              <a:t>vzťah </a:t>
            </a:r>
            <a:r>
              <a:rPr lang="sk-SK" dirty="0"/>
              <a:t>v ktorom </a:t>
            </a:r>
            <a:r>
              <a:rPr lang="sk-SK" i="1" dirty="0"/>
              <a:t>N</a:t>
            </a:r>
            <a:r>
              <a:rPr lang="sk-SK" baseline="-25000" dirty="0"/>
              <a:t>0 </a:t>
            </a:r>
            <a:r>
              <a:rPr lang="sk-SK" dirty="0"/>
              <a:t>je pôvodný počet rádioaktívnych atómov, </a:t>
            </a:r>
            <a:r>
              <a:rPr lang="sk-SK" i="1" dirty="0"/>
              <a:t>N </a:t>
            </a:r>
            <a:r>
              <a:rPr lang="sk-SK" dirty="0"/>
              <a:t>je počet rádioaktívnych atómov v čase </a:t>
            </a:r>
            <a:r>
              <a:rPr lang="sk-SK" i="1" dirty="0"/>
              <a:t>t</a:t>
            </a:r>
            <a:r>
              <a:rPr lang="sk-SK" dirty="0"/>
              <a:t>, </a:t>
            </a:r>
            <a:r>
              <a:rPr lang="sk-SK" i="1" dirty="0"/>
              <a:t>t </a:t>
            </a:r>
            <a:r>
              <a:rPr lang="sk-SK" dirty="0"/>
              <a:t>je čas a λ je </a:t>
            </a:r>
            <a:r>
              <a:rPr lang="sk-SK" dirty="0" smtClean="0"/>
              <a:t>konštanta </a:t>
            </a:r>
            <a:r>
              <a:rPr lang="sk-SK" dirty="0"/>
              <a:t>úmernosti - </a:t>
            </a:r>
            <a:r>
              <a:rPr lang="sk-SK" b="1" dirty="0" err="1">
                <a:solidFill>
                  <a:srgbClr val="00B050"/>
                </a:solidFill>
              </a:rPr>
              <a:t>premenová</a:t>
            </a:r>
            <a:r>
              <a:rPr lang="sk-SK" b="1" dirty="0">
                <a:solidFill>
                  <a:srgbClr val="00B050"/>
                </a:solidFill>
              </a:rPr>
              <a:t> konštanta </a:t>
            </a:r>
            <a:endParaRPr lang="sk-SK" b="1" dirty="0" smtClean="0">
              <a:solidFill>
                <a:srgbClr val="00B050"/>
              </a:solidFill>
            </a:endParaRPr>
          </a:p>
          <a:p>
            <a:pPr algn="just"/>
            <a:endParaRPr lang="sk-SK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683568" y="5229200"/>
          <a:ext cx="3498073" cy="936104"/>
        </p:xfrm>
        <a:graphic>
          <a:graphicData uri="http://schemas.openxmlformats.org/presentationml/2006/ole">
            <p:oleObj spid="_x0000_s2050" name="Rovnica" r:id="rId3" imgW="901440" imgH="241200" progId="Equation.3">
              <p:embed/>
            </p:oleObj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5580112" y="5422983"/>
          <a:ext cx="1944216" cy="1435017"/>
        </p:xfrm>
        <a:graphic>
          <a:graphicData uri="http://schemas.openxmlformats.org/presentationml/2006/ole">
            <p:oleObj spid="_x0000_s2051" name="Rovnica" r:id="rId4" imgW="533160" imgH="393480" progId="Equation.3">
              <p:embed/>
            </p:oleObj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/>
        </p:nvGraphicFramePr>
        <p:xfrm>
          <a:off x="1691680" y="6165304"/>
          <a:ext cx="2900665" cy="692696"/>
        </p:xfrm>
        <a:graphic>
          <a:graphicData uri="http://schemas.openxmlformats.org/presentationml/2006/ole">
            <p:oleObj spid="_x0000_s2052" name="Rovnica" r:id="rId5" imgW="850680" imgH="203040" progId="Equation.3">
              <p:embed/>
            </p:oleObj>
          </a:graphicData>
        </a:graphic>
      </p:graphicFrame>
      <p:sp>
        <p:nvSpPr>
          <p:cNvPr id="7" name="Nadpis 1"/>
          <p:cNvSpPr txBox="1">
            <a:spLocks/>
          </p:cNvSpPr>
          <p:nvPr/>
        </p:nvSpPr>
        <p:spPr>
          <a:xfrm>
            <a:off x="539552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Časový priebeh rádioaktívnej premeny</a:t>
            </a:r>
            <a:endParaRPr kumimoji="0" lang="sk-SK" sz="44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Závislosť počtu nepremenených jadier od času</a:t>
            </a:r>
            <a:endParaRPr lang="sk-SK" dirty="0"/>
          </a:p>
        </p:txBody>
      </p:sp>
      <p:grpSp>
        <p:nvGrpSpPr>
          <p:cNvPr id="1028" name="Group 4"/>
          <p:cNvGrpSpPr>
            <a:grpSpLocks noChangeAspect="1"/>
          </p:cNvGrpSpPr>
          <p:nvPr/>
        </p:nvGrpSpPr>
        <p:grpSpPr bwMode="auto">
          <a:xfrm>
            <a:off x="323528" y="1412776"/>
            <a:ext cx="8572500" cy="4972050"/>
            <a:chOff x="225" y="1008"/>
            <a:chExt cx="5400" cy="3132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225" y="1008"/>
              <a:ext cx="5400" cy="3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5" y="1008"/>
              <a:ext cx="5410" cy="313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</p:pic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1196752"/>
            <a:ext cx="8229600" cy="11430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sk-SK" dirty="0" smtClean="0"/>
              <a:t> Rádioaktívne</a:t>
            </a:r>
            <a:r>
              <a:rPr lang="sk-SK" b="1" dirty="0" smtClean="0"/>
              <a:t> </a:t>
            </a:r>
            <a:r>
              <a:rPr lang="sk-SK" dirty="0" err="1"/>
              <a:t>premenové</a:t>
            </a:r>
            <a:r>
              <a:rPr lang="sk-SK" b="1" dirty="0"/>
              <a:t> </a:t>
            </a:r>
            <a:r>
              <a:rPr lang="sk-SK" dirty="0" smtClean="0"/>
              <a:t>rady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2332037"/>
            <a:ext cx="82296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sk-SK" dirty="0"/>
              <a:t>Primárne prírodné </a:t>
            </a:r>
            <a:r>
              <a:rPr lang="sk-SK" dirty="0" err="1" smtClean="0"/>
              <a:t>rádionuklidy</a:t>
            </a:r>
            <a:r>
              <a:rPr lang="sk-SK" dirty="0" smtClean="0"/>
              <a:t> sa </a:t>
            </a:r>
            <a:r>
              <a:rPr lang="sk-SK" dirty="0"/>
              <a:t>pri rádioaktívnej premene menia na produkty, ktoré sú tiež rádioaktívne. Vzniknuté produkty sa </a:t>
            </a:r>
            <a:r>
              <a:rPr lang="sk-SK" dirty="0" smtClean="0"/>
              <a:t>premieňajú ďalej. </a:t>
            </a:r>
            <a:r>
              <a:rPr lang="sk-SK" dirty="0"/>
              <a:t>Dôsledkom série po sebe prebiehajúcich rozpadov vzniká reťazec rádioaktívnych prvkov, ktorý sa nazýva </a:t>
            </a:r>
            <a:r>
              <a:rPr lang="sk-SK" b="1" dirty="0"/>
              <a:t>rádioaktívny </a:t>
            </a:r>
            <a:r>
              <a:rPr lang="sk-SK" b="1" dirty="0" err="1" smtClean="0"/>
              <a:t>premenový</a:t>
            </a:r>
            <a:r>
              <a:rPr lang="sk-SK" b="1" dirty="0" smtClean="0"/>
              <a:t> </a:t>
            </a:r>
            <a:r>
              <a:rPr lang="sk-SK" b="1" dirty="0"/>
              <a:t>rad</a:t>
            </a:r>
            <a:r>
              <a:rPr lang="sk-SK" dirty="0" smtClean="0"/>
              <a:t>. Vždy je zakončený nerádioaktívnym produktom.</a:t>
            </a:r>
          </a:p>
          <a:p>
            <a:pPr algn="just"/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1043608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Časový priebeh rádioaktívnej premeny</a:t>
            </a:r>
            <a:endParaRPr kumimoji="0" lang="sk-SK" sz="44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Uránový rozpadový rad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40768"/>
            <a:ext cx="8496944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2332037"/>
            <a:ext cx="8229600" cy="4525963"/>
          </a:xfrm>
        </p:spPr>
        <p:txBody>
          <a:bodyPr/>
          <a:lstStyle/>
          <a:p>
            <a:r>
              <a:rPr lang="sk-SK" dirty="0" smtClean="0"/>
              <a:t>Úloha 1. </a:t>
            </a:r>
          </a:p>
          <a:p>
            <a:pPr>
              <a:buNone/>
            </a:pPr>
            <a:r>
              <a:rPr lang="sk-SK" dirty="0" smtClean="0"/>
              <a:t>Vypočítajte polčas rozpadu rádioaktívneho sodíka, ak za čas t=49,2 hod. klesne aktivita sodíka na 0,1 začiatočnej hodnoty. </a:t>
            </a:r>
            <a:endParaRPr lang="sk-SK" dirty="0"/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827584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Časový priebeh rádioaktívnej premeny</a:t>
            </a:r>
            <a:endParaRPr kumimoji="0" lang="sk-SK" sz="44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Riešenie</a:t>
            </a:r>
          </a:p>
          <a:p>
            <a:pPr>
              <a:buNone/>
            </a:pPr>
            <a:r>
              <a:rPr lang="sk-SK" dirty="0" smtClean="0"/>
              <a:t>t</a:t>
            </a:r>
            <a:r>
              <a:rPr lang="sk-SK" dirty="0" smtClean="0"/>
              <a:t>= 49,2 hod.</a:t>
            </a:r>
          </a:p>
          <a:p>
            <a:pPr>
              <a:buNone/>
            </a:pPr>
            <a:r>
              <a:rPr lang="sk-SK" dirty="0" smtClean="0"/>
              <a:t>A(t)= A</a:t>
            </a:r>
            <a:r>
              <a:rPr lang="sk-SK" baseline="-25000" dirty="0" smtClean="0"/>
              <a:t>0</a:t>
            </a:r>
            <a:r>
              <a:rPr lang="sk-SK" dirty="0" smtClean="0"/>
              <a:t> /10 </a:t>
            </a:r>
          </a:p>
          <a:p>
            <a:pPr>
              <a:buNone/>
            </a:pPr>
            <a:r>
              <a:rPr lang="sk-SK" dirty="0" smtClean="0"/>
              <a:t>T=? </a:t>
            </a:r>
          </a:p>
          <a:p>
            <a:pPr>
              <a:buNone/>
            </a:pPr>
            <a:r>
              <a:rPr lang="sk-SK" dirty="0" smtClean="0"/>
              <a:t>A(t)=</a:t>
            </a:r>
            <a:r>
              <a:rPr lang="sk-SK" dirty="0" smtClean="0"/>
              <a:t> </a:t>
            </a:r>
            <a:r>
              <a:rPr lang="sk-SK" dirty="0" smtClean="0"/>
              <a:t>A</a:t>
            </a:r>
            <a:r>
              <a:rPr lang="sk-SK" baseline="-25000" dirty="0" smtClean="0"/>
              <a:t>0</a:t>
            </a:r>
            <a:r>
              <a:rPr lang="sk-SK" dirty="0" smtClean="0"/>
              <a:t>.</a:t>
            </a:r>
          </a:p>
          <a:p>
            <a:pPr>
              <a:buNone/>
            </a:pP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683568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Časový priebeh rádioaktívnej premeny</a:t>
            </a:r>
            <a:endParaRPr kumimoji="0" lang="sk-SK" sz="44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2051720" y="3573016"/>
          <a:ext cx="1106488" cy="914400"/>
        </p:xfrm>
        <a:graphic>
          <a:graphicData uri="http://schemas.openxmlformats.org/presentationml/2006/ole">
            <p:oleObj spid="_x0000_s20482" name="Rovnica" r:id="rId3" imgW="368280" imgH="304560" progId="Equation.3">
              <p:embed/>
            </p:oleObj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/>
        </p:nvGraphicFramePr>
        <p:xfrm>
          <a:off x="467544" y="4653136"/>
          <a:ext cx="2430175" cy="1145654"/>
        </p:xfrm>
        <a:graphic>
          <a:graphicData uri="http://schemas.openxmlformats.org/presentationml/2006/ole">
            <p:oleObj spid="_x0000_s20483" name="Rovnica" r:id="rId4" imgW="888840" imgH="419040" progId="Equation.3">
              <p:embed/>
            </p:oleObj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/>
        </p:nvGraphicFramePr>
        <p:xfrm>
          <a:off x="5148064" y="1628800"/>
          <a:ext cx="2287116" cy="1289670"/>
        </p:xfrm>
        <a:graphic>
          <a:graphicData uri="http://schemas.openxmlformats.org/presentationml/2006/ole">
            <p:oleObj spid="_x0000_s20484" name="Rovnica" r:id="rId5" imgW="685800" imgH="419040" progId="Equation.3">
              <p:embed/>
            </p:oleObj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/>
        </p:nvGraphicFramePr>
        <p:xfrm>
          <a:off x="5076056" y="2996952"/>
          <a:ext cx="2560166" cy="818197"/>
        </p:xfrm>
        <a:graphic>
          <a:graphicData uri="http://schemas.openxmlformats.org/presentationml/2006/ole">
            <p:oleObj spid="_x0000_s20485" name="Rovnica" r:id="rId6" imgW="1231560" imgH="393480" progId="Equation.3">
              <p:embed/>
            </p:oleObj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/>
        </p:nvGraphicFramePr>
        <p:xfrm>
          <a:off x="5364088" y="4005064"/>
          <a:ext cx="2232248" cy="792088"/>
        </p:xfrm>
        <a:graphic>
          <a:graphicData uri="http://schemas.openxmlformats.org/presentationml/2006/ole">
            <p:oleObj spid="_x0000_s20486" name="Rovnica" r:id="rId7" imgW="799920" imgH="393480" progId="Equation.3">
              <p:embed/>
            </p:oleObj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/>
        </p:nvGraphicFramePr>
        <p:xfrm>
          <a:off x="1979712" y="5301208"/>
          <a:ext cx="7164288" cy="1135063"/>
        </p:xfrm>
        <a:graphic>
          <a:graphicData uri="http://schemas.openxmlformats.org/presentationml/2006/ole">
            <p:oleObj spid="_x0000_s20487" name="Rovnica" r:id="rId8" imgW="2184120" imgH="419040" progId="Equation.3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2332037"/>
            <a:ext cx="8568952" cy="4525963"/>
          </a:xfrm>
        </p:spPr>
        <p:txBody>
          <a:bodyPr/>
          <a:lstStyle/>
          <a:p>
            <a:r>
              <a:rPr lang="sk-SK" dirty="0" smtClean="0"/>
              <a:t>Úloha 2.</a:t>
            </a:r>
          </a:p>
          <a:p>
            <a:pPr>
              <a:buNone/>
            </a:pPr>
            <a:r>
              <a:rPr lang="sk-SK" dirty="0" smtClean="0"/>
              <a:t>Za aký čas t ubudne rozpadom 15.10</a:t>
            </a:r>
            <a:r>
              <a:rPr lang="sk-SK" baseline="30000" dirty="0" smtClean="0"/>
              <a:t>-6 </a:t>
            </a:r>
            <a:r>
              <a:rPr lang="sk-SK" dirty="0" smtClean="0"/>
              <a:t> kg rádioaktívnej látky, kt. celkové množstvo je 60.</a:t>
            </a:r>
            <a:r>
              <a:rPr lang="sk-SK" dirty="0" smtClean="0"/>
              <a:t> 10</a:t>
            </a:r>
            <a:r>
              <a:rPr lang="sk-SK" baseline="30000" dirty="0" smtClean="0"/>
              <a:t>-6 </a:t>
            </a:r>
            <a:r>
              <a:rPr lang="sk-SK" dirty="0" smtClean="0"/>
              <a:t> kg </a:t>
            </a:r>
            <a:r>
              <a:rPr lang="sk-SK" dirty="0" smtClean="0"/>
              <a:t>. Polčas rozpadu T=180s.  (t=75,6)</a:t>
            </a:r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683568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Časový priebeh rádioaktívnej premeny</a:t>
            </a:r>
            <a:endParaRPr kumimoji="0" lang="sk-SK" sz="44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322</Words>
  <Application>Microsoft Office PowerPoint</Application>
  <PresentationFormat>Prezentácia na obrazovke (4:3)</PresentationFormat>
  <Paragraphs>33</Paragraphs>
  <Slides>10</Slides>
  <Notes>0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2</vt:i4>
      </vt:variant>
      <vt:variant>
        <vt:lpstr>Nadpisy snímok</vt:lpstr>
      </vt:variant>
      <vt:variant>
        <vt:i4>10</vt:i4>
      </vt:variant>
    </vt:vector>
  </HeadingPairs>
  <TitlesOfParts>
    <vt:vector size="13" baseType="lpstr">
      <vt:lpstr>Motív Office</vt:lpstr>
      <vt:lpstr>Rovnica</vt:lpstr>
      <vt:lpstr>Microsoft Equation 3.0</vt:lpstr>
      <vt:lpstr>Časový priebeh rádioaktívnej premeny</vt:lpstr>
      <vt:lpstr>Aktivita žiariča</vt:lpstr>
      <vt:lpstr>Snímka 3</vt:lpstr>
      <vt:lpstr>Závislosť počtu nepremenených jadier od času</vt:lpstr>
      <vt:lpstr> Rádioaktívne premenové rady</vt:lpstr>
      <vt:lpstr>Uránový rozpadový rad</vt:lpstr>
      <vt:lpstr>Snímka 7</vt:lpstr>
      <vt:lpstr>Snímka 8</vt:lpstr>
      <vt:lpstr>Snímka 9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Časový priebeh rádioaktívnej premeny.</dc:title>
  <dc:creator>pomer</dc:creator>
  <cp:lastModifiedBy>Windows User</cp:lastModifiedBy>
  <cp:revision>12</cp:revision>
  <dcterms:created xsi:type="dcterms:W3CDTF">2011-04-04T11:35:29Z</dcterms:created>
  <dcterms:modified xsi:type="dcterms:W3CDTF">2015-02-07T18:58:30Z</dcterms:modified>
</cp:coreProperties>
</file>