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9F178AA5-7F94-4005-9BCB-7191F7E0F9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34D954-0E7E-48A2-83F6-C247C68FAF65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E031E2-8DE8-46C4-B9A2-90EA6E70C50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Imunitný systém človeka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Lymfatické cievy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Zbierajú medzibunkový </a:t>
            </a:r>
            <a:r>
              <a:rPr lang="sk-SK" dirty="0" err="1" smtClean="0"/>
              <a:t>tk</a:t>
            </a:r>
            <a:r>
              <a:rPr lang="sk-SK" dirty="0" smtClean="0"/>
              <a:t>. mok ako aj </a:t>
            </a:r>
            <a:r>
              <a:rPr lang="sk-SK" dirty="0" smtClean="0">
                <a:solidFill>
                  <a:srgbClr val="FF0000"/>
                </a:solidFill>
              </a:rPr>
              <a:t>miazgu        (lymfu) </a:t>
            </a:r>
            <a:r>
              <a:rPr lang="sk-SK" dirty="0" smtClean="0"/>
              <a:t>ho vracajú do krvného obehu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Lymfa</a:t>
            </a:r>
            <a:r>
              <a:rPr lang="sk-SK" dirty="0" smtClean="0"/>
              <a:t> sa prechodom cez l. uzliny zbavuje </a:t>
            </a:r>
            <a:r>
              <a:rPr lang="sk-SK" dirty="0" err="1" smtClean="0"/>
              <a:t>baktérí</a:t>
            </a:r>
            <a:r>
              <a:rPr lang="sk-SK" dirty="0" smtClean="0"/>
              <a:t> a cudzorodých látok </a:t>
            </a:r>
            <a:r>
              <a:rPr lang="sk-SK" dirty="0" smtClean="0">
                <a:solidFill>
                  <a:srgbClr val="FF0000"/>
                </a:solidFill>
              </a:rPr>
              <a:t>(antigénov)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  <a:sym typeface="Wingdings 3"/>
              </a:rPr>
              <a:t>       </a:t>
            </a:r>
            <a:r>
              <a:rPr lang="sk-SK" sz="2000" dirty="0" smtClean="0">
                <a:sym typeface="Wingdings 3"/>
              </a:rPr>
              <a:t>ak sú </a:t>
            </a:r>
            <a:r>
              <a:rPr lang="sk-SK" sz="2000" dirty="0" err="1" smtClean="0">
                <a:sym typeface="Wingdings 3"/>
              </a:rPr>
              <a:t>zvačšené</a:t>
            </a:r>
            <a:r>
              <a:rPr lang="sk-SK" sz="2000" dirty="0" smtClean="0">
                <a:sym typeface="Wingdings 3"/>
              </a:rPr>
              <a:t> (v uzlinách antigény vyvolali ich    zmnoženie)</a:t>
            </a:r>
          </a:p>
          <a:p>
            <a:pPr marL="0" indent="0">
              <a:buNone/>
            </a:pPr>
            <a:r>
              <a:rPr lang="sk-SK" sz="2000" dirty="0" smtClean="0">
                <a:sym typeface="Wingdings 3"/>
              </a:rPr>
              <a:t>                 </a:t>
            </a:r>
            <a:r>
              <a:rPr lang="sk-SK" sz="2800" dirty="0" smtClean="0">
                <a:solidFill>
                  <a:srgbClr val="FF0000"/>
                </a:solidFill>
                <a:sym typeface="Wingdings 3"/>
              </a:rPr>
              <a:t>  B- </a:t>
            </a:r>
            <a:r>
              <a:rPr lang="sk-SK" sz="2800" dirty="0" err="1" smtClean="0">
                <a:solidFill>
                  <a:srgbClr val="FF0000"/>
                </a:solidFill>
                <a:sym typeface="Wingdings 3"/>
              </a:rPr>
              <a:t>lymfocytov</a:t>
            </a:r>
            <a:r>
              <a:rPr lang="sk-SK" sz="2800" dirty="0" smtClean="0">
                <a:solidFill>
                  <a:srgbClr val="FF0000"/>
                </a:solidFill>
                <a:sym typeface="Wingdings 3"/>
              </a:rPr>
              <a:t>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775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Detská žľaza (týmus)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Centrálny orgán </a:t>
            </a:r>
            <a:r>
              <a:rPr lang="sk-SK" dirty="0" err="1" smtClean="0"/>
              <a:t>lymf</a:t>
            </a:r>
            <a:r>
              <a:rPr lang="sk-SK" dirty="0" smtClean="0"/>
              <a:t>. systému </a:t>
            </a:r>
          </a:p>
          <a:p>
            <a:endParaRPr lang="sk-SK" dirty="0" smtClean="0"/>
          </a:p>
          <a:p>
            <a:r>
              <a:rPr lang="sk-SK" dirty="0" smtClean="0"/>
              <a:t>Hormónmi dozrievajú </a:t>
            </a:r>
            <a:r>
              <a:rPr lang="sk-SK" dirty="0" err="1" smtClean="0"/>
              <a:t>T-lymfocyty</a:t>
            </a:r>
            <a:r>
              <a:rPr lang="sk-SK" dirty="0" smtClean="0"/>
              <a:t>, do 25 r., v dospelosti sa mení na tuk. Tkanivo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607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Slezina ( lien 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err="1" smtClean="0"/>
              <a:t>Najv</a:t>
            </a:r>
            <a:r>
              <a:rPr lang="az-Cyrl-AZ" dirty="0" smtClean="0">
                <a:latin typeface="Calibri"/>
              </a:rPr>
              <a:t>ӓ</a:t>
            </a:r>
            <a:r>
              <a:rPr lang="sk-SK" dirty="0" err="1" smtClean="0"/>
              <a:t>čší</a:t>
            </a:r>
            <a:r>
              <a:rPr lang="sk-SK" dirty="0" smtClean="0"/>
              <a:t> </a:t>
            </a:r>
            <a:r>
              <a:rPr lang="sk-SK" dirty="0" err="1" smtClean="0"/>
              <a:t>lymf</a:t>
            </a:r>
            <a:r>
              <a:rPr lang="sk-SK" dirty="0" smtClean="0"/>
              <a:t>. orgán</a:t>
            </a:r>
          </a:p>
          <a:p>
            <a:r>
              <a:rPr lang="sk-SK" dirty="0" smtClean="0"/>
              <a:t>Imunologický </a:t>
            </a:r>
          </a:p>
          <a:p>
            <a:r>
              <a:rPr lang="sk-SK" dirty="0" smtClean="0"/>
              <a:t>Filter krvi </a:t>
            </a:r>
          </a:p>
          <a:p>
            <a:r>
              <a:rPr lang="sk-SK" dirty="0" smtClean="0"/>
              <a:t>Vznikajú </a:t>
            </a:r>
            <a:r>
              <a:rPr lang="sk-SK" dirty="0" err="1" smtClean="0"/>
              <a:t>Čk</a:t>
            </a:r>
            <a:endParaRPr lang="sk-SK" dirty="0" smtClean="0"/>
          </a:p>
          <a:p>
            <a:r>
              <a:rPr lang="sk-SK" dirty="0" smtClean="0"/>
              <a:t>Naľavo, biela a červená dreň, puzdro, trámce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45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Mandle (</a:t>
            </a:r>
            <a:r>
              <a:rPr lang="sk-SK" dirty="0" err="1" smtClean="0"/>
              <a:t>tonsilal</a:t>
            </a:r>
            <a:r>
              <a:rPr lang="sk-SK" dirty="0" smtClean="0"/>
              <a:t>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V sliznici hltana , nahromadené </a:t>
            </a:r>
            <a:r>
              <a:rPr lang="sk-SK" dirty="0" err="1" smtClean="0"/>
              <a:t>lymf</a:t>
            </a:r>
            <a:r>
              <a:rPr lang="sk-SK" dirty="0" smtClean="0"/>
              <a:t>. tkanivo</a:t>
            </a:r>
          </a:p>
          <a:p>
            <a:endParaRPr lang="sk-SK" dirty="0" smtClean="0"/>
          </a:p>
          <a:p>
            <a:r>
              <a:rPr lang="sk-SK" dirty="0" smtClean="0"/>
              <a:t>Nosová a jazyková mandľa </a:t>
            </a:r>
          </a:p>
          <a:p>
            <a:endParaRPr lang="sk-SK" dirty="0" smtClean="0"/>
          </a:p>
          <a:p>
            <a:r>
              <a:rPr lang="sk-SK" dirty="0" smtClean="0"/>
              <a:t>Imunitná ochrana proti infekcii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73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Alergické reakcie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Alergickou reakciou sa označuje neželaná odpoveď imunitného systému na </a:t>
            </a:r>
            <a:r>
              <a:rPr lang="sk-SK" sz="2400" dirty="0" err="1" smtClean="0">
                <a:solidFill>
                  <a:srgbClr val="FF0000"/>
                </a:solidFill>
              </a:rPr>
              <a:t>alergén</a:t>
            </a:r>
            <a:endParaRPr lang="sk-SK" sz="2400" dirty="0" smtClean="0">
              <a:solidFill>
                <a:srgbClr val="FF0000"/>
              </a:solidFill>
            </a:endParaRPr>
          </a:p>
          <a:p>
            <a:r>
              <a:rPr lang="sk-SK" sz="2400" dirty="0"/>
              <a:t>Látky, ktoré u citlivého jedinca vyvolávajú tieto prehnané obranné reakcie (spúšťajú alergickú reakciu) nazývame </a:t>
            </a:r>
            <a:r>
              <a:rPr lang="sk-SK" sz="2400" dirty="0" err="1" smtClean="0">
                <a:solidFill>
                  <a:srgbClr val="FF0000"/>
                </a:solidFill>
              </a:rPr>
              <a:t>alergény</a:t>
            </a:r>
            <a:endParaRPr lang="sk-SK" sz="2400" dirty="0" smtClean="0">
              <a:solidFill>
                <a:srgbClr val="FF0000"/>
              </a:solidFill>
            </a:endParaRPr>
          </a:p>
          <a:p>
            <a:r>
              <a:rPr lang="sk-SK" sz="2400" dirty="0"/>
              <a:t>Sú to často látky, ktoré zdravému človeku </a:t>
            </a:r>
            <a:r>
              <a:rPr lang="sk-SK" sz="2400" dirty="0" smtClean="0"/>
              <a:t>neškodia</a:t>
            </a:r>
          </a:p>
          <a:p>
            <a:r>
              <a:rPr lang="sk-SK" sz="2400" dirty="0"/>
              <a:t>Pri alergickej reakcii organizmus reaguje vyplavením zvýšeného množstva histamínu, ktorý je potom zodpovedný za </a:t>
            </a:r>
            <a:r>
              <a:rPr lang="sk-SK" sz="2400" dirty="0">
                <a:solidFill>
                  <a:srgbClr val="FF0000"/>
                </a:solidFill>
              </a:rPr>
              <a:t>alergické príznaky</a:t>
            </a:r>
          </a:p>
        </p:txBody>
      </p:sp>
    </p:spTree>
    <p:extLst>
      <p:ext uri="{BB962C8B-B14F-4D97-AF65-F5344CB8AC3E}">
        <p14:creationId xmlns:p14="http://schemas.microsoft.com/office/powerpoint/2010/main" val="295354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HIV- Vírus spôsobuje AIDS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  <a:sym typeface="Wingdings 3"/>
              </a:rPr>
              <a:t>       postihuje </a:t>
            </a:r>
            <a:r>
              <a:rPr lang="sk-SK" dirty="0" err="1">
                <a:solidFill>
                  <a:srgbClr val="FF0000"/>
                </a:solidFill>
                <a:sym typeface="Wingdings 3"/>
              </a:rPr>
              <a:t>T-lymfocyty</a:t>
            </a:r>
            <a:r>
              <a:rPr lang="sk-SK" dirty="0">
                <a:solidFill>
                  <a:srgbClr val="FF0000"/>
                </a:solidFill>
                <a:sym typeface="Wingdings 3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>
                <a:solidFill>
                  <a:srgbClr val="FF0000"/>
                </a:solidFill>
                <a:sym typeface="Wingdings 3"/>
              </a:rPr>
              <a:t>  </a:t>
            </a:r>
            <a:r>
              <a:rPr lang="sk-SK" dirty="0">
                <a:sym typeface="Wingdings 3"/>
              </a:rPr>
              <a:t>čím ochromí bunkovú imunitu, strata obrany organizmu pred infekciami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649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AIDS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syndróm získanej imunitnej nedostatočnosti je infekčná choroba ľudí vírusového </a:t>
            </a:r>
            <a:r>
              <a:rPr lang="sk-SK" dirty="0" smtClean="0"/>
              <a:t>pôvodu</a:t>
            </a:r>
          </a:p>
          <a:p>
            <a:r>
              <a:rPr lang="sk-SK" dirty="0"/>
              <a:t>V roku 2007 žilo na celom svete približne </a:t>
            </a:r>
            <a:r>
              <a:rPr lang="sk-SK" dirty="0" smtClean="0"/>
              <a:t>33,2</a:t>
            </a:r>
          </a:p>
          <a:p>
            <a:r>
              <a:rPr lang="sk-SK" dirty="0">
                <a:solidFill>
                  <a:srgbClr val="FF0000"/>
                </a:solidFill>
              </a:rPr>
              <a:t>AIDS</a:t>
            </a:r>
            <a:r>
              <a:rPr lang="sk-SK" dirty="0"/>
              <a:t> je charakteristický postupným oslabovaním imunitného systému</a:t>
            </a:r>
          </a:p>
        </p:txBody>
      </p:sp>
    </p:spTree>
    <p:extLst>
      <p:ext uri="{BB962C8B-B14F-4D97-AF65-F5344CB8AC3E}">
        <p14:creationId xmlns:p14="http://schemas.microsoft.com/office/powerpoint/2010/main" val="425119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žný">
  <a:themeElements>
    <a:clrScheme name="Bežný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</TotalTime>
  <Words>187</Words>
  <Application>Microsoft Office PowerPoint</Application>
  <PresentationFormat>Prezentácia na obrazovke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Bežný</vt:lpstr>
      <vt:lpstr>Imunitný systém človeka</vt:lpstr>
      <vt:lpstr>Lymfatické cievy </vt:lpstr>
      <vt:lpstr>Detská žľaza (týmus)</vt:lpstr>
      <vt:lpstr>Slezina ( lien ) </vt:lpstr>
      <vt:lpstr>Mandle (tonsilal) </vt:lpstr>
      <vt:lpstr>Alergické reakcie </vt:lpstr>
      <vt:lpstr>HIV</vt:lpstr>
      <vt:lpstr>AIDS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Imunitný systém človeka</dc:title>
  <dc:creator>Kamila</dc:creator>
  <cp:lastModifiedBy>lensk</cp:lastModifiedBy>
  <cp:revision>7</cp:revision>
  <dcterms:created xsi:type="dcterms:W3CDTF">2014-11-20T16:56:07Z</dcterms:created>
  <dcterms:modified xsi:type="dcterms:W3CDTF">2014-11-23T12:51:00Z</dcterms:modified>
</cp:coreProperties>
</file>