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7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lnitá 3D umenie">
            <a:extLst>
              <a:ext uri="{FF2B5EF4-FFF2-40B4-BE49-F238E27FC236}">
                <a16:creationId xmlns:a16="http://schemas.microsoft.com/office/drawing/2014/main" id="{DE8557B7-4B8F-7777-64B4-7979D9AA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643" b="14777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noFill/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385853-9812-D092-B7A1-3FD5BD96E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241" y="2398143"/>
            <a:ext cx="5703173" cy="2116348"/>
          </a:xfrm>
        </p:spPr>
        <p:txBody>
          <a:bodyPr anchor="b">
            <a:normAutofit/>
          </a:bodyPr>
          <a:lstStyle/>
          <a:p>
            <a:pPr algn="r"/>
            <a:r>
              <a:rPr lang="sk-SK" sz="4400" b="1" dirty="0">
                <a:solidFill>
                  <a:srgbClr val="002060"/>
                </a:solidFill>
              </a:rPr>
              <a:t>Funkcie</a:t>
            </a:r>
            <a:r>
              <a:rPr lang="sk-SK" sz="3600" b="1" dirty="0">
                <a:solidFill>
                  <a:srgbClr val="002060"/>
                </a:solidFill>
              </a:rPr>
              <a:t> </a:t>
            </a:r>
            <a:br>
              <a:rPr lang="sk-SK" sz="3600" b="1" dirty="0">
                <a:solidFill>
                  <a:srgbClr val="002060"/>
                </a:solidFill>
              </a:rPr>
            </a:br>
            <a:r>
              <a:rPr lang="sk-SK" sz="3600" b="1" dirty="0">
                <a:solidFill>
                  <a:srgbClr val="002060"/>
                </a:solidFill>
              </a:rPr>
              <a:t>-úvod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7276" y="4514492"/>
            <a:ext cx="4870953" cy="719424"/>
          </a:xfrm>
          <a:noFill/>
        </p:spPr>
        <p:txBody>
          <a:bodyPr tIns="91440" bIns="91440" anchor="t"/>
          <a:lstStyle/>
          <a:p>
            <a:pPr algn="r"/>
            <a:r>
              <a:rPr lang="sk-SK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Bc. Radka Schwartzová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id="{FA583F34-3BEB-70D2-F208-3E352209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2B397-02A9-4ACC-BECE-63C233241598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3/22/2023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A857ECB7-4A4C-5B48-1463-02E7157D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A6EF837-5C63-F2F7-7923-5ECB9A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02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D73CC6-B70D-C87B-5D29-423284B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 descr="Obrázok, na ktorom je tabuľka&#10;&#10;Automaticky generovaný popis">
            <a:extLst>
              <a:ext uri="{FF2B5EF4-FFF2-40B4-BE49-F238E27FC236}">
                <a16:creationId xmlns:a16="http://schemas.microsoft.com/office/drawing/2014/main" id="{5482E241-A890-2DA1-5C92-571B5570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8" b="12291"/>
          <a:stretch/>
        </p:blipFill>
        <p:spPr>
          <a:xfrm>
            <a:off x="6880194" y="84379"/>
            <a:ext cx="5231907" cy="6773621"/>
          </a:xfr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964813A0-46A7-FEE8-9A93-08B2093BF479}"/>
              </a:ext>
            </a:extLst>
          </p:cNvPr>
          <p:cNvSpPr/>
          <p:nvPr/>
        </p:nvSpPr>
        <p:spPr>
          <a:xfrm>
            <a:off x="382480" y="469338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Grafom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2CEB0B8D-C7C0-D714-6CD9-21FF6F9777DB}"/>
                  </a:ext>
                </a:extLst>
              </p:cNvPr>
              <p:cNvSpPr/>
              <p:nvPr/>
            </p:nvSpPr>
            <p:spPr>
              <a:xfrm>
                <a:off x="204927" y="2705470"/>
                <a:ext cx="5749031" cy="1447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dirty="0"/>
                  <a:t>Graf funkcie </a:t>
                </a:r>
                <a14:m>
                  <m:oMath xmlns:m="http://schemas.openxmlformats.org/officeDocument/2006/math"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400" dirty="0"/>
                  <a:t>pre hodnoty</a:t>
                </a:r>
              </a:p>
              <a:p>
                <a:pPr algn="ctr"/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sk-SK" sz="2400" dirty="0"/>
                  <a:t>.</a:t>
                </a:r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2CEB0B8D-C7C0-D714-6CD9-21FF6F977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7" y="2705470"/>
                <a:ext cx="5749031" cy="1447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3EE0A2-4E61-7FFB-0815-362B0DE0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9A9C15-EBFD-8389-194B-D6450685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913B3DC-C668-8D1D-C011-5992ACFF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6" y="1328571"/>
            <a:ext cx="4786492" cy="43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1DF6B-5A94-9918-AC7E-A1D5AC49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3CD5CB-A8B5-6CEB-73B6-B55C450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BD70003-E48A-9326-5963-82ABC9E0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21460"/>
            <a:ext cx="4100674" cy="66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33F17-8512-E126-D899-3F2E72AB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92C65A-0F55-5006-3458-39133F4C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A85A39-290C-0FFA-4694-FAAE869E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952500"/>
            <a:ext cx="4610269" cy="46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C5CE4-9A78-1C5D-BA37-5981205A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97698C-D3B6-E6E4-E84C-5DB22A4E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526C20F-41EA-5C33-2B93-A83442FC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13" y="185415"/>
            <a:ext cx="4756973" cy="57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13FBE-4AD2-7BB7-EC27-06D0A051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10477500" cy="1309687"/>
          </a:xfrm>
        </p:spPr>
        <p:txBody>
          <a:bodyPr/>
          <a:lstStyle/>
          <a:p>
            <a:r>
              <a:rPr lang="sk-SK" sz="3200" b="1" dirty="0" err="1"/>
              <a:t>Termograf</a:t>
            </a:r>
            <a:r>
              <a:rPr lang="sk-SK" dirty="0"/>
              <a:t> (závislosť teploty ovzdušia od času)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45273C-7FB6-AEBF-E8F0-A42697D5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5232215-D8F6-F70F-CD39-F91DEAF9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69" y="2487822"/>
            <a:ext cx="6512881" cy="31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CBB94-622E-15C7-052D-91F20FD7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D2CBA9F-C041-4FDC-F607-999EA6E2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389862">
            <a:off x="6671627" y="250700"/>
            <a:ext cx="4592361" cy="2847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Vaša spotreba paliva bude zaujímať EÚ! Chcú „online“ sledovanie ...">
            <a:extLst>
              <a:ext uri="{FF2B5EF4-FFF2-40B4-BE49-F238E27FC236}">
                <a16:creationId xmlns:a16="http://schemas.microsoft.com/office/drawing/2014/main" id="{BB48BC75-12E0-466C-0FD2-6BDFE43F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008">
            <a:off x="344488" y="439341"/>
            <a:ext cx="5302597" cy="3536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5D906E1-3D32-881D-15A0-93DB1EDF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58" y="3233976"/>
            <a:ext cx="3305509" cy="3348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1514E7D-01E0-4225-A52A-8B2CAF4F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44254">
            <a:off x="3367086" y="3601730"/>
            <a:ext cx="3667125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C014C5B6-EED1-DA0F-F207-F13989511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553" y="1223509"/>
            <a:ext cx="6226328" cy="3054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8B15CF2-2EED-FD94-B0C9-B72F32BE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917" y="2100501"/>
            <a:ext cx="4531680" cy="3000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F2E78A4C-F1CD-EAD1-5A2B-F0DD58902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7176">
            <a:off x="-115085" y="3843547"/>
            <a:ext cx="5278987" cy="2862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69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B07590C3-1505-B519-898B-C34A55C2EDE3}"/>
              </a:ext>
            </a:extLst>
          </p:cNvPr>
          <p:cNvSpPr/>
          <p:nvPr/>
        </p:nvSpPr>
        <p:spPr>
          <a:xfrm>
            <a:off x="171450" y="1704975"/>
            <a:ext cx="12020550" cy="2857500"/>
          </a:xfrm>
          <a:prstGeom prst="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320691-5FD0-A402-BB06-8113561D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7" y="395288"/>
            <a:ext cx="10428923" cy="1309687"/>
          </a:xfrm>
        </p:spPr>
        <p:txBody>
          <a:bodyPr/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Definícia Funkcie: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6BFA4-BAAC-AE85-A9B4-B882AB20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C8F32D6-6482-4AD4-DB21-BF5AEC1F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" y="2386101"/>
            <a:ext cx="11457623" cy="12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4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DF218-786E-78C7-AF15-3AE75592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56" y="169279"/>
            <a:ext cx="9601200" cy="1309687"/>
          </a:xfrm>
        </p:spPr>
        <p:txBody>
          <a:bodyPr>
            <a:normAutofit/>
          </a:bodyPr>
          <a:lstStyle/>
          <a:p>
            <a:r>
              <a:rPr lang="sk-SK" sz="4000" b="1" u="sng" dirty="0"/>
              <a:t>Funkcia môže byť daná: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067D7E-245A-3932-C2CE-22266D4D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sk-SK" sz="24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332EB4-E591-6F91-C59A-F5C2F0B526DA}"/>
              </a:ext>
            </a:extLst>
          </p:cNvPr>
          <p:cNvSpPr/>
          <p:nvPr/>
        </p:nvSpPr>
        <p:spPr>
          <a:xfrm>
            <a:off x="194568" y="1650033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Slovným popisom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4428F31-30C0-F747-E8D9-E1F9C2A2D006}"/>
              </a:ext>
            </a:extLst>
          </p:cNvPr>
          <p:cNvSpPr/>
          <p:nvPr/>
        </p:nvSpPr>
        <p:spPr>
          <a:xfrm>
            <a:off x="194568" y="3266025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Predpisom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6B9CB304-EA6E-8825-4C81-5536CF3F1C34}"/>
              </a:ext>
            </a:extLst>
          </p:cNvPr>
          <p:cNvSpPr/>
          <p:nvPr/>
        </p:nvSpPr>
        <p:spPr>
          <a:xfrm>
            <a:off x="5948779" y="1650033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Tabuľkou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0B39AE2-B839-0371-ADDE-EADEE398D4CE}"/>
              </a:ext>
            </a:extLst>
          </p:cNvPr>
          <p:cNvSpPr/>
          <p:nvPr/>
        </p:nvSpPr>
        <p:spPr>
          <a:xfrm>
            <a:off x="5948779" y="3320389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Grafom</a:t>
            </a:r>
          </a:p>
        </p:txBody>
      </p:sp>
    </p:spTree>
    <p:extLst>
      <p:ext uri="{BB962C8B-B14F-4D97-AF65-F5344CB8AC3E}">
        <p14:creationId xmlns:p14="http://schemas.microsoft.com/office/powerpoint/2010/main" val="30875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7EA8B0-CBC7-50AC-BA6D-24EEB440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271685-E03F-8F5D-29C3-A015DE99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37" y="2910258"/>
            <a:ext cx="10568126" cy="2443163"/>
          </a:xfrm>
        </p:spPr>
        <p:txBody>
          <a:bodyPr/>
          <a:lstStyle/>
          <a:p>
            <a:pPr marL="0" indent="0">
              <a:buNone/>
            </a:pPr>
            <a:r>
              <a:rPr lang="sk-SK" sz="3200" b="1" dirty="0">
                <a:effectLst/>
                <a:latin typeface="+mj-lt"/>
                <a:ea typeface="Calibri" panose="020F0502020204030204" pitchFamily="34" charset="0"/>
              </a:rPr>
              <a:t>Ľubovoľnému reálnemu číslu priradíme jeho dvojnásobok.</a:t>
            </a:r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A4DBB720-C9EB-0BE5-8980-358D4A3A2E77}"/>
              </a:ext>
            </a:extLst>
          </p:cNvPr>
          <p:cNvSpPr/>
          <p:nvPr/>
        </p:nvSpPr>
        <p:spPr>
          <a:xfrm>
            <a:off x="372121" y="700560"/>
            <a:ext cx="5948780" cy="16080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Slovným popisom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E6FCFA19-7986-A498-2ED3-2F2558393A75}"/>
              </a:ext>
            </a:extLst>
          </p:cNvPr>
          <p:cNvSpPr/>
          <p:nvPr/>
        </p:nvSpPr>
        <p:spPr>
          <a:xfrm>
            <a:off x="1128201" y="4040043"/>
            <a:ext cx="9658167" cy="16080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by sme túto situáciu zapísali v jazyku matematiky?</a:t>
            </a:r>
          </a:p>
        </p:txBody>
      </p:sp>
    </p:spTree>
    <p:extLst>
      <p:ext uri="{BB962C8B-B14F-4D97-AF65-F5344CB8AC3E}">
        <p14:creationId xmlns:p14="http://schemas.microsoft.com/office/powerpoint/2010/main" val="162577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C6693-EFC3-5F47-1553-B4FAFEC4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28CDEE-0A26-7F84-FD6D-E273834F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8181B6A-033A-1A7A-7E23-F5F36832B572}"/>
              </a:ext>
            </a:extLst>
          </p:cNvPr>
          <p:cNvSpPr/>
          <p:nvPr/>
        </p:nvSpPr>
        <p:spPr>
          <a:xfrm>
            <a:off x="292223" y="469338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Predpisom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36AB282-5283-8489-F0E2-BB0ACE07F320}"/>
                  </a:ext>
                </a:extLst>
              </p:cNvPr>
              <p:cNvSpPr/>
              <p:nvPr/>
            </p:nvSpPr>
            <p:spPr>
              <a:xfrm>
                <a:off x="2078111" y="2903702"/>
                <a:ext cx="7429873" cy="13096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3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3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sk-SK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36AB282-5283-8489-F0E2-BB0ACE07F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11" y="2903702"/>
                <a:ext cx="7429873" cy="1309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333DBD-C664-38A8-B55A-7EA0D833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5" name="Zástupný objekt pre obsah 4">
            <a:extLst>
              <a:ext uri="{FF2B5EF4-FFF2-40B4-BE49-F238E27FC236}">
                <a16:creationId xmlns:a16="http://schemas.microsoft.com/office/drawing/2014/main" id="{9AE16B24-E505-B454-B5D3-09A558585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95331"/>
              </p:ext>
            </p:extLst>
          </p:nvPr>
        </p:nvGraphicFramePr>
        <p:xfrm>
          <a:off x="1491448" y="2870856"/>
          <a:ext cx="8664604" cy="17349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32526">
                  <a:extLst>
                    <a:ext uri="{9D8B030D-6E8A-4147-A177-3AD203B41FA5}">
                      <a16:colId xmlns:a16="http://schemas.microsoft.com/office/drawing/2014/main" val="3655097252"/>
                    </a:ext>
                  </a:extLst>
                </a:gridCol>
                <a:gridCol w="1732526">
                  <a:extLst>
                    <a:ext uri="{9D8B030D-6E8A-4147-A177-3AD203B41FA5}">
                      <a16:colId xmlns:a16="http://schemas.microsoft.com/office/drawing/2014/main" val="1879493264"/>
                    </a:ext>
                  </a:extLst>
                </a:gridCol>
                <a:gridCol w="1732526">
                  <a:extLst>
                    <a:ext uri="{9D8B030D-6E8A-4147-A177-3AD203B41FA5}">
                      <a16:colId xmlns:a16="http://schemas.microsoft.com/office/drawing/2014/main" val="4014164004"/>
                    </a:ext>
                  </a:extLst>
                </a:gridCol>
                <a:gridCol w="1733513">
                  <a:extLst>
                    <a:ext uri="{9D8B030D-6E8A-4147-A177-3AD203B41FA5}">
                      <a16:colId xmlns:a16="http://schemas.microsoft.com/office/drawing/2014/main" val="1005128238"/>
                    </a:ext>
                  </a:extLst>
                </a:gridCol>
                <a:gridCol w="1733513">
                  <a:extLst>
                    <a:ext uri="{9D8B030D-6E8A-4147-A177-3AD203B41FA5}">
                      <a16:colId xmlns:a16="http://schemas.microsoft.com/office/drawing/2014/main" val="1204452496"/>
                    </a:ext>
                  </a:extLst>
                </a:gridCol>
              </a:tblGrid>
              <a:tr h="867486"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tabLst>
                          <a:tab pos="450215" algn="l"/>
                        </a:tabLst>
                      </a:pPr>
                      <a:r>
                        <a:rPr lang="sk-SK" sz="3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sk-SK" sz="36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r>
                        <a:rPr lang="sk-SK" sz="3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sk-SK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r>
                        <a:rPr lang="sk-SK" sz="3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sk-SK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r>
                        <a:rPr lang="sk-SK" sz="3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sk-SK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r>
                        <a:rPr lang="sk-SK" sz="3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sk-SK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827161"/>
                  </a:ext>
                </a:extLst>
              </a:tr>
              <a:tr h="867486"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tabLst>
                          <a:tab pos="450215" algn="l"/>
                        </a:tabLst>
                      </a:pPr>
                      <a:r>
                        <a:rPr lang="sk-SK" sz="3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endParaRPr lang="sk-SK" sz="36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endParaRPr lang="sk-SK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endParaRPr lang="sk-SK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endParaRPr lang="sk-SK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69875" algn="just">
                        <a:lnSpc>
                          <a:spcPct val="115000"/>
                        </a:lnSpc>
                        <a:tabLst>
                          <a:tab pos="450215" algn="l"/>
                        </a:tabLst>
                      </a:pPr>
                      <a:endParaRPr lang="sk-SK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642055"/>
                  </a:ext>
                </a:extLst>
              </a:tr>
            </a:tbl>
          </a:graphicData>
        </a:graphic>
      </p:graphicFrame>
      <p:sp>
        <p:nvSpPr>
          <p:cNvPr id="4" name="Obdĺžnik 3">
            <a:extLst>
              <a:ext uri="{FF2B5EF4-FFF2-40B4-BE49-F238E27FC236}">
                <a16:creationId xmlns:a16="http://schemas.microsoft.com/office/drawing/2014/main" id="{A497CBE1-4595-18DD-9578-A6EEBCEBB147}"/>
              </a:ext>
            </a:extLst>
          </p:cNvPr>
          <p:cNvSpPr/>
          <p:nvPr/>
        </p:nvSpPr>
        <p:spPr>
          <a:xfrm>
            <a:off x="435746" y="566958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Tabuľkou</a:t>
            </a:r>
          </a:p>
        </p:txBody>
      </p:sp>
    </p:spTree>
    <p:extLst>
      <p:ext uri="{BB962C8B-B14F-4D97-AF65-F5344CB8AC3E}">
        <p14:creationId xmlns:p14="http://schemas.microsoft.com/office/powerpoint/2010/main" val="41612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D73CC6-B70D-C87B-5D29-423284B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254A6F-DCA4-51FA-0E8E-8D70C2E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4813A0-46A7-FEE8-9A93-08B2093BF479}"/>
              </a:ext>
            </a:extLst>
          </p:cNvPr>
          <p:cNvSpPr/>
          <p:nvPr/>
        </p:nvSpPr>
        <p:spPr>
          <a:xfrm>
            <a:off x="382480" y="469338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Grafom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F9A1BB1C-B812-5B28-F6A2-E344665999B2}"/>
                  </a:ext>
                </a:extLst>
              </p:cNvPr>
              <p:cNvSpPr/>
              <p:nvPr/>
            </p:nvSpPr>
            <p:spPr>
              <a:xfrm>
                <a:off x="311459" y="2262188"/>
                <a:ext cx="11344922" cy="2399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800" b="1" u="sng" dirty="0"/>
                  <a:t>Grafom funkcie </a:t>
                </a:r>
                <a14:m>
                  <m:oMath xmlns:m="http://schemas.openxmlformats.org/officeDocument/2006/math">
                    <m:r>
                      <a:rPr lang="sk-SK" sz="2800" b="1" i="1" u="sng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sk-SK" sz="2800" b="1" u="sng" dirty="0"/>
                  <a:t> </a:t>
                </a:r>
                <a:r>
                  <a:rPr lang="sk-SK" sz="2800" dirty="0"/>
                  <a:t>nazývame množinu všetkých bodov so súradnicami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k-SK" sz="2800" dirty="0"/>
                  <a:t> zostrojenú v pravouhlej súradnicovej sústave, pričom </a:t>
                </a:r>
                <a14:m>
                  <m:oMath xmlns:m="http://schemas.openxmlformats.org/officeDocument/2006/math">
                    <m:r>
                      <a:rPr lang="sk-SK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sk-SK" sz="2800" dirty="0">
                    <a:solidFill>
                      <a:schemeClr val="bg1"/>
                    </a:solidFill>
                  </a:rPr>
                  <a:t>.</a:t>
                </a:r>
                <a:endParaRPr lang="sk-SK" sz="2800" dirty="0"/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F9A1BB1C-B812-5B28-F6A2-E34466599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9" y="2262188"/>
                <a:ext cx="11344922" cy="2399190"/>
              </a:xfrm>
              <a:prstGeom prst="rect">
                <a:avLst/>
              </a:prstGeom>
              <a:blipFill>
                <a:blip r:embed="rId2"/>
                <a:stretch>
                  <a:fillRect r="-8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9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D73CC6-B70D-C87B-5D29-423284B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254A6F-DCA4-51FA-0E8E-8D70C2E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4813A0-46A7-FEE8-9A93-08B2093BF479}"/>
              </a:ext>
            </a:extLst>
          </p:cNvPr>
          <p:cNvSpPr/>
          <p:nvPr/>
        </p:nvSpPr>
        <p:spPr>
          <a:xfrm>
            <a:off x="382480" y="469338"/>
            <a:ext cx="5015884" cy="11587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Grafom</a:t>
            </a:r>
          </a:p>
        </p:txBody>
      </p:sp>
      <p:pic>
        <p:nvPicPr>
          <p:cNvPr id="5" name="Obrázok 4" descr="Obrázok, na ktorom je tabuľka&#10;&#10;Automaticky generovaný popis">
            <a:extLst>
              <a:ext uri="{FF2B5EF4-FFF2-40B4-BE49-F238E27FC236}">
                <a16:creationId xmlns:a16="http://schemas.microsoft.com/office/drawing/2014/main" id="{0CD65A86-DC81-B673-0C2B-71B3AC053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8" b="15167"/>
          <a:stretch/>
        </p:blipFill>
        <p:spPr>
          <a:xfrm>
            <a:off x="6238043" y="0"/>
            <a:ext cx="5404161" cy="7040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F9A1BB1C-B812-5B28-F6A2-E344665999B2}"/>
                  </a:ext>
                </a:extLst>
              </p:cNvPr>
              <p:cNvSpPr/>
              <p:nvPr/>
            </p:nvSpPr>
            <p:spPr>
              <a:xfrm>
                <a:off x="204927" y="2705470"/>
                <a:ext cx="5749031" cy="1447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dirty="0"/>
                  <a:t>Graf funkcie </a:t>
                </a:r>
                <a14:m>
                  <m:oMath xmlns:m="http://schemas.openxmlformats.org/officeDocument/2006/math"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400" dirty="0"/>
                  <a:t>pre hodnoty</a:t>
                </a:r>
              </a:p>
              <a:p>
                <a:pPr algn="ctr"/>
                <a:r>
                  <a:rPr lang="sk-SK" sz="2400" dirty="0"/>
                  <a:t> </a:t>
                </a:r>
                <a14:m>
                  <m:oMath xmlns:m="http://schemas.openxmlformats.org/officeDocument/2006/math"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sz="2400" b="1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sk-SK" sz="2400" dirty="0"/>
                  <a:t>.</a:t>
                </a: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F9A1BB1C-B812-5B28-F6A2-E34466599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7" y="2705470"/>
                <a:ext cx="5749031" cy="1447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8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ois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136</Words>
  <Application>Microsoft Office PowerPoint</Application>
  <PresentationFormat>Širokouhlá</PresentationFormat>
  <Paragraphs>32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Goudy Old Style</vt:lpstr>
      <vt:lpstr>Times New Roman</vt:lpstr>
      <vt:lpstr>Univers Light</vt:lpstr>
      <vt:lpstr>PoiseVTI</vt:lpstr>
      <vt:lpstr>Funkcie  -úvod</vt:lpstr>
      <vt:lpstr>Prezentácia programu PowerPoint</vt:lpstr>
      <vt:lpstr>Definícia Funkcie:</vt:lpstr>
      <vt:lpstr>Funkcia môže byť daná: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Termograf (závislosť teploty ovzdušia od času)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  -úvod</dc:title>
  <dc:creator>Radka Schwartzová</dc:creator>
  <cp:lastModifiedBy>Radka Schwartzová</cp:lastModifiedBy>
  <cp:revision>1</cp:revision>
  <dcterms:created xsi:type="dcterms:W3CDTF">2023-03-22T18:38:14Z</dcterms:created>
  <dcterms:modified xsi:type="dcterms:W3CDTF">2023-03-22T19:28:21Z</dcterms:modified>
</cp:coreProperties>
</file>