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4D7D3AD-85EE-4418-8F13-CB45D8DD5771}" type="datetimeFigureOut">
              <a:rPr lang="sk-SK" smtClean="0"/>
              <a:pPr/>
              <a:t>12. 1. 2015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7706FD8-4A5E-473C-AF83-0C126A64F11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548680"/>
            <a:ext cx="8062912" cy="3168352"/>
          </a:xfrm>
        </p:spPr>
        <p:txBody>
          <a:bodyPr>
            <a:noAutofit/>
          </a:bodyPr>
          <a:lstStyle/>
          <a:p>
            <a:r>
              <a:rPr lang="sk-SK" sz="6000" b="1" dirty="0" err="1" smtClean="0">
                <a:latin typeface="Times New Roman" pitchFamily="18" charset="0"/>
                <a:cs typeface="Times New Roman" pitchFamily="18" charset="0"/>
              </a:rPr>
              <a:t>Halogénderiváty</a:t>
            </a: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 uhľovodíkov</a:t>
            </a:r>
            <a:endParaRPr lang="sk-SK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7504" y="4581128"/>
            <a:ext cx="9002960" cy="2258647"/>
          </a:xfrm>
        </p:spPr>
        <p:txBody>
          <a:bodyPr>
            <a:noAutofit/>
          </a:bodyPr>
          <a:lstStyle/>
          <a:p>
            <a:pPr algn="l"/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Patrícia </a:t>
            </a:r>
            <a:r>
              <a:rPr lang="sk-SK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Bikárová</a:t>
            </a:r>
            <a:endParaRPr lang="sk-SK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4.A</a:t>
            </a:r>
          </a:p>
          <a:p>
            <a:pPr algn="l"/>
            <a:r>
              <a:rPr lang="sk-SK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 r. 2014/2015</a:t>
            </a:r>
          </a:p>
          <a:p>
            <a:pPr algn="l"/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Gymnázium Gelnica</a:t>
            </a:r>
            <a:endParaRPr lang="sk-SK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0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sk-SK" sz="4400" b="1" dirty="0" err="1" smtClean="0">
                <a:latin typeface="Times New Roman" pitchFamily="18" charset="0"/>
                <a:cs typeface="Times New Roman" pitchFamily="18" charset="0"/>
              </a:rPr>
              <a:t>Zajcevovo</a:t>
            </a:r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 pravidlo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platí, keď máme nesymetrickú molekulu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eliminácii sa katión vodíka H</a:t>
            </a:r>
            <a:r>
              <a:rPr lang="sk-SK" baseline="30000" dirty="0" smtClean="0">
                <a:effectLst/>
                <a:latin typeface="Times New Roman"/>
                <a:ea typeface="Calibri"/>
              </a:rPr>
              <a:t>+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odštiepi z atómu uhlíka s najmenším počtom naviazaných atómov vodíka</a:t>
            </a:r>
          </a:p>
          <a:p>
            <a:pPr marL="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sk-SK" sz="2800" dirty="0" smtClean="0">
              <a:effectLst/>
              <a:latin typeface="Times New Roman"/>
              <a:ea typeface="Calibri"/>
            </a:endParaRPr>
          </a:p>
          <a:p>
            <a:pPr marL="0" indent="0">
              <a:buNone/>
            </a:pPr>
            <a:r>
              <a:rPr lang="sk-SK" sz="2800" b="1" dirty="0" smtClean="0">
                <a:effectLst/>
                <a:latin typeface="Times New Roman"/>
                <a:ea typeface="Calibri"/>
              </a:rPr>
              <a:t>CH</a:t>
            </a:r>
            <a:r>
              <a:rPr lang="sk-SK" sz="2800" b="1" baseline="-25000" dirty="0" smtClean="0">
                <a:effectLst/>
                <a:latin typeface="Times New Roman"/>
                <a:ea typeface="Calibri"/>
              </a:rPr>
              <a:t>3</a:t>
            </a:r>
            <a:r>
              <a:rPr lang="sk-SK" sz="2800" b="1" dirty="0" smtClean="0">
                <a:effectLst/>
                <a:latin typeface="Times New Roman"/>
                <a:ea typeface="Calibri"/>
              </a:rPr>
              <a:t>–CH</a:t>
            </a:r>
            <a:r>
              <a:rPr lang="sk-SK" sz="2800" b="1" baseline="-25000" dirty="0" smtClean="0">
                <a:effectLst/>
                <a:latin typeface="Times New Roman"/>
                <a:ea typeface="Calibri"/>
              </a:rPr>
              <a:t>2</a:t>
            </a:r>
            <a:r>
              <a:rPr lang="sk-SK" sz="2800" b="1" dirty="0" smtClean="0">
                <a:latin typeface="Times New Roman"/>
                <a:ea typeface="Calibri"/>
              </a:rPr>
              <a:t>–CH–CH</a:t>
            </a:r>
            <a:r>
              <a:rPr lang="sk-SK" sz="2800" b="1" baseline="-25000" dirty="0" smtClean="0">
                <a:latin typeface="Times New Roman"/>
                <a:ea typeface="Calibri"/>
              </a:rPr>
              <a:t>3 </a:t>
            </a:r>
            <a:r>
              <a:rPr lang="sk-SK" sz="2800" b="1" dirty="0" smtClean="0">
                <a:effectLst/>
                <a:latin typeface="Times New Roman"/>
                <a:ea typeface="Calibri"/>
              </a:rPr>
              <a:t>→CH</a:t>
            </a:r>
            <a:r>
              <a:rPr lang="sk-SK" sz="2800" b="1" baseline="-25000" dirty="0" smtClean="0">
                <a:latin typeface="Times New Roman"/>
                <a:ea typeface="Calibri"/>
              </a:rPr>
              <a:t>3</a:t>
            </a:r>
            <a:r>
              <a:rPr lang="sk-SK" sz="2800" b="1" dirty="0" smtClean="0">
                <a:effectLst/>
                <a:latin typeface="Times New Roman"/>
                <a:ea typeface="Calibri"/>
              </a:rPr>
              <a:t>–CH=CH–CH</a:t>
            </a:r>
            <a:r>
              <a:rPr lang="sk-SK" sz="2800" b="1" baseline="-25000" dirty="0" smtClean="0">
                <a:latin typeface="Times New Roman"/>
                <a:ea typeface="Calibri"/>
              </a:rPr>
              <a:t>3 </a:t>
            </a:r>
            <a:r>
              <a:rPr lang="sk-SK" sz="2800" b="1" dirty="0" smtClean="0">
                <a:effectLst/>
                <a:latin typeface="Times New Roman"/>
                <a:ea typeface="Calibri"/>
              </a:rPr>
              <a:t>+ CH</a:t>
            </a:r>
            <a:r>
              <a:rPr lang="sk-SK" sz="2800" b="1" baseline="-25000" dirty="0" smtClean="0">
                <a:latin typeface="Times New Roman"/>
                <a:ea typeface="Calibri"/>
              </a:rPr>
              <a:t>3</a:t>
            </a:r>
            <a:r>
              <a:rPr lang="sk-SK" sz="2800" b="1" dirty="0" smtClean="0">
                <a:effectLst/>
                <a:latin typeface="Times New Roman"/>
                <a:ea typeface="Calibri"/>
              </a:rPr>
              <a:t>–CH</a:t>
            </a:r>
            <a:r>
              <a:rPr lang="sk-SK" sz="2800" b="1" baseline="-25000" dirty="0" smtClean="0">
                <a:latin typeface="Times New Roman"/>
                <a:ea typeface="Calibri"/>
              </a:rPr>
              <a:t>2</a:t>
            </a:r>
            <a:r>
              <a:rPr lang="sk-SK" sz="2800" b="1" dirty="0" smtClean="0">
                <a:effectLst/>
                <a:latin typeface="Times New Roman"/>
                <a:ea typeface="Calibri"/>
              </a:rPr>
              <a:t>–CH </a:t>
            </a:r>
            <a:endParaRPr lang="sk-SK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2-brómbután            but-2-én                 but-1-én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80%                       20%</a:t>
            </a:r>
            <a:endParaRPr lang="sk-SK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Rovná spojnica 4"/>
          <p:cNvCxnSpPr/>
          <p:nvPr/>
        </p:nvCxnSpPr>
        <p:spPr>
          <a:xfrm flipV="1">
            <a:off x="2051720" y="4282899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54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Významné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halogénderiváty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Tetrachlormetán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chlorid uhličitý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CCl</a:t>
            </a:r>
            <a:r>
              <a:rPr lang="sk-SK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bezfarebná jedovatá kvapalina so zápachom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minulosti sa používal ako náplň do hasiacich prístrojov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Chloroform, </a:t>
            </a:r>
            <a:r>
              <a:rPr lang="sk-SK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trichlórmetán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CHCl</a:t>
            </a:r>
            <a:r>
              <a:rPr lang="sk-SK" b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e prchavá kvapalina sladkastej vône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vynikajúce rozpúšťadlo organických zlúčenín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má anestetické a narkotické účinky, spôsobuje dočasný útlm nervového systému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8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Jodoform, </a:t>
            </a:r>
            <a:r>
              <a:rPr lang="sk-SK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trijódmetán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CHI</a:t>
            </a:r>
            <a:r>
              <a:rPr lang="sk-SK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e tuhá žltá látka s vôňou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šafránu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má dezinfekčné účinky</a:t>
            </a:r>
          </a:p>
          <a:p>
            <a:pPr>
              <a:buFont typeface="Wingdings" pitchFamily="2" charset="2"/>
              <a:buChar char="v"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Vinylchlorid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chlóretén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k-SK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=CHCl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karcinogénny plyn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výroba polyvinylchloridu PVC</a:t>
            </a:r>
          </a:p>
          <a:p>
            <a:pPr>
              <a:buFontTx/>
              <a:buChar char="-"/>
            </a:pPr>
            <a:r>
              <a:rPr lang="sk-SK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emäkčený PVC (=novodur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 – výroba inštalačného materiálu</a:t>
            </a:r>
          </a:p>
          <a:p>
            <a:pPr>
              <a:buFontTx/>
              <a:buChar char="-"/>
            </a:pPr>
            <a:r>
              <a:rPr lang="sk-SK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äkčený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PVC (=novoplast)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výroba fólii, hračiek, podlahových krytín, umelých kožušín, koženiek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5262" y="37408"/>
            <a:ext cx="2400284" cy="21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0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Freóny 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ú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halogénderiváty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obsahujúce aspoň 2 atómy rozdielnych halogénov, pričom jeden z nich je fluór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oužívajú sa ako hnacie plyny do rozličných sprejov a taktiež ako chladiace médiá do chladničiek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ich výroba a použitie sa obmedzuje, pretože narušujú ozónovú vrstvu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typickým predstaviteľom je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difluórdichlórmetán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CCl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(freón 12)</a:t>
            </a:r>
            <a:endParaRPr lang="sk-SK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4" y="4443538"/>
            <a:ext cx="4392488" cy="23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9160"/>
            <a:ext cx="3182385" cy="19943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3332" y="0"/>
            <a:ext cx="8391756" cy="609329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sk-SK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Tetrafluóretylén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sk-SK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C=CF</a:t>
            </a:r>
            <a:r>
              <a:rPr lang="sk-SK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e plynná látka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výroba polyméru teflónu (mimoriadna odolnosť voči chemikáliám a vysokým teplotám)</a:t>
            </a:r>
          </a:p>
          <a:p>
            <a:pPr>
              <a:buFont typeface="Wingdings" pitchFamily="2" charset="2"/>
              <a:buChar char="v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DDT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1,1,1-trichlór-2,2-bis-(4-chlórfenyl)etán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má insekticídne účinky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minulosti sa používal na ničenie hmyzu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karcinogénny, mutagénny a toxický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jeho používanie bolo u nás </a:t>
            </a:r>
          </a:p>
          <a:p>
            <a:pPr marL="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v roku 1974 zakázané</a:t>
            </a:r>
          </a:p>
          <a:p>
            <a:pPr>
              <a:buFontTx/>
              <a:buChar char="-"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05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351936" cy="2652712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latin typeface="Times New Roman" pitchFamily="18" charset="0"/>
                <a:cs typeface="Times New Roman" pitchFamily="18" charset="0"/>
              </a:rPr>
              <a:t>Ďakujem za pozornosť </a:t>
            </a:r>
            <a:endParaRPr lang="sk-SK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smiata tvár 3"/>
          <p:cNvSpPr/>
          <p:nvPr/>
        </p:nvSpPr>
        <p:spPr>
          <a:xfrm>
            <a:off x="1691680" y="3789040"/>
            <a:ext cx="1512168" cy="1368152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8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Halogénderiváty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uhľovodíkov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 organické zlúčeniny obsahujúce vo svojich molekulách jednoväzbovú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halogénovú skupinu 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X ( kde X je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alebo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halogénová skupina môže byť pripojená na uhľovodíkový zvyšok z nasýteného, nenasýteného alebo aromatického uhľovodíka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podľa toho rozlišujeme: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halogénalkány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alkylhalogenidy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halogénalkény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alkenylhalogenidy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 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halogénarény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arylhalogenidy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2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Názvoslovie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2913" y="1124744"/>
            <a:ext cx="9144000" cy="5733256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>
                <a:solidFill>
                  <a:schemeClr val="accent1"/>
                </a:solidFill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systematické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(halogén + uhľovodík)</a:t>
            </a:r>
          </a:p>
          <a:p>
            <a:pPr marL="0" indent="0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napr.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chlórmetán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CH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Cl,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chlóretán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CH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-CH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-Cl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radikálové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napr.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metylchlorid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CH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Cl,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etylchlorid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-CH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-Cl</a:t>
            </a: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triviálne</a:t>
            </a:r>
          </a:p>
          <a:p>
            <a:pPr marL="0" indent="0">
              <a:buNone/>
            </a:pPr>
            <a:r>
              <a:rPr lang="sk-SK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napr. chloroform CH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Cl, jodoform CH</a:t>
            </a:r>
            <a:r>
              <a:rPr lang="sk-SK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49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0588749"/>
              </p:ext>
            </p:extLst>
          </p:nvPr>
        </p:nvGraphicFramePr>
        <p:xfrm>
          <a:off x="0" y="1340768"/>
          <a:ext cx="9777902" cy="4176000"/>
        </p:xfrm>
        <a:graphic>
          <a:graphicData uri="http://schemas.openxmlformats.org/presentationml/2006/ole">
            <p:oleObj spid="_x0000_s5123" name="Dokument" r:id="rId3" imgW="5823349" imgH="24248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09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14"/>
          <a:stretch/>
        </p:blipFill>
        <p:spPr bwMode="auto">
          <a:xfrm>
            <a:off x="251520" y="404664"/>
            <a:ext cx="4248472" cy="570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43"/>
          <a:stretch/>
        </p:blipFill>
        <p:spPr bwMode="auto">
          <a:xfrm>
            <a:off x="4647665" y="2204864"/>
            <a:ext cx="3772597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3285" y="412973"/>
            <a:ext cx="2088232" cy="165914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5" name="Obdĺžnik 4"/>
          <p:cNvSpPr/>
          <p:nvPr/>
        </p:nvSpPr>
        <p:spPr>
          <a:xfrm>
            <a:off x="5803636" y="1680599"/>
            <a:ext cx="1460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chlór</a:t>
            </a:r>
            <a:r>
              <a:rPr lang="sk-SK" b="1" dirty="0" smtClean="0">
                <a:solidFill>
                  <a:srgbClr val="000000"/>
                </a:solidFill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benzén</a:t>
            </a:r>
            <a:r>
              <a:rPr lang="sk-SK" sz="2000" dirty="0" smtClean="0">
                <a:effectLst/>
                <a:latin typeface="Arial"/>
                <a:ea typeface="Calibri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2532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Fyzikálne vlastnosti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tieto vlastnosti závisia od veľkosti ich molekúl ale aj od charakteru a počtu naviazaných atómov halogénov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 nerozpustné vo vode ale veľmi dobré rozpúšťadlá iných organických zlúčenín (napr. tukov)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najnižšie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halogénderiváty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sú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plyny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ostatné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kvapaliny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alebo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tuhé látky</a:t>
            </a: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yššia hustota aj teplota varu vzhľadom k uhľovodíkom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8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Chemické vlastnosti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tieto vlastnosti vyplývajú z charakteru väzby C-X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halogény majú väčšiu hodnotu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elektronegativity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ako uhlík, táto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väzba je polárna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väzbový elektrónový pár je posunutý na stranu halogénu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vzniká na atóme halogénu čiastkový záporný náboj a na atóme uhlíka čiastkový kladný náboj </a:t>
            </a:r>
            <a:r>
              <a:rPr lang="sk-SK" sz="24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b="1" baseline="30000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δ</a:t>
            </a:r>
            <a:r>
              <a:rPr lang="sk-SK" b="1" baseline="30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+</a:t>
            </a:r>
            <a:r>
              <a:rPr lang="sk-SK" sz="2400" b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sk-SK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→ </a:t>
            </a:r>
            <a:r>
              <a:rPr lang="sk-SK" b="1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sk-SK" b="1" baseline="30000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δ</a:t>
            </a:r>
            <a:r>
              <a:rPr lang="sk-SK" b="1" baseline="30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-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táto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väzba zaniká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väčšinou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heterolyticky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(väzbový elektrónový pár sa presunie k atómu halogénu, ktorý sa potom odštiepi vo forme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halogenidového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aniónu</a:t>
            </a:r>
          </a:p>
          <a:p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2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Nukleofilné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substitúcie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 typickými reakciami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halogénuhľovodíkov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dochádza pri nich k nahradeniu (substitúcii) halogénového atómu inou funkčnou skupinou 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nukleofilným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činidlom)</a:t>
            </a: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spcAft>
                <a:spcPts val="0"/>
              </a:spcAft>
              <a:buNone/>
            </a:pPr>
            <a:r>
              <a:rPr lang="sk-SK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          OH</a:t>
            </a:r>
            <a:r>
              <a:rPr lang="sk-SK" b="1" baseline="30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¯</a:t>
            </a:r>
            <a:r>
              <a:rPr lang="sk-SK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+ CH</a:t>
            </a:r>
            <a:r>
              <a:rPr lang="sk-SK" b="1" baseline="-25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3</a:t>
            </a:r>
            <a:r>
              <a:rPr lang="sk-SK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CH</a:t>
            </a:r>
            <a:r>
              <a:rPr lang="sk-SK" b="1" baseline="-25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2</a:t>
            </a:r>
            <a:r>
              <a:rPr lang="sk-SK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I →  CH</a:t>
            </a:r>
            <a:r>
              <a:rPr lang="sk-SK" b="1" baseline="-25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3</a:t>
            </a:r>
            <a:r>
              <a:rPr lang="sk-SK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CH</a:t>
            </a:r>
            <a:r>
              <a:rPr lang="sk-SK" b="1" baseline="-25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2</a:t>
            </a:r>
            <a:r>
              <a:rPr lang="sk-SK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OH + I</a:t>
            </a:r>
            <a:r>
              <a:rPr lang="sk-SK" b="1" baseline="30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¯</a:t>
            </a:r>
            <a:endParaRPr lang="sk-SK" sz="2800" b="1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sk-SK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       </a:t>
            </a:r>
            <a:r>
              <a:rPr lang="sk-SK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jódetán</a:t>
            </a:r>
            <a:r>
              <a:rPr lang="sk-SK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	      etanol</a:t>
            </a:r>
          </a:p>
          <a:p>
            <a:endParaRPr lang="sk-SK" sz="2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r>
              <a:rPr lang="sk-SK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nukleofilné</a:t>
            </a:r>
            <a:r>
              <a:rPr lang="sk-SK" dirty="0" smtClean="0">
                <a:latin typeface="Times New Roman" pitchFamily="18" charset="0"/>
                <a:ea typeface="Calibri"/>
                <a:cs typeface="Times New Roman" pitchFamily="18" charset="0"/>
              </a:rPr>
              <a:t> činidlo (napr. OH-, CN-, H</a:t>
            </a:r>
            <a:r>
              <a:rPr lang="sk-SK" sz="3600" baseline="-250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2</a:t>
            </a:r>
            <a:r>
              <a:rPr lang="sk-SK" dirty="0" smtClean="0">
                <a:latin typeface="Times New Roman" pitchFamily="18" charset="0"/>
                <a:ea typeface="Calibri"/>
                <a:cs typeface="Times New Roman" pitchFamily="18" charset="0"/>
              </a:rPr>
              <a:t>O...)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2813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Eliminácie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dochádza pri nich nielen k odštiepeniu atómu halogénu ako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halogenidového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aniónu, ale aj odštiepeniu H</a:t>
            </a:r>
            <a:r>
              <a:rPr lang="sk-SK" baseline="30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+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zo susedného atómu uhlíka, pričom vzniká násobná väzba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napr. reakciou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brómetánu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 hydroxidom sodným vzniká etylén</a:t>
            </a:r>
          </a:p>
          <a:p>
            <a:pPr marL="0" indent="0">
              <a:spcAft>
                <a:spcPts val="0"/>
              </a:spcAft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sk-SK" b="1" dirty="0" smtClean="0">
                <a:effectLst/>
                <a:latin typeface="Times New Roman"/>
                <a:ea typeface="Calibri"/>
                <a:cs typeface="Times New Roman"/>
              </a:rPr>
              <a:t>CH</a:t>
            </a:r>
            <a:r>
              <a:rPr lang="sk-SK" b="1" baseline="-25000" dirty="0" smtClean="0">
                <a:effectLst/>
                <a:latin typeface="Times New Roman"/>
                <a:ea typeface="Calibri"/>
                <a:cs typeface="Times New Roman"/>
              </a:rPr>
              <a:t>3</a:t>
            </a:r>
            <a:r>
              <a:rPr lang="sk-SK" b="1" dirty="0" smtClean="0">
                <a:effectLst/>
                <a:latin typeface="Times New Roman"/>
                <a:ea typeface="Calibri"/>
                <a:cs typeface="Times New Roman"/>
              </a:rPr>
              <a:t>CH</a:t>
            </a:r>
            <a:r>
              <a:rPr lang="sk-SK" b="1" baseline="-25000" dirty="0" smtClean="0">
                <a:effectLst/>
                <a:latin typeface="Times New Roman"/>
                <a:ea typeface="Calibri"/>
                <a:cs typeface="Times New Roman"/>
              </a:rPr>
              <a:t>2</a:t>
            </a:r>
            <a:r>
              <a:rPr lang="sk-SK" b="1" dirty="0" smtClean="0">
                <a:latin typeface="Times New Roman"/>
                <a:ea typeface="Calibri"/>
                <a:cs typeface="Times New Roman"/>
              </a:rPr>
              <a:t>Br + </a:t>
            </a:r>
            <a:r>
              <a:rPr lang="sk-SK" b="1" dirty="0" err="1" smtClean="0">
                <a:latin typeface="Times New Roman"/>
                <a:ea typeface="Calibri"/>
                <a:cs typeface="Times New Roman"/>
              </a:rPr>
              <a:t>NaOH</a:t>
            </a:r>
            <a:r>
              <a:rPr lang="sk-SK" b="1" dirty="0" smtClean="0">
                <a:effectLst/>
                <a:latin typeface="Times New Roman"/>
                <a:ea typeface="Calibri"/>
                <a:cs typeface="Times New Roman"/>
              </a:rPr>
              <a:t>  →  CH</a:t>
            </a:r>
            <a:r>
              <a:rPr lang="sk-SK" b="1" baseline="-25000" dirty="0" smtClean="0">
                <a:effectLst/>
                <a:latin typeface="Times New Roman"/>
                <a:ea typeface="Calibri"/>
                <a:cs typeface="Times New Roman"/>
              </a:rPr>
              <a:t>2 </a:t>
            </a:r>
            <a:r>
              <a:rPr lang="sk-SK" b="1" dirty="0" smtClean="0">
                <a:effectLst/>
                <a:latin typeface="Times New Roman"/>
                <a:ea typeface="Calibri"/>
                <a:cs typeface="Times New Roman"/>
              </a:rPr>
              <a:t>= CH</a:t>
            </a:r>
            <a:r>
              <a:rPr lang="sk-SK" b="1" baseline="-25000" dirty="0" smtClean="0">
                <a:effectLst/>
                <a:latin typeface="Times New Roman"/>
                <a:ea typeface="Calibri"/>
                <a:cs typeface="Times New Roman"/>
              </a:rPr>
              <a:t>2</a:t>
            </a:r>
            <a:r>
              <a:rPr lang="sk-SK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sk-SK" b="1" dirty="0" smtClean="0">
                <a:latin typeface="Times New Roman"/>
                <a:ea typeface="Calibri"/>
                <a:cs typeface="Times New Roman"/>
              </a:rPr>
              <a:t>+ </a:t>
            </a:r>
            <a:r>
              <a:rPr lang="sk-SK" b="1" dirty="0" err="1" smtClean="0">
                <a:latin typeface="Times New Roman"/>
                <a:ea typeface="Calibri"/>
                <a:cs typeface="Times New Roman"/>
              </a:rPr>
              <a:t>NaBr</a:t>
            </a:r>
            <a:r>
              <a:rPr lang="sk-SK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sk-SK" b="1" dirty="0" smtClean="0">
                <a:latin typeface="Times New Roman"/>
                <a:ea typeface="Calibri"/>
                <a:cs typeface="Times New Roman"/>
              </a:rPr>
              <a:t>+ </a:t>
            </a:r>
            <a:r>
              <a:rPr lang="sk-SK" b="1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sk-SK" b="1" dirty="0" smtClean="0">
                <a:latin typeface="Times New Roman"/>
                <a:ea typeface="Calibri"/>
                <a:cs typeface="Times New Roman"/>
              </a:rPr>
              <a:t>H</a:t>
            </a:r>
            <a:r>
              <a:rPr lang="sk-SK" b="1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sk-SK" b="1" dirty="0" smtClean="0">
                <a:latin typeface="Times New Roman"/>
                <a:ea typeface="Calibri"/>
                <a:cs typeface="Times New Roman"/>
              </a:rPr>
              <a:t>O</a:t>
            </a:r>
            <a:r>
              <a:rPr lang="sk-SK" dirty="0" smtClean="0">
                <a:effectLst/>
                <a:latin typeface="Times New Roman"/>
                <a:ea typeface="Calibri"/>
                <a:cs typeface="Times New Roman"/>
              </a:rPr>
              <a:t>                  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sk-SK" dirty="0">
                <a:latin typeface="Times New Roman"/>
                <a:ea typeface="Calibri"/>
                <a:cs typeface="Times New Roman"/>
              </a:rPr>
              <a:t> </a:t>
            </a:r>
            <a:r>
              <a:rPr lang="sk-SK" dirty="0" smtClean="0">
                <a:latin typeface="Times New Roman"/>
                <a:ea typeface="Calibri"/>
                <a:cs typeface="Times New Roman"/>
              </a:rPr>
              <a:t>  </a:t>
            </a:r>
            <a:r>
              <a:rPr lang="sk-SK" dirty="0" err="1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brómetán</a:t>
            </a:r>
            <a:r>
              <a:rPr lang="sk-SK" dirty="0" smtClean="0">
                <a:effectLst/>
                <a:latin typeface="Times New Roman"/>
                <a:ea typeface="Calibri"/>
                <a:cs typeface="Times New Roman"/>
              </a:rPr>
              <a:t>                             </a:t>
            </a:r>
            <a:r>
              <a:rPr lang="sk-SK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etylén</a:t>
            </a:r>
            <a:endParaRPr lang="sk-SK" sz="28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0" indent="0"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7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315</TotalTime>
  <Words>558</Words>
  <Application>Microsoft Office PowerPoint</Application>
  <PresentationFormat>Prezentácia na obrazovke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7" baseType="lpstr">
      <vt:lpstr>Nadšenie</vt:lpstr>
      <vt:lpstr>Dokument</vt:lpstr>
      <vt:lpstr>Halogénderiváty uhľovodíkov</vt:lpstr>
      <vt:lpstr>Halogénderiváty uhľovodíkov</vt:lpstr>
      <vt:lpstr>Názvoslovie</vt:lpstr>
      <vt:lpstr>Snímka 4</vt:lpstr>
      <vt:lpstr>Snímka 5</vt:lpstr>
      <vt:lpstr>Fyzikálne vlastnosti</vt:lpstr>
      <vt:lpstr>Chemické vlastnosti</vt:lpstr>
      <vt:lpstr>Nukleofilné substitúcie</vt:lpstr>
      <vt:lpstr>Eliminácie</vt:lpstr>
      <vt:lpstr>Zajcevovo pravidlo</vt:lpstr>
      <vt:lpstr>Významné halogénderiváty</vt:lpstr>
      <vt:lpstr>Snímka 12</vt:lpstr>
      <vt:lpstr>Snímka 13</vt:lpstr>
      <vt:lpstr>Snímka 14</vt:lpstr>
      <vt:lpstr>Ďakujem za pozornosť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Halogénderiváty uhľovodíkov</dc:title>
  <dc:creator>Libusa</dc:creator>
  <cp:lastModifiedBy>Gymgl</cp:lastModifiedBy>
  <cp:revision>20</cp:revision>
  <dcterms:created xsi:type="dcterms:W3CDTF">2015-01-07T12:30:36Z</dcterms:created>
  <dcterms:modified xsi:type="dcterms:W3CDTF">2015-01-12T16:51:34Z</dcterms:modified>
</cp:coreProperties>
</file>