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5" r:id="rId4"/>
    <p:sldId id="264" r:id="rId5"/>
    <p:sldId id="266" r:id="rId6"/>
    <p:sldId id="268" r:id="rId7"/>
    <p:sldId id="258" r:id="rId8"/>
    <p:sldId id="259" r:id="rId9"/>
    <p:sldId id="260" r:id="rId10"/>
    <p:sldId id="261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5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FE5CF-37BA-4CC8-B233-C6E66407F653}" type="datetimeFigureOut">
              <a:rPr lang="sk-SK" smtClean="0"/>
              <a:t>19. 11. 2023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EEB2E-A7A8-4458-9026-210B6215FAB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FE5CF-37BA-4CC8-B233-C6E66407F653}" type="datetimeFigureOut">
              <a:rPr lang="sk-SK" smtClean="0"/>
              <a:t>19. 11. 2023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EEB2E-A7A8-4458-9026-210B6215FAB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FE5CF-37BA-4CC8-B233-C6E66407F653}" type="datetimeFigureOut">
              <a:rPr lang="sk-SK" smtClean="0"/>
              <a:t>19. 11. 2023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EEB2E-A7A8-4458-9026-210B6215FAB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FE5CF-37BA-4CC8-B233-C6E66407F653}" type="datetimeFigureOut">
              <a:rPr lang="sk-SK" smtClean="0"/>
              <a:t>19. 11. 2023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EEB2E-A7A8-4458-9026-210B6215FAB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FE5CF-37BA-4CC8-B233-C6E66407F653}" type="datetimeFigureOut">
              <a:rPr lang="sk-SK" smtClean="0"/>
              <a:t>19. 11. 2023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EEB2E-A7A8-4458-9026-210B6215FAB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FE5CF-37BA-4CC8-B233-C6E66407F653}" type="datetimeFigureOut">
              <a:rPr lang="sk-SK" smtClean="0"/>
              <a:t>19. 11. 2023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EEB2E-A7A8-4458-9026-210B6215FAB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FE5CF-37BA-4CC8-B233-C6E66407F653}" type="datetimeFigureOut">
              <a:rPr lang="sk-SK" smtClean="0"/>
              <a:t>19. 11. 2023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EEB2E-A7A8-4458-9026-210B6215FAB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FE5CF-37BA-4CC8-B233-C6E66407F653}" type="datetimeFigureOut">
              <a:rPr lang="sk-SK" smtClean="0"/>
              <a:t>19. 11. 2023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EEB2E-A7A8-4458-9026-210B6215FAB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FE5CF-37BA-4CC8-B233-C6E66407F653}" type="datetimeFigureOut">
              <a:rPr lang="sk-SK" smtClean="0"/>
              <a:t>19. 11. 2023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EEB2E-A7A8-4458-9026-210B6215FAB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FE5CF-37BA-4CC8-B233-C6E66407F653}" type="datetimeFigureOut">
              <a:rPr lang="sk-SK" smtClean="0"/>
              <a:t>19. 11. 2023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EEB2E-A7A8-4458-9026-210B6215FAB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FE5CF-37BA-4CC8-B233-C6E66407F653}" type="datetimeFigureOut">
              <a:rPr lang="sk-SK" smtClean="0"/>
              <a:t>19. 11. 2023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EEB2E-A7A8-4458-9026-210B6215FAB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20000">
              <a:srgbClr val="000040"/>
            </a:gs>
            <a:gs pos="50000">
              <a:srgbClr val="400040"/>
            </a:gs>
            <a:gs pos="75000">
              <a:srgbClr val="8F0040"/>
            </a:gs>
            <a:gs pos="89999">
              <a:srgbClr val="F27300"/>
            </a:gs>
            <a:gs pos="100000">
              <a:srgbClr val="FFBF0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FE5CF-37BA-4CC8-B233-C6E66407F653}" type="datetimeFigureOut">
              <a:rPr lang="sk-SK" smtClean="0"/>
              <a:t>19. 11. 2023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EEB2E-A7A8-4458-9026-210B6215FAB7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3568" y="620688"/>
            <a:ext cx="7772400" cy="1470025"/>
          </a:xfrm>
        </p:spPr>
        <p:txBody>
          <a:bodyPr>
            <a:normAutofit/>
          </a:bodyPr>
          <a:lstStyle/>
          <a:p>
            <a:r>
              <a:rPr lang="sk-SK" sz="6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Medziľudské vzťahy</a:t>
            </a:r>
            <a:endParaRPr lang="sk-SK" sz="6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13314" name="Picture 2" descr="Súvisiaci obráz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4911" y="2276872"/>
            <a:ext cx="6082792" cy="41764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476672"/>
            <a:ext cx="8229600" cy="568863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b="1" dirty="0" smtClean="0">
                <a:solidFill>
                  <a:schemeClr val="bg1"/>
                </a:solidFill>
              </a:rPr>
              <a:t>Obľúbenosť a </a:t>
            </a:r>
            <a:r>
              <a:rPr lang="sk-SK" b="1" dirty="0" err="1" smtClean="0">
                <a:solidFill>
                  <a:schemeClr val="bg1"/>
                </a:solidFill>
              </a:rPr>
              <a:t>neobľúbenosť</a:t>
            </a:r>
            <a:r>
              <a:rPr lang="sk-SK" b="1" dirty="0" smtClean="0">
                <a:solidFill>
                  <a:schemeClr val="bg1"/>
                </a:solidFill>
              </a:rPr>
              <a:t> v kolektíve:</a:t>
            </a:r>
            <a:r>
              <a:rPr lang="sk-SK" dirty="0" smtClean="0">
                <a:solidFill>
                  <a:schemeClr val="bg1"/>
                </a:solidFill>
              </a:rPr>
              <a:t/>
            </a:r>
            <a:br>
              <a:rPr lang="sk-SK" dirty="0" smtClean="0">
                <a:solidFill>
                  <a:schemeClr val="bg1"/>
                </a:solidFill>
              </a:rPr>
            </a:br>
            <a:endParaRPr lang="sk-SK" dirty="0" smtClean="0">
              <a:solidFill>
                <a:schemeClr val="bg1"/>
              </a:solidFill>
            </a:endParaRPr>
          </a:p>
          <a:p>
            <a:r>
              <a:rPr lang="sk-SK" dirty="0" smtClean="0">
                <a:solidFill>
                  <a:schemeClr val="bg1"/>
                </a:solidFill>
              </a:rPr>
              <a:t>závisí od znalostí psychológie, t. z. , že ľudia, ktorí sú obľúbení si uvedomujú, že každý </a:t>
            </a:r>
            <a:r>
              <a:rPr lang="sk-SK" dirty="0">
                <a:solidFill>
                  <a:schemeClr val="bg1"/>
                </a:solidFill>
              </a:rPr>
              <a:t>č</a:t>
            </a:r>
            <a:r>
              <a:rPr lang="sk-SK" dirty="0" smtClean="0">
                <a:solidFill>
                  <a:schemeClr val="bg1"/>
                </a:solidFill>
              </a:rPr>
              <a:t>lovek chce byť dôležitý a uznávaný a preto prejavujú záujem o iných, t. z. , že ich vedia počúvať a z rozhovoru si pamätať detaily, ktoré pripomenú vo vhodnom čase.</a:t>
            </a:r>
            <a:endParaRPr lang="sk-SK" dirty="0">
              <a:solidFill>
                <a:schemeClr val="bg1"/>
              </a:solidFill>
            </a:endParaRPr>
          </a:p>
        </p:txBody>
      </p:sp>
      <p:pic>
        <p:nvPicPr>
          <p:cNvPr id="18434" name="Picture 2" descr="Súvisiaci obráz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4509120"/>
            <a:ext cx="3523320" cy="23488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438" name="Picture 6" descr="Súvisiaci obrázo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4485672"/>
            <a:ext cx="3564222" cy="23723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692697"/>
            <a:ext cx="8229600" cy="1728192"/>
          </a:xfrm>
        </p:spPr>
        <p:txBody>
          <a:bodyPr/>
          <a:lstStyle/>
          <a:p>
            <a:pPr>
              <a:buNone/>
            </a:pPr>
            <a:r>
              <a:rPr lang="sk-SK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Rodina je miesto, kde sa rodia a utvárajú prvé medziľudské vzťahy, každý má v nej svoje miesto a úlohu.</a:t>
            </a:r>
            <a:endParaRPr lang="sk-SK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pic>
        <p:nvPicPr>
          <p:cNvPr id="16386" name="Picture 2" descr="Súvisiaci obráz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420888"/>
            <a:ext cx="6408712" cy="42656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bg1"/>
                </a:solidFill>
              </a:rPr>
              <a:t>Zásady medziľudského styku: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>
                <a:solidFill>
                  <a:schemeClr val="bg1"/>
                </a:solidFill>
              </a:rPr>
              <a:t>Tešiť sa z úspechov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Oceňovať, chváliť, povzbudzovať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Nevnucovať svoje kritéria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Zaobchádzať opatrne s kritikou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Správať sa k ľuďom s úctou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Pestovať toleranciu, optimizmus, srdečnosť, zdvorilosť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Ovládať city, zbytočne nezraňovať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641"/>
            <a:ext cx="8229600" cy="4320479"/>
          </a:xfrm>
        </p:spPr>
        <p:txBody>
          <a:bodyPr>
            <a:normAutofit lnSpcReduction="10000"/>
          </a:bodyPr>
          <a:lstStyle/>
          <a:p>
            <a:r>
              <a:rPr lang="sk-SK" dirty="0" smtClean="0">
                <a:solidFill>
                  <a:schemeClr val="bg1"/>
                </a:solidFill>
              </a:rPr>
              <a:t>Komunikácia je najčastejší dôvod zlých vzťahov a zároveň najjednoduchší spôsob ako vzťahy zlepšiť.</a:t>
            </a:r>
            <a:endParaRPr lang="sk-SK" dirty="0" smtClean="0"/>
          </a:p>
          <a:p>
            <a:r>
              <a:rPr lang="cs-CZ" dirty="0" smtClean="0">
                <a:solidFill>
                  <a:schemeClr val="bg1"/>
                </a:solidFill>
              </a:rPr>
              <a:t>kvalita </a:t>
            </a:r>
            <a:r>
              <a:rPr lang="cs-CZ" dirty="0" err="1">
                <a:solidFill>
                  <a:schemeClr val="bg1"/>
                </a:solidFill>
              </a:rPr>
              <a:t>medziľudských</a:t>
            </a:r>
            <a:r>
              <a:rPr lang="cs-CZ" dirty="0">
                <a:solidFill>
                  <a:schemeClr val="bg1"/>
                </a:solidFill>
              </a:rPr>
              <a:t> </a:t>
            </a:r>
            <a:r>
              <a:rPr lang="cs-CZ" dirty="0" err="1">
                <a:solidFill>
                  <a:schemeClr val="bg1"/>
                </a:solidFill>
              </a:rPr>
              <a:t>vzťahov</a:t>
            </a:r>
            <a:r>
              <a:rPr lang="cs-CZ" dirty="0">
                <a:solidFill>
                  <a:schemeClr val="bg1"/>
                </a:solidFill>
              </a:rPr>
              <a:t> je </a:t>
            </a:r>
            <a:r>
              <a:rPr lang="cs-CZ" dirty="0" err="1">
                <a:solidFill>
                  <a:schemeClr val="bg1"/>
                </a:solidFill>
              </a:rPr>
              <a:t>podmienená</a:t>
            </a:r>
            <a:r>
              <a:rPr lang="cs-CZ" dirty="0">
                <a:solidFill>
                  <a:schemeClr val="bg1"/>
                </a:solidFill>
              </a:rPr>
              <a:t>  </a:t>
            </a:r>
            <a:r>
              <a:rPr lang="cs-CZ" b="1" dirty="0" err="1">
                <a:solidFill>
                  <a:schemeClr val="bg1"/>
                </a:solidFill>
              </a:rPr>
              <a:t>umením</a:t>
            </a:r>
            <a:r>
              <a:rPr lang="cs-CZ" b="1" dirty="0">
                <a:solidFill>
                  <a:schemeClr val="bg1"/>
                </a:solidFill>
              </a:rPr>
              <a:t> </a:t>
            </a:r>
            <a:r>
              <a:rPr lang="cs-CZ" b="1" dirty="0" err="1">
                <a:solidFill>
                  <a:schemeClr val="bg1"/>
                </a:solidFill>
              </a:rPr>
              <a:t>komunikácie</a:t>
            </a:r>
            <a:r>
              <a:rPr lang="cs-CZ" b="1" dirty="0" smtClean="0">
                <a:solidFill>
                  <a:schemeClr val="bg1"/>
                </a:solidFill>
              </a:rPr>
              <a:t>.</a:t>
            </a:r>
          </a:p>
          <a:p>
            <a:pPr>
              <a:buNone/>
            </a:pPr>
            <a:r>
              <a:rPr lang="cs-CZ" b="1" dirty="0" err="1" smtClean="0">
                <a:solidFill>
                  <a:schemeClr val="bg1"/>
                </a:solidFill>
              </a:rPr>
              <a:t>Komunikácia</a:t>
            </a:r>
            <a:r>
              <a:rPr lang="cs-CZ" b="1" dirty="0" smtClean="0">
                <a:solidFill>
                  <a:schemeClr val="bg1"/>
                </a:solidFill>
              </a:rPr>
              <a:t>: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jednostranné odovzdávanie informácií</a:t>
            </a:r>
          </a:p>
          <a:p>
            <a:r>
              <a:rPr lang="sk-SK" dirty="0">
                <a:solidFill>
                  <a:schemeClr val="bg1"/>
                </a:solidFill>
              </a:rPr>
              <a:t>v</a:t>
            </a:r>
            <a:r>
              <a:rPr lang="sk-SK" dirty="0" smtClean="0">
                <a:solidFill>
                  <a:schemeClr val="bg1"/>
                </a:solidFill>
              </a:rPr>
              <a:t>zájomná výmena informácií</a:t>
            </a:r>
          </a:p>
          <a:p>
            <a:pPr>
              <a:buNone/>
            </a:pPr>
            <a:endParaRPr lang="sk-SK" dirty="0">
              <a:solidFill>
                <a:schemeClr val="bg1"/>
              </a:solidFill>
            </a:endParaRPr>
          </a:p>
        </p:txBody>
      </p:sp>
      <p:pic>
        <p:nvPicPr>
          <p:cNvPr id="25602" name="Picture 2" descr="Súvisiaci obráz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4149080"/>
            <a:ext cx="3694794" cy="24346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5604" name="Picture 4" descr="Súvisiaci obrázo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3691183"/>
            <a:ext cx="2684910" cy="31668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Formy komunikácie:</a:t>
            </a:r>
            <a:endParaRPr lang="sk-SK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19"/>
          </a:xfrm>
        </p:spPr>
        <p:txBody>
          <a:bodyPr>
            <a:normAutofit fontScale="70000" lnSpcReduction="20000"/>
          </a:bodyPr>
          <a:lstStyle/>
          <a:p>
            <a:r>
              <a:rPr lang="sk-SK" b="1" dirty="0" smtClean="0">
                <a:solidFill>
                  <a:schemeClr val="bg1"/>
                </a:solidFill>
              </a:rPr>
              <a:t>verbálna</a:t>
            </a:r>
            <a:r>
              <a:rPr lang="sk-SK" dirty="0" smtClean="0">
                <a:solidFill>
                  <a:schemeClr val="bg1"/>
                </a:solidFill>
              </a:rPr>
              <a:t> - dorozumievanie sa pomocou slov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Základná forma je </a:t>
            </a:r>
            <a:r>
              <a:rPr lang="sk-SK" b="1" dirty="0" smtClean="0">
                <a:solidFill>
                  <a:schemeClr val="bg1"/>
                </a:solidFill>
              </a:rPr>
              <a:t>rozhovor</a:t>
            </a:r>
            <a:r>
              <a:rPr lang="sk-SK" dirty="0" smtClean="0">
                <a:solidFill>
                  <a:schemeClr val="bg1"/>
                </a:solidFill>
              </a:rPr>
              <a:t>.</a:t>
            </a:r>
          </a:p>
          <a:p>
            <a:pPr>
              <a:buNone/>
            </a:pPr>
            <a:endParaRPr lang="sk-SK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sk-SK" dirty="0" smtClean="0">
                <a:solidFill>
                  <a:schemeClr val="bg1"/>
                </a:solidFill>
              </a:rPr>
              <a:t>Kritériá úspešnej komunikácie: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Informovať stručne a jasne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Vyjadrovať sa k danej téme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Vždy hovoriť pravdu</a:t>
            </a:r>
          </a:p>
          <a:p>
            <a:endParaRPr lang="sk-SK" dirty="0" smtClean="0">
              <a:solidFill>
                <a:schemeClr val="bg1"/>
              </a:solidFill>
            </a:endParaRPr>
          </a:p>
          <a:p>
            <a:r>
              <a:rPr lang="sk-SK" b="1" dirty="0">
                <a:solidFill>
                  <a:schemeClr val="bg1"/>
                </a:solidFill>
              </a:rPr>
              <a:t>n</a:t>
            </a:r>
            <a:r>
              <a:rPr lang="sk-SK" b="1" dirty="0" smtClean="0">
                <a:solidFill>
                  <a:schemeClr val="bg1"/>
                </a:solidFill>
              </a:rPr>
              <a:t>everbálna</a:t>
            </a:r>
            <a:r>
              <a:rPr lang="sk-SK" dirty="0" smtClean="0">
                <a:solidFill>
                  <a:schemeClr val="bg1"/>
                </a:solidFill>
              </a:rPr>
              <a:t> - dorozumievanie sa pomocou mimiky, výrazu tváre, gest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Mimika = výraz tváre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Zrakový kontakt</a:t>
            </a:r>
          </a:p>
          <a:p>
            <a:r>
              <a:rPr lang="sk-SK" dirty="0" err="1" smtClean="0">
                <a:solidFill>
                  <a:schemeClr val="bg1"/>
                </a:solidFill>
              </a:rPr>
              <a:t>Gestika</a:t>
            </a:r>
            <a:r>
              <a:rPr lang="sk-SK" dirty="0" smtClean="0">
                <a:solidFill>
                  <a:schemeClr val="bg1"/>
                </a:solidFill>
              </a:rPr>
              <a:t> = gestikulácia a gestá</a:t>
            </a:r>
          </a:p>
          <a:p>
            <a:r>
              <a:rPr lang="sk-SK" dirty="0" err="1" smtClean="0">
                <a:solidFill>
                  <a:schemeClr val="bg1"/>
                </a:solidFill>
              </a:rPr>
              <a:t>Haptika</a:t>
            </a:r>
            <a:r>
              <a:rPr lang="sk-SK" dirty="0" smtClean="0">
                <a:solidFill>
                  <a:schemeClr val="bg1"/>
                </a:solidFill>
              </a:rPr>
              <a:t> = dotyk</a:t>
            </a:r>
          </a:p>
          <a:p>
            <a:endParaRPr lang="sk-SK" dirty="0" smtClean="0">
              <a:solidFill>
                <a:schemeClr val="bg1"/>
              </a:solidFill>
            </a:endParaRPr>
          </a:p>
          <a:p>
            <a:endParaRPr lang="sk-SK" dirty="0"/>
          </a:p>
        </p:txBody>
      </p:sp>
      <p:pic>
        <p:nvPicPr>
          <p:cNvPr id="23554" name="Picture 2" descr="Súvisiaci obráz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2060848"/>
            <a:ext cx="3384376" cy="22526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>
              <a:buNone/>
            </a:pPr>
            <a:r>
              <a:rPr lang="pl-PL" b="1" dirty="0" smtClean="0">
                <a:solidFill>
                  <a:schemeClr val="bg1"/>
                </a:solidFill>
              </a:rPr>
              <a:t>Chyby v komunikácii na strane počúvajúceho: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Prerušovanie hovoriaceho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Skákanie do rečí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Pocit ignorovania, neporozumenia</a:t>
            </a:r>
          </a:p>
          <a:p>
            <a:endParaRPr lang="sk-SK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pl-PL" b="1" dirty="0" smtClean="0">
                <a:solidFill>
                  <a:schemeClr val="bg1"/>
                </a:solidFill>
              </a:rPr>
              <a:t>Chyby v komunikácii na strane hovoriaceho:</a:t>
            </a:r>
          </a:p>
          <a:p>
            <a:r>
              <a:rPr lang="sk-SK" b="1" dirty="0" smtClean="0">
                <a:solidFill>
                  <a:schemeClr val="bg1"/>
                </a:solidFill>
              </a:rPr>
              <a:t>Nejasnosť</a:t>
            </a:r>
          </a:p>
          <a:p>
            <a:r>
              <a:rPr lang="sk-SK" b="1" dirty="0" err="1" smtClean="0">
                <a:solidFill>
                  <a:schemeClr val="bg1"/>
                </a:solidFill>
              </a:rPr>
              <a:t>Nekonkrétnosť</a:t>
            </a:r>
            <a:endParaRPr lang="sk-SK" b="1" dirty="0" smtClean="0">
              <a:solidFill>
                <a:schemeClr val="bg1"/>
              </a:solidFill>
            </a:endParaRPr>
          </a:p>
          <a:p>
            <a:r>
              <a:rPr lang="sk-SK" b="1" dirty="0">
                <a:solidFill>
                  <a:schemeClr val="bg1"/>
                </a:solidFill>
              </a:rPr>
              <a:t>Z</a:t>
            </a:r>
            <a:r>
              <a:rPr lang="sk-SK" b="1" dirty="0" smtClean="0">
                <a:solidFill>
                  <a:schemeClr val="bg1"/>
                </a:solidFill>
              </a:rPr>
              <a:t>ovšeobecnenie</a:t>
            </a:r>
          </a:p>
          <a:p>
            <a:pPr>
              <a:buNone/>
            </a:pPr>
            <a:endParaRPr lang="sk-SK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260648"/>
            <a:ext cx="8229600" cy="5688632"/>
          </a:xfrm>
        </p:spPr>
        <p:txBody>
          <a:bodyPr>
            <a:normAutofit fontScale="85000" lnSpcReduction="20000"/>
          </a:bodyPr>
          <a:lstStyle/>
          <a:p>
            <a:r>
              <a:rPr lang="sk-SK" dirty="0" smtClean="0">
                <a:solidFill>
                  <a:schemeClr val="bg1"/>
                </a:solidFill>
              </a:rPr>
              <a:t>Najviac na nás vplývajú </a:t>
            </a:r>
            <a:r>
              <a:rPr lang="sk-SK" dirty="0">
                <a:solidFill>
                  <a:schemeClr val="bg1"/>
                </a:solidFill>
              </a:rPr>
              <a:t>ľ</a:t>
            </a:r>
            <a:r>
              <a:rPr lang="sk-SK" dirty="0" smtClean="0">
                <a:solidFill>
                  <a:schemeClr val="bg1"/>
                </a:solidFill>
              </a:rPr>
              <a:t>udia v najbližšom okolí, s ktorými trávime najviac </a:t>
            </a:r>
            <a:r>
              <a:rPr lang="sk-SK" dirty="0">
                <a:solidFill>
                  <a:schemeClr val="bg1"/>
                </a:solidFill>
              </a:rPr>
              <a:t>č</a:t>
            </a:r>
            <a:r>
              <a:rPr lang="sk-SK" dirty="0" smtClean="0">
                <a:solidFill>
                  <a:schemeClr val="bg1"/>
                </a:solidFill>
              </a:rPr>
              <a:t>asu. 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Práve preto by mali byť tieto vzťahy korektné, mali by obsahovať zdvorilosť a úctu. </a:t>
            </a:r>
          </a:p>
          <a:p>
            <a:pPr>
              <a:buNone/>
            </a:pPr>
            <a:r>
              <a:rPr lang="sk-SK" dirty="0" smtClean="0">
                <a:solidFill>
                  <a:schemeClr val="bg1"/>
                </a:solidFill>
              </a:rPr>
              <a:t/>
            </a:r>
            <a:br>
              <a:rPr lang="sk-SK" dirty="0" smtClean="0">
                <a:solidFill>
                  <a:schemeClr val="bg1"/>
                </a:solidFill>
              </a:rPr>
            </a:br>
            <a:r>
              <a:rPr lang="sk-SK" b="1" dirty="0" smtClean="0">
                <a:solidFill>
                  <a:schemeClr val="bg1"/>
                </a:solidFill>
              </a:rPr>
              <a:t>Sociálna interakcia:</a:t>
            </a:r>
            <a:r>
              <a:rPr lang="sk-SK" dirty="0" smtClean="0">
                <a:solidFill>
                  <a:schemeClr val="bg1"/>
                </a:solidFill>
              </a:rPr>
              <a:t/>
            </a:r>
            <a:br>
              <a:rPr lang="sk-SK" dirty="0" smtClean="0">
                <a:solidFill>
                  <a:schemeClr val="bg1"/>
                </a:solidFill>
              </a:rPr>
            </a:br>
            <a:r>
              <a:rPr lang="sk-SK" dirty="0" smtClean="0">
                <a:solidFill>
                  <a:schemeClr val="bg1"/>
                </a:solidFill>
              </a:rPr>
              <a:t>- je to vzájomné pôsobenie a umenie vychádzať s ľuďmi, schopnosť presadiť sa medzi nimi, ale nie na úkor iného</a:t>
            </a:r>
            <a:br>
              <a:rPr lang="sk-SK" dirty="0" smtClean="0">
                <a:solidFill>
                  <a:schemeClr val="bg1"/>
                </a:solidFill>
              </a:rPr>
            </a:br>
            <a:r>
              <a:rPr lang="sk-SK" dirty="0" smtClean="0">
                <a:solidFill>
                  <a:schemeClr val="bg1"/>
                </a:solidFill>
              </a:rPr>
              <a:t/>
            </a:r>
            <a:br>
              <a:rPr lang="sk-SK" dirty="0" smtClean="0">
                <a:solidFill>
                  <a:schemeClr val="bg1"/>
                </a:solidFill>
              </a:rPr>
            </a:br>
            <a:r>
              <a:rPr lang="sk-SK" b="1" dirty="0" smtClean="0">
                <a:solidFill>
                  <a:schemeClr val="bg1"/>
                </a:solidFill>
              </a:rPr>
              <a:t>Empatia:</a:t>
            </a:r>
            <a:r>
              <a:rPr lang="sk-SK" dirty="0" smtClean="0">
                <a:solidFill>
                  <a:schemeClr val="bg1"/>
                </a:solidFill>
              </a:rPr>
              <a:t/>
            </a:r>
            <a:br>
              <a:rPr lang="sk-SK" dirty="0" smtClean="0">
                <a:solidFill>
                  <a:schemeClr val="bg1"/>
                </a:solidFill>
              </a:rPr>
            </a:br>
            <a:r>
              <a:rPr lang="sk-SK" dirty="0" smtClean="0">
                <a:solidFill>
                  <a:schemeClr val="bg1"/>
                </a:solidFill>
              </a:rPr>
              <a:t>- je to vcítenie sa do pocitov druhého a závisí to od toho, ako </a:t>
            </a:r>
            <a:r>
              <a:rPr lang="sk-SK" dirty="0">
                <a:solidFill>
                  <a:schemeClr val="bg1"/>
                </a:solidFill>
              </a:rPr>
              <a:t>ľ</a:t>
            </a:r>
            <a:r>
              <a:rPr lang="sk-SK" dirty="0" smtClean="0">
                <a:solidFill>
                  <a:schemeClr val="bg1"/>
                </a:solidFill>
              </a:rPr>
              <a:t>udí poznáme a ako ich vnímame</a:t>
            </a:r>
            <a:br>
              <a:rPr lang="sk-SK" dirty="0" smtClean="0">
                <a:solidFill>
                  <a:schemeClr val="bg1"/>
                </a:solidFill>
              </a:rPr>
            </a:br>
            <a:r>
              <a:rPr lang="sk-SK" dirty="0" smtClean="0">
                <a:solidFill>
                  <a:schemeClr val="bg1"/>
                </a:solidFill>
              </a:rPr>
              <a:t/>
            </a:r>
            <a:br>
              <a:rPr lang="sk-SK" dirty="0" smtClean="0">
                <a:solidFill>
                  <a:schemeClr val="bg1"/>
                </a:solidFill>
              </a:rPr>
            </a:br>
            <a:endParaRPr lang="sk-SK" dirty="0">
              <a:solidFill>
                <a:schemeClr val="bg1"/>
              </a:solidFill>
            </a:endParaRPr>
          </a:p>
        </p:txBody>
      </p:sp>
      <p:pic>
        <p:nvPicPr>
          <p:cNvPr id="1026" name="Picture 2" descr="Výsledok vyh&amp;lcaron;adávania obrázkov pre dopyt empath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4845181"/>
            <a:ext cx="3024336" cy="20128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474840" cy="1143000"/>
          </a:xfrm>
        </p:spPr>
        <p:txBody>
          <a:bodyPr>
            <a:normAutofit/>
          </a:bodyPr>
          <a:lstStyle/>
          <a:p>
            <a:r>
              <a:rPr lang="sk-SK" dirty="0" smtClean="0">
                <a:solidFill>
                  <a:schemeClr val="bg1"/>
                </a:solidFill>
              </a:rPr>
              <a:t>Konflikt (spor):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k-SK" dirty="0" smtClean="0">
                <a:solidFill>
                  <a:schemeClr val="bg1"/>
                </a:solidFill>
              </a:rPr>
              <a:t> konfliktom je lepšie predchádzať ako ich riešiť, 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V konflikte nemá ísť o to, aby sme ukázali svoju neomylnosť a protivníka zničili, ale o to, aby sne jeden druhého presvedčili a našli kompromis.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najlepším spôsobom </a:t>
            </a:r>
            <a:r>
              <a:rPr lang="sk-SK" dirty="0">
                <a:solidFill>
                  <a:schemeClr val="bg1"/>
                </a:solidFill>
              </a:rPr>
              <a:t>prevencie voči konfliktom je správna komunikácia.</a:t>
            </a:r>
          </a:p>
          <a:p>
            <a:pPr>
              <a:buNone/>
            </a:pPr>
            <a:r>
              <a:rPr lang="sk-SK" dirty="0" smtClean="0">
                <a:solidFill>
                  <a:schemeClr val="bg1"/>
                </a:solidFill>
              </a:rPr>
              <a:t/>
            </a:r>
            <a:br>
              <a:rPr lang="sk-SK" dirty="0" smtClean="0">
                <a:solidFill>
                  <a:schemeClr val="bg1"/>
                </a:solidFill>
              </a:rPr>
            </a:br>
            <a:r>
              <a:rPr lang="sk-SK" dirty="0" smtClean="0">
                <a:solidFill>
                  <a:schemeClr val="bg1"/>
                </a:solidFill>
              </a:rPr>
              <a:t>Delíme ich na:</a:t>
            </a:r>
            <a:br>
              <a:rPr lang="sk-SK" dirty="0" smtClean="0">
                <a:solidFill>
                  <a:schemeClr val="bg1"/>
                </a:solidFill>
              </a:rPr>
            </a:br>
            <a:r>
              <a:rPr lang="sk-SK" dirty="0" smtClean="0">
                <a:solidFill>
                  <a:schemeClr val="bg1"/>
                </a:solidFill>
              </a:rPr>
              <a:t>1. skupinové – vo vnútri danej skupiny</a:t>
            </a:r>
            <a:br>
              <a:rPr lang="sk-SK" dirty="0" smtClean="0">
                <a:solidFill>
                  <a:schemeClr val="bg1"/>
                </a:solidFill>
              </a:rPr>
            </a:br>
            <a:r>
              <a:rPr lang="sk-SK" dirty="0" smtClean="0">
                <a:solidFill>
                  <a:schemeClr val="bg1"/>
                </a:solidFill>
              </a:rPr>
              <a:t>2. </a:t>
            </a:r>
            <a:r>
              <a:rPr lang="sk-SK" dirty="0" err="1" smtClean="0">
                <a:solidFill>
                  <a:schemeClr val="bg1"/>
                </a:solidFill>
              </a:rPr>
              <a:t>medziskupinové</a:t>
            </a:r>
            <a:r>
              <a:rPr lang="sk-SK" dirty="0" smtClean="0">
                <a:solidFill>
                  <a:schemeClr val="bg1"/>
                </a:solidFill>
              </a:rPr>
              <a:t> – vznikajú medzi jednotlivými skupinami alebo kolektívmi na pracovisku</a:t>
            </a:r>
            <a:br>
              <a:rPr lang="sk-SK" dirty="0" smtClean="0">
                <a:solidFill>
                  <a:schemeClr val="bg1"/>
                </a:solidFill>
              </a:rPr>
            </a:br>
            <a:r>
              <a:rPr lang="sk-SK" dirty="0" smtClean="0">
                <a:solidFill>
                  <a:schemeClr val="bg1"/>
                </a:solidFill>
              </a:rPr>
              <a:t>3. skryté</a:t>
            </a:r>
            <a:br>
              <a:rPr lang="sk-SK" dirty="0" smtClean="0">
                <a:solidFill>
                  <a:schemeClr val="bg1"/>
                </a:solidFill>
              </a:rPr>
            </a:br>
            <a:r>
              <a:rPr lang="sk-SK" dirty="0" smtClean="0">
                <a:solidFill>
                  <a:schemeClr val="bg1"/>
                </a:solidFill>
              </a:rPr>
              <a:t>4. otvorené</a:t>
            </a:r>
            <a:br>
              <a:rPr lang="sk-SK" dirty="0" smtClean="0">
                <a:solidFill>
                  <a:schemeClr val="bg1"/>
                </a:solidFill>
              </a:rPr>
            </a:br>
            <a:r>
              <a:rPr lang="sk-SK" dirty="0" smtClean="0">
                <a:solidFill>
                  <a:schemeClr val="bg1"/>
                </a:solidFill>
              </a:rPr>
              <a:t/>
            </a:r>
            <a:br>
              <a:rPr lang="sk-SK" dirty="0" smtClean="0">
                <a:solidFill>
                  <a:schemeClr val="bg1"/>
                </a:solidFill>
              </a:rPr>
            </a:br>
            <a:endParaRPr lang="sk-SK" dirty="0"/>
          </a:p>
        </p:txBody>
      </p:sp>
      <p:pic>
        <p:nvPicPr>
          <p:cNvPr id="20482" name="Picture 2" descr="Výsledok vyh&amp;lcaron;adávania obrázkov pre dopyt konflik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92388" y="0"/>
            <a:ext cx="3451612" cy="14968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484" name="Picture 4" descr="Súvisiaci obrázok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0310" y="4509120"/>
            <a:ext cx="3670122" cy="23488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67128" cy="1143000"/>
          </a:xfrm>
        </p:spPr>
        <p:txBody>
          <a:bodyPr/>
          <a:lstStyle/>
          <a:p>
            <a:r>
              <a:rPr lang="sk-SK" dirty="0" smtClean="0">
                <a:solidFill>
                  <a:schemeClr val="bg1"/>
                </a:solidFill>
              </a:rPr>
              <a:t>Kritika: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4176464"/>
          </a:xfrm>
        </p:spPr>
        <p:txBody>
          <a:bodyPr>
            <a:normAutofit fontScale="77500" lnSpcReduction="20000"/>
          </a:bodyPr>
          <a:lstStyle/>
          <a:p>
            <a:r>
              <a:rPr lang="sk-SK" dirty="0" smtClean="0">
                <a:solidFill>
                  <a:schemeClr val="bg1"/>
                </a:solidFill>
              </a:rPr>
              <a:t>kritizujeme tak, aby sme nikoho neponižovali, nechceme mať z toho prospech, alebo aby sme sa chceli len zaskvieť. 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Pri kritizovaní sa treba vyjadrovať konkrétne, kritika by mala byť krátka a mala by sa týkať záležitostí, ktoré sa udiali nedávno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kritiku treba vedieť aj správne prijať. Každý </a:t>
            </a:r>
            <a:r>
              <a:rPr lang="sk-SK" dirty="0">
                <a:solidFill>
                  <a:schemeClr val="bg1"/>
                </a:solidFill>
              </a:rPr>
              <a:t>č</a:t>
            </a:r>
            <a:r>
              <a:rPr lang="sk-SK" dirty="0" smtClean="0">
                <a:solidFill>
                  <a:schemeClr val="bg1"/>
                </a:solidFill>
              </a:rPr>
              <a:t>lovek má právo robiť chyby, ale musí byť za ne aj zodpovedný. V kritike sa vždy dá nájsť niečo, s </a:t>
            </a:r>
            <a:r>
              <a:rPr lang="sk-SK" dirty="0">
                <a:solidFill>
                  <a:schemeClr val="bg1"/>
                </a:solidFill>
              </a:rPr>
              <a:t>č</a:t>
            </a:r>
            <a:r>
              <a:rPr lang="sk-SK" dirty="0" smtClean="0">
                <a:solidFill>
                  <a:schemeClr val="bg1"/>
                </a:solidFill>
              </a:rPr>
              <a:t>ím môžeme súhlasiť. Ak priznáme chybu, neznamená to, že musíme mať pocit viny. Pri kritizovaní treba vždy pozorne počúvať a nie </a:t>
            </a:r>
            <a:r>
              <a:rPr lang="sk-SK" dirty="0" err="1" smtClean="0">
                <a:solidFill>
                  <a:schemeClr val="bg1"/>
                </a:solidFill>
              </a:rPr>
              <a:t>rozčulovať</a:t>
            </a:r>
            <a:r>
              <a:rPr lang="sk-SK" dirty="0" smtClean="0">
                <a:solidFill>
                  <a:schemeClr val="bg1"/>
                </a:solidFill>
              </a:rPr>
              <a:t> sa.</a:t>
            </a:r>
            <a:endParaRPr lang="sk-SK" dirty="0"/>
          </a:p>
        </p:txBody>
      </p:sp>
      <p:pic>
        <p:nvPicPr>
          <p:cNvPr id="19458" name="Picture 2" descr="Súvisiaci obráz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188640"/>
            <a:ext cx="3430749" cy="22871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460" name="Picture 4" descr="Výsledok vyh&amp;lcaron;adávania obrázkov pre dopyt kritizovani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332656"/>
            <a:ext cx="2381250" cy="17811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368</Words>
  <Application>Microsoft Office PowerPoint</Application>
  <PresentationFormat>Prezentácia na obrazovke (4:3)</PresentationFormat>
  <Paragraphs>52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3" baseType="lpstr">
      <vt:lpstr>Arial</vt:lpstr>
      <vt:lpstr>Calibri</vt:lpstr>
      <vt:lpstr>Motív Office</vt:lpstr>
      <vt:lpstr>Medziľudské vzťahy</vt:lpstr>
      <vt:lpstr>Prezentácia programu PowerPoint</vt:lpstr>
      <vt:lpstr>Zásady medziľudského styku:</vt:lpstr>
      <vt:lpstr>Prezentácia programu PowerPoint</vt:lpstr>
      <vt:lpstr>Formy komunikácie:</vt:lpstr>
      <vt:lpstr>Prezentácia programu PowerPoint</vt:lpstr>
      <vt:lpstr>Prezentácia programu PowerPoint</vt:lpstr>
      <vt:lpstr>Konflikt (spor):</vt:lpstr>
      <vt:lpstr>Kritika: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Medziľudské vzťahy</dc:title>
  <dc:creator>User</dc:creator>
  <cp:lastModifiedBy>Radúz</cp:lastModifiedBy>
  <cp:revision>1</cp:revision>
  <dcterms:created xsi:type="dcterms:W3CDTF">2017-10-18T15:22:18Z</dcterms:created>
  <dcterms:modified xsi:type="dcterms:W3CDTF">2023-11-19T12:46:25Z</dcterms:modified>
</cp:coreProperties>
</file>