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0C91-F72A-4A2B-A4C9-F2C18878E25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45773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3C61-884F-42E8-9975-25F3AC962B85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507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0CC53-164F-4900-8536-91E5B6B2DD2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8281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A7528-0416-44BD-A11F-3CC0096844E9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00719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B83FD-8152-4E28-8950-50D7500F763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2197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E7768-9F01-4261-A9B3-489FAE5C395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0008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CBED3-4B00-4951-9569-1523F2BD50A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1335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385EF-A6A1-4AA4-A156-707B9D712969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9860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1AE46-B116-43CF-802D-D6C75617033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5977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73787-81DD-46A6-9A18-1D03CE6F9CC0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1630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6B0C2-6935-43C7-B6EC-D16C7D7B60B8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082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E7E221-B348-4E98-8BC5-00D8B55592B6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5229200"/>
            <a:ext cx="5040312" cy="544512"/>
          </a:xfrm>
          <a:noFill/>
          <a:ln/>
        </p:spPr>
        <p:txBody>
          <a:bodyPr anchor="ctr"/>
          <a:lstStyle/>
          <a:p>
            <a:pPr algn="l"/>
            <a:r>
              <a:rPr lang="sk-SK" altLang="sk-SK" sz="4400" b="1" dirty="0" smtClean="0">
                <a:solidFill>
                  <a:srgbClr val="5F5F5F"/>
                </a:solidFill>
              </a:rPr>
              <a:t>Svetové náboženstvá</a:t>
            </a:r>
            <a:endParaRPr lang="es-ES" altLang="sk-SK" sz="4400" b="1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4000" dirty="0" smtClean="0"/>
              <a:t>Čo je Jeruzalem pre náboženstvá?</a:t>
            </a: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5001419"/>
          </a:xfrm>
        </p:spPr>
        <p:txBody>
          <a:bodyPr/>
          <a:lstStyle/>
          <a:p>
            <a:r>
              <a:rPr lang="sk-SK" sz="2200" dirty="0" smtClean="0"/>
              <a:t>je označovaný za posvätné mesto judaizmu, kresťanstva a islamu, </a:t>
            </a:r>
          </a:p>
          <a:p>
            <a:endParaRPr lang="sk-SK" sz="1800" dirty="0" smtClean="0"/>
          </a:p>
          <a:p>
            <a:r>
              <a:rPr lang="sk-SK" sz="2200" dirty="0" smtClean="0"/>
              <a:t>pre Židov je najdôležitejším miestom Múr nárekov </a:t>
            </a:r>
            <a:r>
              <a:rPr lang="sk-SK" sz="1800" dirty="0" smtClean="0"/>
              <a:t>(</a:t>
            </a:r>
            <a:r>
              <a:rPr lang="sk-SK" sz="1800" dirty="0" err="1" smtClean="0"/>
              <a:t>hebr</a:t>
            </a:r>
            <a:r>
              <a:rPr lang="sk-SK" sz="1800" dirty="0" smtClean="0"/>
              <a:t>. </a:t>
            </a:r>
            <a:r>
              <a:rPr lang="he-IL" sz="1800" dirty="0" smtClean="0"/>
              <a:t>הכותל המערבי, </a:t>
            </a:r>
            <a:r>
              <a:rPr lang="sk-SK" sz="1800" dirty="0" smtClean="0"/>
              <a:t>ha-</a:t>
            </a:r>
            <a:r>
              <a:rPr lang="sk-SK" sz="1800" dirty="0" err="1" smtClean="0"/>
              <a:t>Kotel</a:t>
            </a:r>
            <a:r>
              <a:rPr lang="sk-SK" sz="1800" dirty="0" smtClean="0"/>
              <a:t> ha-</a:t>
            </a:r>
            <a:r>
              <a:rPr lang="sk-SK" sz="1800" dirty="0" err="1" smtClean="0"/>
              <a:t>ma'aravi</a:t>
            </a:r>
            <a:r>
              <a:rPr lang="sk-SK" sz="1800" dirty="0" smtClean="0"/>
              <a:t>), </a:t>
            </a:r>
            <a:r>
              <a:rPr lang="sk-SK" sz="2200" dirty="0" smtClean="0"/>
              <a:t>ktorý predstavuje zvyšok niekdajšieho </a:t>
            </a:r>
            <a:r>
              <a:rPr lang="sk-SK" sz="2200" dirty="0" err="1" smtClean="0"/>
              <a:t>Herodovho</a:t>
            </a:r>
            <a:r>
              <a:rPr lang="sk-SK" sz="2200" dirty="0" smtClean="0"/>
              <a:t> chrámu zboreného v roku 70 nášho letopočtu,</a:t>
            </a:r>
          </a:p>
          <a:p>
            <a:endParaRPr lang="sk-SK" sz="1800" dirty="0"/>
          </a:p>
          <a:p>
            <a:r>
              <a:rPr lang="sk-SK" sz="2200" dirty="0" smtClean="0"/>
              <a:t>Moslimovia vidia v Skalnom Dóme </a:t>
            </a:r>
            <a:r>
              <a:rPr lang="sk-SK" sz="1800" dirty="0" smtClean="0"/>
              <a:t>(  </a:t>
            </a:r>
            <a:r>
              <a:rPr lang="ar-AE" sz="1800" dirty="0" smtClean="0"/>
              <a:t>مسجد قبة الصخرة </a:t>
            </a:r>
            <a:r>
              <a:rPr lang="sk-SK" sz="1800" dirty="0" err="1" smtClean="0"/>
              <a:t>Masdžid</a:t>
            </a:r>
            <a:r>
              <a:rPr lang="sk-SK" sz="1800" dirty="0" smtClean="0"/>
              <a:t> </a:t>
            </a:r>
            <a:r>
              <a:rPr lang="sk-SK" sz="1800" dirty="0" err="1" smtClean="0"/>
              <a:t>kubbatu</a:t>
            </a:r>
            <a:r>
              <a:rPr lang="sk-SK" sz="1800" dirty="0" smtClean="0"/>
              <a:t>         's-</a:t>
            </a:r>
            <a:r>
              <a:rPr lang="sk-SK" sz="1800" dirty="0" err="1" smtClean="0"/>
              <a:t>sachratretie</a:t>
            </a:r>
            <a:r>
              <a:rPr lang="sk-SK" sz="1800" dirty="0" smtClean="0"/>
              <a:t>)</a:t>
            </a:r>
            <a:r>
              <a:rPr lang="sk-SK" sz="2200" dirty="0" smtClean="0"/>
              <a:t> 3. najposvätnejšie miesto islamu po Mekke a Medine,   v chráme sa nachádza skala z ktorej </a:t>
            </a:r>
            <a:r>
              <a:rPr lang="sk-SK" sz="2200" dirty="0" err="1" smtClean="0"/>
              <a:t>Mohammed</a:t>
            </a:r>
            <a:r>
              <a:rPr lang="sk-SK" sz="2200" dirty="0" smtClean="0"/>
              <a:t> v sprievode </a:t>
            </a:r>
            <a:r>
              <a:rPr lang="sk-SK" sz="2200" dirty="0" err="1" smtClean="0"/>
              <a:t>archaniela</a:t>
            </a:r>
            <a:r>
              <a:rPr lang="sk-SK" sz="2200" dirty="0" smtClean="0"/>
              <a:t> Gabriela na Nočnú cestu do neba. Tam sa radil                      s Mojžišom a pred návratom na zem dostal moslimské modlitby,</a:t>
            </a:r>
          </a:p>
          <a:p>
            <a:endParaRPr lang="sk-SK" sz="1800" dirty="0"/>
          </a:p>
          <a:p>
            <a:r>
              <a:rPr lang="sk-SK" sz="2200" dirty="0" smtClean="0"/>
              <a:t>oči kresťanov sa najviac upierajú na Chrám Božieho hrobu, kde bol ukrižovaný a pochovaný Ježiš Kristus. </a:t>
            </a:r>
          </a:p>
          <a:p>
            <a:pPr marL="0" indent="0">
              <a:buNone/>
            </a:pPr>
            <a:endParaRPr lang="sk-SK" sz="2200" dirty="0" smtClean="0"/>
          </a:p>
          <a:p>
            <a:pPr marL="0" indent="0">
              <a:buNone/>
            </a:pPr>
            <a:endParaRPr lang="sk-SK" sz="2200" dirty="0" smtClean="0"/>
          </a:p>
        </p:txBody>
      </p:sp>
    </p:spTree>
    <p:extLst>
      <p:ext uri="{BB962C8B-B14F-4D97-AF65-F5344CB8AC3E}">
        <p14:creationId xmlns:p14="http://schemas.microsoft.com/office/powerpoint/2010/main" val="723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4468274" y="2299478"/>
            <a:ext cx="4644008" cy="3629427"/>
            <a:chOff x="0" y="24238"/>
            <a:chExt cx="4671537" cy="3687342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238"/>
              <a:ext cx="4671537" cy="3379565"/>
            </a:xfrm>
            <a:prstGeom prst="rect">
              <a:avLst/>
            </a:prstGeom>
          </p:spPr>
        </p:pic>
        <p:sp>
          <p:nvSpPr>
            <p:cNvPr id="6" name="BlokTextu 5"/>
            <p:cNvSpPr txBox="1"/>
            <p:nvPr/>
          </p:nvSpPr>
          <p:spPr>
            <a:xfrm>
              <a:off x="967616" y="34038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dirty="0" smtClean="0"/>
                <a:t>Skalný dóm na Chrámovej hore</a:t>
              </a:r>
              <a:endParaRPr lang="sk-SK" sz="1400" dirty="0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4676" y="57116"/>
            <a:ext cx="4379979" cy="3592761"/>
            <a:chOff x="4764020" y="0"/>
            <a:chExt cx="4379979" cy="3592761"/>
          </a:xfrm>
        </p:grpSpPr>
        <p:pic>
          <p:nvPicPr>
            <p:cNvPr id="8" name="Obrázo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020" y="0"/>
              <a:ext cx="4379979" cy="3284984"/>
            </a:xfrm>
            <a:prstGeom prst="rect">
              <a:avLst/>
            </a:prstGeom>
          </p:spPr>
        </p:pic>
        <p:sp>
          <p:nvSpPr>
            <p:cNvPr id="9" name="BlokTextu 8"/>
            <p:cNvSpPr txBox="1"/>
            <p:nvPr/>
          </p:nvSpPr>
          <p:spPr>
            <a:xfrm>
              <a:off x="5724128" y="3284984"/>
              <a:ext cx="3037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400" dirty="0" smtClean="0"/>
                <a:t>Múr nárekov, v pozadí Olivová hora</a:t>
              </a:r>
              <a:endParaRPr lang="sk-SK" sz="1400" dirty="0"/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179512" y="3717032"/>
            <a:ext cx="4599078" cy="3027330"/>
            <a:chOff x="179512" y="3717032"/>
            <a:chExt cx="4599078" cy="3027330"/>
          </a:xfrm>
        </p:grpSpPr>
        <p:pic>
          <p:nvPicPr>
            <p:cNvPr id="11" name="Obrázok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717032"/>
              <a:ext cx="3256288" cy="3027330"/>
            </a:xfrm>
            <a:prstGeom prst="rect">
              <a:avLst/>
            </a:prstGeom>
          </p:spPr>
        </p:pic>
        <p:sp>
          <p:nvSpPr>
            <p:cNvPr id="12" name="BlokTextu 11"/>
            <p:cNvSpPr txBox="1"/>
            <p:nvPr/>
          </p:nvSpPr>
          <p:spPr>
            <a:xfrm>
              <a:off x="3338430" y="5938543"/>
              <a:ext cx="14401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400" dirty="0" smtClean="0"/>
                <a:t>Hlavný vchod do baziliky Svätého hrobu</a:t>
              </a:r>
              <a:endParaRPr lang="sk-SK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4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5229200"/>
            <a:ext cx="7920880" cy="544512"/>
          </a:xfrm>
          <a:noFill/>
          <a:ln/>
        </p:spPr>
        <p:txBody>
          <a:bodyPr anchor="ctr"/>
          <a:lstStyle/>
          <a:p>
            <a:pPr algn="l"/>
            <a:r>
              <a:rPr lang="sk-SK" altLang="sk-SK" sz="4400" b="1" dirty="0" smtClean="0">
                <a:solidFill>
                  <a:srgbClr val="5F5F5F"/>
                </a:solidFill>
              </a:rPr>
              <a:t>Ďakujem za pozornosť</a:t>
            </a:r>
            <a:endParaRPr lang="es-ES" altLang="sk-SK" sz="44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sk-SK" altLang="sk-SK" sz="4000" dirty="0" smtClean="0"/>
              <a:t>Náboženstvo </a:t>
            </a:r>
            <a:endParaRPr lang="sk-SK" altLang="sk-SK" sz="40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856984" cy="3528393"/>
          </a:xfrm>
        </p:spPr>
        <p:txBody>
          <a:bodyPr/>
          <a:lstStyle/>
          <a:p>
            <a:r>
              <a:rPr lang="sk-SK" altLang="sk-SK" sz="2200" dirty="0" smtClean="0"/>
              <a:t>je vzťah človeka k niečomu posvätnému, V úzkom zmysle je náboženstvo vierou v jedného Boha alebo vo viacerých bohov,</a:t>
            </a:r>
          </a:p>
          <a:p>
            <a:endParaRPr lang="sk-SK" altLang="sk-SK" sz="2200" dirty="0" smtClean="0"/>
          </a:p>
          <a:p>
            <a:r>
              <a:rPr lang="sk-SK" altLang="sk-SK" sz="2200" dirty="0" smtClean="0"/>
              <a:t>tento vzťah si človek vytvára na základe zemepisného a kultúrneho rámca, v ktorom sa nachádza, </a:t>
            </a:r>
          </a:p>
          <a:p>
            <a:endParaRPr lang="sk-SK" altLang="sk-SK" sz="2200" dirty="0" smtClean="0"/>
          </a:p>
          <a:p>
            <a:r>
              <a:rPr lang="sk-SK" altLang="sk-SK" sz="2200" dirty="0" smtClean="0"/>
              <a:t>o jeho rozmanitosti svedčia nespočetné náboženské predstavy na celom svete.</a:t>
            </a:r>
            <a:endParaRPr lang="sk-SK" altLang="sk-SK" sz="22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539552" y="3905672"/>
            <a:ext cx="7848872" cy="2736304"/>
            <a:chOff x="539552" y="3905672"/>
            <a:chExt cx="7848872" cy="2736304"/>
          </a:xfrm>
        </p:grpSpPr>
        <p:pic>
          <p:nvPicPr>
            <p:cNvPr id="2" name="Obrázo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3905672"/>
              <a:ext cx="2736304" cy="2736304"/>
            </a:xfrm>
            <a:prstGeom prst="rect">
              <a:avLst/>
            </a:prstGeom>
          </p:spPr>
        </p:pic>
        <p:sp>
          <p:nvSpPr>
            <p:cNvPr id="3" name="BlokTextu 2"/>
            <p:cNvSpPr txBox="1"/>
            <p:nvPr/>
          </p:nvSpPr>
          <p:spPr>
            <a:xfrm>
              <a:off x="539552" y="4941168"/>
              <a:ext cx="5194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200" dirty="0" smtClean="0"/>
                <a:t>Rôzne náboženské symboly 1. rad: Kresťanstvo – kríž, judaizmus – Dávidova hviezda, hinduizmus – </a:t>
              </a:r>
              <a:r>
                <a:rPr lang="sk-SK" sz="1200" dirty="0" err="1" smtClean="0"/>
                <a:t>Óm</a:t>
              </a:r>
              <a:r>
                <a:rPr lang="sk-SK" sz="1200" dirty="0" smtClean="0"/>
                <a:t> alebo </a:t>
              </a:r>
              <a:r>
                <a:rPr lang="sk-SK" sz="1200" dirty="0" err="1" smtClean="0"/>
                <a:t>Aum</a:t>
              </a:r>
              <a:r>
                <a:rPr lang="sk-SK" sz="1200" dirty="0" smtClean="0"/>
                <a:t>, </a:t>
              </a:r>
              <a:r>
                <a:rPr lang="sk-SK" sz="1200" dirty="0" err="1" smtClean="0"/>
                <a:t>Bahá’í</a:t>
              </a:r>
              <a:r>
                <a:rPr lang="sk-SK" sz="1200" dirty="0" smtClean="0"/>
                <a:t> – </a:t>
              </a:r>
              <a:r>
                <a:rPr lang="sk-SK" sz="1200" dirty="0" err="1" smtClean="0"/>
                <a:t>deväťcípa</a:t>
              </a:r>
              <a:r>
                <a:rPr lang="sk-SK" sz="1200" dirty="0" smtClean="0"/>
                <a:t> hviezda 2. rad: islam – polmesiac a hviezda, fetišizmus – slnečný kríž, čínska mystika – </a:t>
              </a:r>
              <a:r>
                <a:rPr lang="sk-SK" sz="1200" dirty="0" err="1" smtClean="0"/>
                <a:t>Jin</a:t>
              </a:r>
              <a:r>
                <a:rPr lang="sk-SK" sz="1200" dirty="0" smtClean="0"/>
                <a:t> a </a:t>
              </a:r>
              <a:r>
                <a:rPr lang="sk-SK" sz="1200" dirty="0" err="1" smtClean="0"/>
                <a:t>jang</a:t>
              </a:r>
              <a:r>
                <a:rPr lang="sk-SK" sz="1200" dirty="0" smtClean="0"/>
                <a:t> (</a:t>
              </a:r>
              <a:r>
                <a:rPr lang="sk-SK" sz="1200" dirty="0" err="1" smtClean="0"/>
                <a:t>Tchaj-ťi</a:t>
              </a:r>
              <a:r>
                <a:rPr lang="sk-SK" sz="1200" dirty="0" smtClean="0"/>
                <a:t> </a:t>
              </a:r>
              <a:r>
                <a:rPr lang="sk-SK" sz="1200" dirty="0" err="1" smtClean="0"/>
                <a:t>tchu</a:t>
              </a:r>
              <a:r>
                <a:rPr lang="sk-SK" sz="1200" dirty="0" smtClean="0"/>
                <a:t>), </a:t>
              </a:r>
              <a:r>
                <a:rPr lang="sk-SK" sz="1200" dirty="0" err="1" smtClean="0"/>
                <a:t>Šintoizmus</a:t>
              </a:r>
              <a:r>
                <a:rPr lang="sk-SK" sz="1200" dirty="0" smtClean="0"/>
                <a:t> – </a:t>
              </a:r>
              <a:r>
                <a:rPr lang="sk-SK" sz="1200" dirty="0" err="1" smtClean="0"/>
                <a:t>Torii</a:t>
              </a:r>
              <a:r>
                <a:rPr lang="sk-SK" sz="1200" dirty="0" smtClean="0"/>
                <a:t> 3. rad: budhizmus – koleso </a:t>
              </a:r>
              <a:r>
                <a:rPr lang="sk-SK" sz="1200" dirty="0" err="1" smtClean="0"/>
                <a:t>Dharmy</a:t>
              </a:r>
              <a:r>
                <a:rPr lang="sk-SK" sz="1200" dirty="0" smtClean="0"/>
                <a:t> (</a:t>
              </a:r>
              <a:r>
                <a:rPr lang="sk-SK" sz="1200" dirty="0" err="1" smtClean="0"/>
                <a:t>Dharačakra</a:t>
              </a:r>
              <a:r>
                <a:rPr lang="sk-SK" sz="1200" dirty="0" smtClean="0"/>
                <a:t>), </a:t>
              </a:r>
              <a:r>
                <a:rPr lang="sk-SK" sz="1200" dirty="0" err="1" smtClean="0"/>
                <a:t>sikhizmus</a:t>
              </a:r>
              <a:r>
                <a:rPr lang="sk-SK" sz="1200" dirty="0" smtClean="0"/>
                <a:t> – </a:t>
              </a:r>
              <a:r>
                <a:rPr lang="sk-SK" sz="1200" dirty="0" err="1" smtClean="0"/>
                <a:t>Khanda</a:t>
              </a:r>
              <a:r>
                <a:rPr lang="sk-SK" sz="1200" dirty="0" smtClean="0"/>
                <a:t>, </a:t>
              </a:r>
              <a:r>
                <a:rPr lang="sk-SK" sz="1200" dirty="0" err="1" smtClean="0"/>
                <a:t>Džinizmus</a:t>
              </a:r>
              <a:r>
                <a:rPr lang="sk-SK" sz="1200" dirty="0" smtClean="0"/>
                <a:t> – </a:t>
              </a:r>
              <a:r>
                <a:rPr lang="sk-SK" sz="1200" dirty="0" err="1" smtClean="0"/>
                <a:t>Svastika</a:t>
              </a:r>
              <a:r>
                <a:rPr lang="sk-SK" sz="1200" dirty="0" smtClean="0"/>
                <a:t> (slnečný symbol, </a:t>
              </a:r>
              <a:r>
                <a:rPr lang="sk-SK" sz="1200" dirty="0" err="1" smtClean="0"/>
                <a:t>Thorov</a:t>
              </a:r>
              <a:r>
                <a:rPr lang="sk-SK" sz="1200" dirty="0" smtClean="0"/>
                <a:t> kríž/kladivo), </a:t>
              </a:r>
              <a:r>
                <a:rPr lang="sk-SK" sz="1200" dirty="0" err="1" smtClean="0"/>
                <a:t>Džinizmus</a:t>
              </a:r>
              <a:r>
                <a:rPr lang="sk-SK" sz="1200" dirty="0" smtClean="0"/>
                <a:t> – </a:t>
              </a:r>
              <a:r>
                <a:rPr lang="sk-SK" sz="1200" dirty="0" err="1" smtClean="0"/>
                <a:t>Ahinsa</a:t>
              </a:r>
              <a:r>
                <a:rPr lang="sk-SK" sz="1200" dirty="0" smtClean="0"/>
                <a:t> alebo </a:t>
              </a:r>
              <a:r>
                <a:rPr lang="sk-SK" sz="1200" dirty="0" err="1" smtClean="0"/>
                <a:t>Ahimsa</a:t>
              </a:r>
              <a:r>
                <a:rPr lang="sk-SK" sz="1200" dirty="0" smtClean="0"/>
                <a:t> 4. rad: </a:t>
              </a:r>
              <a:r>
                <a:rPr lang="sk-SK" sz="1200" dirty="0" err="1" smtClean="0"/>
                <a:t>Ayyavali</a:t>
              </a:r>
              <a:r>
                <a:rPr lang="sk-SK" sz="1200" dirty="0" smtClean="0"/>
                <a:t>, Trojitá Bohyňa, "delový kríž" alebo "železný kríž", </a:t>
              </a:r>
              <a:r>
                <a:rPr lang="sk-SK" sz="1200" dirty="0" err="1" smtClean="0"/>
                <a:t>Swarga</a:t>
              </a:r>
              <a:r>
                <a:rPr lang="sk-SK" sz="1200" dirty="0" smtClean="0"/>
                <a:t> alebo "slovanský kríž" alebo "ruky boha"</a:t>
              </a:r>
              <a:endParaRPr lang="sk-SK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r="5993"/>
          <a:stretch/>
        </p:blipFill>
        <p:spPr>
          <a:xfrm>
            <a:off x="107504" y="404664"/>
            <a:ext cx="8928992" cy="6178698"/>
          </a:xfrm>
        </p:spPr>
      </p:pic>
    </p:spTree>
    <p:extLst>
      <p:ext uri="{BB962C8B-B14F-4D97-AF65-F5344CB8AC3E}">
        <p14:creationId xmlns:p14="http://schemas.microsoft.com/office/powerpoint/2010/main" val="6638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sk-SK" sz="4000" dirty="0" smtClean="0"/>
              <a:t>Hlavné svetové náboženstvá</a:t>
            </a: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88632"/>
          </a:xfrm>
        </p:spPr>
        <p:txBody>
          <a:bodyPr/>
          <a:lstStyle/>
          <a:p>
            <a:pPr marL="0" indent="0">
              <a:buNone/>
            </a:pPr>
            <a:r>
              <a:rPr lang="sk-SK" sz="2200" dirty="0" smtClean="0"/>
              <a:t>Judaizmus</a:t>
            </a:r>
          </a:p>
          <a:p>
            <a:pPr marL="0" indent="0">
              <a:buNone/>
            </a:pPr>
            <a:endParaRPr lang="sk-SK" sz="2200" dirty="0" smtClean="0"/>
          </a:p>
          <a:p>
            <a:r>
              <a:rPr lang="sk-SK" sz="2200" dirty="0" smtClean="0"/>
              <a:t>je najstaršie </a:t>
            </a:r>
            <a:r>
              <a:rPr lang="sk-SK" sz="1800" dirty="0" smtClean="0"/>
              <a:t>(2 tis. r. pred Kr.), </a:t>
            </a:r>
            <a:r>
              <a:rPr lang="sk-SK" sz="2200" dirty="0" smtClean="0"/>
              <a:t>však najmenšie spomedzi troch veľkých svetových monoteistických </a:t>
            </a:r>
            <a:r>
              <a:rPr lang="sk-SK" sz="2200" dirty="0" err="1" smtClean="0"/>
              <a:t>abrahámovských</a:t>
            </a:r>
            <a:r>
              <a:rPr lang="sk-SK" sz="2200" dirty="0" smtClean="0"/>
              <a:t> náboženstiev, ktoré vzniklo na Blízkom východe, vyznáva Jahveho (Hospodina), </a:t>
            </a:r>
          </a:p>
          <a:p>
            <a:endParaRPr lang="sk-SK" sz="2200" dirty="0" smtClean="0"/>
          </a:p>
          <a:p>
            <a:r>
              <a:rPr lang="sk-SK" sz="2200" dirty="0" smtClean="0"/>
              <a:t>zakladateľom bol Abrahám,</a:t>
            </a:r>
          </a:p>
          <a:p>
            <a:endParaRPr lang="sk-SK" sz="2200" dirty="0" smtClean="0"/>
          </a:p>
          <a:p>
            <a:r>
              <a:rPr lang="sk-SK" sz="2200" dirty="0" smtClean="0"/>
              <a:t>nie je žiaden hl. predstaviteľ náboženstva,</a:t>
            </a:r>
          </a:p>
          <a:p>
            <a:endParaRPr lang="sk-SK" sz="2200" dirty="0" smtClean="0"/>
          </a:p>
          <a:p>
            <a:r>
              <a:rPr lang="sk-SK" sz="2200" dirty="0" err="1" smtClean="0"/>
              <a:t>Tóra</a:t>
            </a:r>
            <a:r>
              <a:rPr lang="sk-SK" sz="2200" dirty="0" smtClean="0"/>
              <a:t> obsahuje 365 zákazov - odvodených od počtu dní solárneho roku a počet pozitívnych príkazov zase od počtu kostí v ľudskom tele. Rabíni stanovili ich počet na 613 - 248 pozitívnych prikázaní.</a:t>
            </a:r>
          </a:p>
          <a:p>
            <a:endParaRPr lang="sk-SK" sz="1200" dirty="0"/>
          </a:p>
        </p:txBody>
      </p:sp>
      <p:pic>
        <p:nvPicPr>
          <p:cNvPr id="4" name="Obrázok 3" descr="Obrázok, na ktorom je budova, kreslenie, okno&#10;&#10;Automaticky generovaný popis">
            <a:extLst>
              <a:ext uri="{FF2B5EF4-FFF2-40B4-BE49-F238E27FC236}">
                <a16:creationId xmlns:a16="http://schemas.microsoft.com/office/drawing/2014/main" xmlns="" id="{30FA3BC7-0713-4474-9DD2-8CF927E77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836712"/>
            <a:ext cx="825819" cy="90179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0" r="31100" b="24800"/>
          <a:stretch/>
        </p:blipFill>
        <p:spPr>
          <a:xfrm>
            <a:off x="7558609" y="3236194"/>
            <a:ext cx="118813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sk-SK" sz="4000" dirty="0" smtClean="0"/>
              <a:t>Hlavné svetové náboženstvá</a:t>
            </a: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976664"/>
          </a:xfrm>
        </p:spPr>
        <p:txBody>
          <a:bodyPr/>
          <a:lstStyle/>
          <a:p>
            <a:endParaRPr lang="sk-SK" sz="2200" dirty="0"/>
          </a:p>
          <a:p>
            <a:pPr marL="0" indent="0">
              <a:buNone/>
            </a:pPr>
            <a:r>
              <a:rPr lang="sk-SK" sz="2200" dirty="0" smtClean="0"/>
              <a:t>Kresťanstvo</a:t>
            </a:r>
          </a:p>
          <a:p>
            <a:endParaRPr lang="sk-SK" sz="2200" dirty="0" smtClean="0"/>
          </a:p>
          <a:p>
            <a:r>
              <a:rPr lang="sk-SK" sz="2200" dirty="0" smtClean="0"/>
              <a:t>najväčšie zo svetových monoteistických </a:t>
            </a:r>
            <a:r>
              <a:rPr lang="sk-SK" sz="2200" dirty="0" err="1" smtClean="0"/>
              <a:t>abrahámovských</a:t>
            </a:r>
            <a:r>
              <a:rPr lang="sk-SK" sz="2200" dirty="0" smtClean="0"/>
              <a:t> náboženstiev. Vzniklo pred 2000 r. taktiež na blízkom východe ako odnož Judaizmu a vyznáva Boha,</a:t>
            </a:r>
          </a:p>
          <a:p>
            <a:endParaRPr lang="sk-SK" sz="2200" dirty="0" smtClean="0"/>
          </a:p>
          <a:p>
            <a:r>
              <a:rPr lang="sk-SK" sz="2200" dirty="0" smtClean="0"/>
              <a:t>zakladateľom Ježiš Kristus,</a:t>
            </a:r>
          </a:p>
          <a:p>
            <a:endParaRPr lang="sk-SK" sz="2200" dirty="0"/>
          </a:p>
          <a:p>
            <a:r>
              <a:rPr lang="sk-SK" sz="2200" dirty="0"/>
              <a:t>n</a:t>
            </a:r>
            <a:r>
              <a:rPr lang="sk-SK" sz="2200" dirty="0" smtClean="0"/>
              <a:t>iekoľko hl. predstaviteľov </a:t>
            </a:r>
            <a:r>
              <a:rPr lang="sk-SK" sz="1800" dirty="0" smtClean="0"/>
              <a:t>(záleží od smeru)</a:t>
            </a:r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4" name="Obrázok 3" descr="Obrázok, na ktorom je kreslenie&#10;&#10;Automaticky generovaný popis">
            <a:extLst>
              <a:ext uri="{FF2B5EF4-FFF2-40B4-BE49-F238E27FC236}">
                <a16:creationId xmlns:a16="http://schemas.microsoft.com/office/drawing/2014/main" xmlns="" id="{B182C7F5-BFAF-4702-96DF-3AA892464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645024"/>
            <a:ext cx="818057" cy="12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sk-SK" sz="4000" dirty="0" smtClean="0"/>
              <a:t>Hlavné svetové náboženstvá</a:t>
            </a:r>
            <a:endParaRPr lang="sk-SK" sz="4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/>
          <a:lstStyle/>
          <a:p>
            <a:endParaRPr lang="sk-SK" sz="1400" dirty="0"/>
          </a:p>
          <a:p>
            <a:pPr marL="0" indent="0">
              <a:buNone/>
            </a:pPr>
            <a:r>
              <a:rPr lang="sk-SK" sz="2200" dirty="0" smtClean="0"/>
              <a:t>Islam</a:t>
            </a:r>
          </a:p>
          <a:p>
            <a:endParaRPr lang="sk-SK" sz="2200" dirty="0" smtClean="0"/>
          </a:p>
          <a:p>
            <a:r>
              <a:rPr lang="sk-SK" sz="2200" dirty="0" smtClean="0"/>
              <a:t> je najmladšie </a:t>
            </a:r>
            <a:r>
              <a:rPr lang="sk-SK" sz="1800" dirty="0" smtClean="0"/>
              <a:t>(v 7. str.) </a:t>
            </a:r>
            <a:r>
              <a:rPr lang="sk-SK" sz="2200" dirty="0" smtClean="0"/>
              <a:t>monoteistické, </a:t>
            </a:r>
            <a:r>
              <a:rPr lang="sk-SK" sz="2200" dirty="0" err="1" smtClean="0"/>
              <a:t>abrahámovské</a:t>
            </a:r>
            <a:r>
              <a:rPr lang="sk-SK" sz="2200" dirty="0" smtClean="0"/>
              <a:t> náboženstvo, založené na učení proroka Mohameda, na Blízkom východe, ktoré vyznáva Alaha,</a:t>
            </a:r>
          </a:p>
          <a:p>
            <a:endParaRPr lang="sk-SK" sz="2200" dirty="0" smtClean="0"/>
          </a:p>
          <a:p>
            <a:r>
              <a:rPr lang="sk-SK" sz="2200" dirty="0"/>
              <a:t>z</a:t>
            </a:r>
            <a:r>
              <a:rPr lang="sk-SK" sz="2200" dirty="0" smtClean="0"/>
              <a:t>akladateľom bol </a:t>
            </a:r>
            <a:r>
              <a:rPr lang="sk-SK" sz="2200" dirty="0" err="1" smtClean="0"/>
              <a:t>Muhammad</a:t>
            </a:r>
            <a:r>
              <a:rPr lang="sk-SK" sz="2200" dirty="0" smtClean="0"/>
              <a:t> </a:t>
            </a:r>
            <a:r>
              <a:rPr lang="sk-SK" sz="2200" dirty="0" err="1" smtClean="0"/>
              <a:t>Ibn</a:t>
            </a:r>
            <a:r>
              <a:rPr lang="sk-SK" sz="2200" dirty="0" smtClean="0"/>
              <a:t> </a:t>
            </a:r>
            <a:r>
              <a:rPr lang="sk-SK" sz="2200" dirty="0" err="1" smtClean="0"/>
              <a:t>Abd</a:t>
            </a:r>
            <a:r>
              <a:rPr lang="sk-SK" sz="2200" dirty="0" smtClean="0"/>
              <a:t> </a:t>
            </a:r>
            <a:r>
              <a:rPr lang="sk-SK" sz="2200" dirty="0" err="1" smtClean="0"/>
              <a:t>Alláh</a:t>
            </a:r>
            <a:r>
              <a:rPr lang="sk-SK" sz="2200" dirty="0" smtClean="0"/>
              <a:t>,</a:t>
            </a:r>
          </a:p>
          <a:p>
            <a:endParaRPr lang="sk-SK" sz="2200" dirty="0"/>
          </a:p>
          <a:p>
            <a:r>
              <a:rPr lang="sk-SK" sz="2200" dirty="0"/>
              <a:t>n</a:t>
            </a:r>
            <a:r>
              <a:rPr lang="sk-SK" sz="2200" dirty="0" smtClean="0"/>
              <a:t>emá hl. predstaviteľa</a:t>
            </a:r>
            <a:endParaRPr lang="sk-SK" sz="2200" dirty="0"/>
          </a:p>
        </p:txBody>
      </p:sp>
      <p:pic>
        <p:nvPicPr>
          <p:cNvPr id="5" name="Obrázok 4" descr="Obrázok, na ktorom je kreslenie&#10;&#10;Automaticky generovaný popis">
            <a:extLst>
              <a:ext uri="{FF2B5EF4-FFF2-40B4-BE49-F238E27FC236}">
                <a16:creationId xmlns:a16="http://schemas.microsoft.com/office/drawing/2014/main" xmlns="" id="{256F3A3F-47FA-4DA9-8168-C19733B718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6232" r="4476" b="6746"/>
          <a:stretch/>
        </p:blipFill>
        <p:spPr>
          <a:xfrm>
            <a:off x="7092280" y="4149080"/>
            <a:ext cx="1170324" cy="11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577483"/>
          </a:xfrm>
        </p:spPr>
        <p:txBody>
          <a:bodyPr/>
          <a:lstStyle/>
          <a:p>
            <a:r>
              <a:rPr lang="sk-SK" sz="2200" dirty="0"/>
              <a:t>t</a:t>
            </a:r>
            <a:r>
              <a:rPr lang="sk-SK" sz="2200" dirty="0" smtClean="0"/>
              <a:t>ým že vznikli približne na rovnakom území vzniká šanca na vzájomné konflikty obzvlášť v stredovekej spoločnosti, kedy bolo náboženstvo centrom spoločenského života aj keď všetky tri vyznávajú mier,</a:t>
            </a:r>
          </a:p>
          <a:p>
            <a:endParaRPr lang="sk-SK" sz="2200" dirty="0"/>
          </a:p>
          <a:p>
            <a:r>
              <a:rPr lang="sk-SK" sz="2200" dirty="0" smtClean="0"/>
              <a:t>hlavne Islam sa šíril formou dobývania území.</a:t>
            </a:r>
            <a:endParaRPr lang="sk-SK" sz="2200" dirty="0"/>
          </a:p>
        </p:txBody>
      </p:sp>
      <p:pic>
        <p:nvPicPr>
          <p:cNvPr id="4" name="Picture 3" descr="arabská ríš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48" t="6503" r="3462" b="5319"/>
          <a:stretch/>
        </p:blipFill>
        <p:spPr bwMode="auto">
          <a:xfrm>
            <a:off x="1907704" y="2780928"/>
            <a:ext cx="5688632" cy="38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2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9512" y="476672"/>
            <a:ext cx="8745644" cy="1512167"/>
          </a:xfrm>
        </p:spPr>
        <p:txBody>
          <a:bodyPr/>
          <a:lstStyle/>
          <a:p>
            <a:r>
              <a:rPr lang="sk-SK" sz="2200" dirty="0"/>
              <a:t>k</a:t>
            </a:r>
            <a:r>
              <a:rPr lang="sk-SK" sz="2200" dirty="0" smtClean="0"/>
              <a:t> vzájomným stretom dochádzalo hlavne na území Pyrenejského polostrova a Blízkom východe </a:t>
            </a:r>
            <a:r>
              <a:rPr lang="sk-SK" sz="1800" dirty="0" smtClean="0"/>
              <a:t>(oblasť Judei),</a:t>
            </a:r>
          </a:p>
          <a:p>
            <a:endParaRPr lang="sk-SK" sz="2200" dirty="0" smtClean="0"/>
          </a:p>
          <a:p>
            <a:r>
              <a:rPr lang="sk-SK" sz="2200" dirty="0" smtClean="0"/>
              <a:t>Córdobský emirát zaberal približne 80% Pyrenejského polostrova, v roku 756 ho vyhlásil </a:t>
            </a:r>
            <a:r>
              <a:rPr lang="sk-SK" sz="2200" dirty="0" err="1" smtClean="0"/>
              <a:t>Abdarrahmán</a:t>
            </a:r>
            <a:r>
              <a:rPr lang="sk-SK" sz="2200" dirty="0" smtClean="0"/>
              <a:t> I., zakladateľ arabskej dynastie </a:t>
            </a:r>
            <a:r>
              <a:rPr lang="sk-SK" sz="2200" dirty="0" err="1" smtClean="0"/>
              <a:t>Umajjovcov</a:t>
            </a:r>
            <a:r>
              <a:rPr lang="sk-SK" sz="2200" dirty="0" smtClean="0"/>
              <a:t>,</a:t>
            </a:r>
          </a:p>
          <a:p>
            <a:pPr marL="0" indent="0">
              <a:buNone/>
            </a:pPr>
            <a:endParaRPr lang="sk-SK" sz="2400" dirty="0" smtClean="0"/>
          </a:p>
          <a:p>
            <a:endParaRPr lang="sk-SK" sz="1800" dirty="0"/>
          </a:p>
          <a:p>
            <a:pPr marL="0" indent="0">
              <a:buNone/>
            </a:pPr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34266"/>
            <a:ext cx="3865422" cy="3892462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79512" y="2780928"/>
            <a:ext cx="4752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 smtClean="0"/>
              <a:t>hlavným mestom emirátu bola Córdoba,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/>
              <a:t>moslimov z Pyrenejského polostrova sa podarilo vyhnať až tzv. Španielskou Reconquistou </a:t>
            </a:r>
            <a:r>
              <a:rPr lang="pl-PL" dirty="0" smtClean="0"/>
              <a:t>(znovudobytím) </a:t>
            </a:r>
            <a:r>
              <a:rPr lang="pl-PL" sz="2200" dirty="0" smtClean="0"/>
              <a:t>ktorá bola zavŕšená r. 1492 pádom Granady.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633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2253831"/>
          </a:xfrm>
        </p:spPr>
        <p:txBody>
          <a:bodyPr/>
          <a:lstStyle/>
          <a:p>
            <a:r>
              <a:rPr lang="sk-SK" sz="2200" dirty="0" smtClean="0"/>
              <a:t>Jeruzalem bol považovaný za sväté mesto pre všetky tri náboženstvá, preto sa ho snažili mať pod svojou kontrolou,</a:t>
            </a:r>
          </a:p>
          <a:p>
            <a:endParaRPr lang="sk-SK" sz="2200" dirty="0" smtClean="0"/>
          </a:p>
          <a:p>
            <a:r>
              <a:rPr lang="sk-SK" sz="2200" dirty="0" smtClean="0"/>
              <a:t>v roku 1095 patril Jeruzalem moslimom a tak pápež Urban II. 27. novembra na koncile vo francúzskom meste </a:t>
            </a:r>
            <a:r>
              <a:rPr lang="sk-SK" sz="2200" dirty="0" err="1" smtClean="0"/>
              <a:t>Clermont-Ferrand</a:t>
            </a:r>
            <a:r>
              <a:rPr lang="sk-SK" sz="2200" dirty="0"/>
              <a:t> </a:t>
            </a:r>
            <a:r>
              <a:rPr lang="sk-SK" sz="2200" dirty="0" smtClean="0"/>
              <a:t>vyhlásil potrebu oslobodiť pre kresťanov posvätné miesta z rúk moslimov, čím vyhlásil prvú križiacku výpravu,</a:t>
            </a:r>
            <a:endParaRPr lang="sk-SK" sz="22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4036586" y="3104429"/>
            <a:ext cx="5076056" cy="3816424"/>
            <a:chOff x="3563888" y="1340768"/>
            <a:chExt cx="5112568" cy="3967529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1340768"/>
              <a:ext cx="5112568" cy="3690530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5220072" y="5031298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200" dirty="0" smtClean="0"/>
                <a:t>Mapa Náboženstiev v 11. str.</a:t>
              </a:r>
              <a:endParaRPr lang="sk-SK" sz="1200" dirty="0"/>
            </a:p>
          </p:txBody>
        </p:sp>
      </p:grpSp>
      <p:sp>
        <p:nvSpPr>
          <p:cNvPr id="7" name="BlokTextu 6"/>
          <p:cNvSpPr txBox="1"/>
          <p:nvPr/>
        </p:nvSpPr>
        <p:spPr>
          <a:xfrm>
            <a:off x="107504" y="3212976"/>
            <a:ext cx="39290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 smtClean="0"/>
              <a:t>následne sa vykonalo niekoľko krížových výprav na </a:t>
            </a:r>
            <a:r>
              <a:rPr lang="sk-SK" sz="2200" dirty="0" err="1" smtClean="0"/>
              <a:t>znovuoslobodenie</a:t>
            </a:r>
            <a:r>
              <a:rPr lang="sk-SK" sz="2200" dirty="0" smtClean="0"/>
              <a:t> Svätej zeme,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 smtClean="0"/>
              <a:t>posledná v rokoch                 1271-1272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0474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656</Words>
  <Application>Microsoft Office PowerPoint</Application>
  <PresentationFormat>Prezentácia na obrazovke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Diseño predeterminado</vt:lpstr>
      <vt:lpstr>Svetové náboženstvá</vt:lpstr>
      <vt:lpstr>Náboženstvo </vt:lpstr>
      <vt:lpstr>Prezentácia programu PowerPoint</vt:lpstr>
      <vt:lpstr>Hlavné svetové náboženstvá</vt:lpstr>
      <vt:lpstr>Hlavné svetové náboženstvá</vt:lpstr>
      <vt:lpstr>Hlavné svetové náboženstvá</vt:lpstr>
      <vt:lpstr>Prezentácia programu PowerPoint</vt:lpstr>
      <vt:lpstr>Prezentácia programu PowerPoint</vt:lpstr>
      <vt:lpstr>Prezentácia programu PowerPoint</vt:lpstr>
      <vt:lpstr>Čo je Jeruzalem pre náboženstvá?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738</cp:revision>
  <dcterms:created xsi:type="dcterms:W3CDTF">2010-05-23T14:28:12Z</dcterms:created>
  <dcterms:modified xsi:type="dcterms:W3CDTF">2021-01-26T16:06:06Z</dcterms:modified>
</cp:coreProperties>
</file>