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6CB8-76E4-42B1-9086-1C8A7536535C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047A-A61E-4873-AB70-9D723ED07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6CB8-76E4-42B1-9086-1C8A7536535C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047A-A61E-4873-AB70-9D723ED07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6CB8-76E4-42B1-9086-1C8A7536535C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047A-A61E-4873-AB70-9D723ED07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6CB8-76E4-42B1-9086-1C8A7536535C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047A-A61E-4873-AB70-9D723ED07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6CB8-76E4-42B1-9086-1C8A7536535C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047A-A61E-4873-AB70-9D723ED07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6CB8-76E4-42B1-9086-1C8A7536535C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047A-A61E-4873-AB70-9D723ED07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6CB8-76E4-42B1-9086-1C8A7536535C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047A-A61E-4873-AB70-9D723ED07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6CB8-76E4-42B1-9086-1C8A7536535C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047A-A61E-4873-AB70-9D723ED07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6CB8-76E4-42B1-9086-1C8A7536535C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047A-A61E-4873-AB70-9D723ED07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6CB8-76E4-42B1-9086-1C8A7536535C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047A-A61E-4873-AB70-9D723ED07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6CB8-76E4-42B1-9086-1C8A7536535C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BA047A-A61E-4873-AB70-9D723ED07A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EE6CB8-76E4-42B1-9086-1C8A7536535C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BA047A-A61E-4873-AB70-9D723ED07A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79000">
              <a:schemeClr val="accent2">
                <a:lumMod val="60000"/>
                <a:lumOff val="40000"/>
                <a:alpha val="34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sosprakovce.edupage.org/photos/album/1/img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42962"/>
            <a:ext cx="6858000" cy="5172076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7851648" cy="18288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sk-SK" sz="4400" dirty="0" smtClean="0">
                <a:solidFill>
                  <a:schemeClr val="tx1"/>
                </a:solidFill>
                <a:latin typeface="+mn-lt"/>
                <a:cs typeface="Aharoni" pitchFamily="2" charset="-79"/>
              </a:rPr>
              <a:t>Návrh  koncepcie  rozvoja </a:t>
            </a:r>
            <a:br>
              <a:rPr lang="sk-SK" sz="4400" dirty="0" smtClean="0">
                <a:solidFill>
                  <a:schemeClr val="tx1"/>
                </a:solidFill>
                <a:latin typeface="+mn-lt"/>
                <a:cs typeface="Aharoni" pitchFamily="2" charset="-79"/>
              </a:rPr>
            </a:br>
            <a:r>
              <a:rPr lang="sk-SK" sz="4400" dirty="0" smtClean="0">
                <a:solidFill>
                  <a:schemeClr val="tx1"/>
                </a:solidFill>
                <a:latin typeface="+mn-lt"/>
                <a:cs typeface="Aharoni" pitchFamily="2" charset="-79"/>
              </a:rPr>
              <a:t> S O Š   P r a k o v c e</a:t>
            </a:r>
            <a:br>
              <a:rPr lang="sk-SK" sz="4400" dirty="0" smtClean="0">
                <a:solidFill>
                  <a:schemeClr val="tx1"/>
                </a:solidFill>
                <a:latin typeface="+mn-lt"/>
                <a:cs typeface="Aharoni" pitchFamily="2" charset="-79"/>
              </a:rPr>
            </a:br>
            <a:r>
              <a:rPr lang="sk-SK" sz="3200" dirty="0" smtClean="0">
                <a:solidFill>
                  <a:schemeClr val="tx1"/>
                </a:solidFill>
              </a:rPr>
              <a:t/>
            </a:r>
            <a:br>
              <a:rPr lang="sk-SK" sz="3200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91264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endParaRPr lang="sk-SK" sz="2000" dirty="0" smtClean="0"/>
          </a:p>
          <a:p>
            <a:pPr algn="ctr"/>
            <a:endParaRPr lang="sk-SK" sz="2000" dirty="0" smtClean="0"/>
          </a:p>
          <a:p>
            <a:pPr algn="ctr"/>
            <a:endParaRPr lang="sk-SK" sz="2000" dirty="0" smtClean="0"/>
          </a:p>
          <a:p>
            <a:pPr algn="ctr"/>
            <a:endParaRPr lang="sk-SK" sz="2000" dirty="0" smtClean="0"/>
          </a:p>
          <a:p>
            <a:pPr algn="ctr"/>
            <a:endParaRPr lang="sk-SK" sz="2000" dirty="0" smtClean="0"/>
          </a:p>
          <a:p>
            <a:pPr algn="ctr"/>
            <a:r>
              <a:rPr lang="sk-SK" sz="2000" dirty="0" smtClean="0">
                <a:solidFill>
                  <a:schemeClr val="bg1"/>
                </a:solidFill>
              </a:rPr>
              <a:t>                                     Ing. Ladislav </a:t>
            </a:r>
            <a:r>
              <a:rPr lang="sk-SK" sz="2000" dirty="0" err="1" smtClean="0">
                <a:solidFill>
                  <a:schemeClr val="bg1"/>
                </a:solidFill>
              </a:rPr>
              <a:t>Maturkanič</a:t>
            </a:r>
            <a:endParaRPr lang="sk-SK" sz="2000" dirty="0" smtClean="0">
              <a:solidFill>
                <a:schemeClr val="bg1"/>
              </a:solidFill>
            </a:endParaRPr>
          </a:p>
          <a:p>
            <a:pPr algn="ctr"/>
            <a:r>
              <a:rPr lang="sk-SK" sz="2000" dirty="0" smtClean="0">
                <a:solidFill>
                  <a:schemeClr val="bg1"/>
                </a:solidFill>
              </a:rPr>
              <a:t>                                              december   2012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Ciele a obsah vzdelávania:</a:t>
            </a:r>
            <a:br>
              <a:rPr lang="sk-SK" sz="2800" dirty="0" smtClean="0"/>
            </a:br>
            <a:endParaRPr lang="en-US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800" dirty="0" smtClean="0"/>
              <a:t>    Vstupom Slovenskej republiky  do Európskej únie sa  musia  prispôsobiť  aj ciele </a:t>
            </a:r>
          </a:p>
          <a:p>
            <a:pPr>
              <a:buNone/>
            </a:pPr>
            <a:r>
              <a:rPr lang="sk-SK" sz="1800" dirty="0" smtClean="0"/>
              <a:t>    a  obsah  vzdelávania  meniacej  sa  spoločnosti. </a:t>
            </a:r>
          </a:p>
          <a:p>
            <a:pPr>
              <a:buNone/>
            </a:pPr>
            <a:r>
              <a:rPr lang="sk-SK" sz="1800" dirty="0" smtClean="0"/>
              <a:t>    Vzdelanosť  je  súčasťou  bohatstva  krajiny. </a:t>
            </a:r>
          </a:p>
          <a:p>
            <a:pPr>
              <a:buNone/>
            </a:pPr>
            <a:r>
              <a:rPr lang="sk-SK" sz="1800" dirty="0" smtClean="0"/>
              <a:t>     Ľudia  potrebujú  prístup  k  vzdelaniu,  aby  boli schopní  napĺňať         </a:t>
            </a:r>
            <a:r>
              <a:rPr lang="sk-SK" sz="1800" dirty="0" err="1" smtClean="0"/>
              <a:t>sociálno</a:t>
            </a:r>
            <a:r>
              <a:rPr lang="sk-SK" sz="1800" dirty="0" smtClean="0"/>
              <a:t>  - ekonomické  ciele.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Vo  </a:t>
            </a:r>
            <a:r>
              <a:rPr lang="sk-SK" sz="1800" dirty="0" err="1" smtClean="0"/>
              <a:t>výchovno</a:t>
            </a:r>
            <a:r>
              <a:rPr lang="sk-SK" sz="1800" dirty="0" smtClean="0"/>
              <a:t> - vzdelávacom   procese je potrebne aplikovať  </a:t>
            </a:r>
          </a:p>
          <a:p>
            <a:pPr>
              <a:buNone/>
            </a:pPr>
            <a:r>
              <a:rPr lang="sk-SK" sz="1800" dirty="0" smtClean="0"/>
              <a:t>(samozrejme aj na tejto  škole) tzv.  </a:t>
            </a:r>
            <a:r>
              <a:rPr lang="sk-SK" sz="1800" b="1" u="sng" dirty="0" smtClean="0"/>
              <a:t>kľúčové kompetencie:</a:t>
            </a:r>
          </a:p>
          <a:p>
            <a:pPr>
              <a:buFont typeface="Wingdings" pitchFamily="2" charset="2"/>
              <a:buChar char="ü"/>
            </a:pPr>
            <a:r>
              <a:rPr lang="sk-SK" sz="1800" dirty="0" smtClean="0"/>
              <a:t>Vzdelávanie cudzích jazykov</a:t>
            </a:r>
          </a:p>
          <a:p>
            <a:pPr>
              <a:buFont typeface="Wingdings" pitchFamily="2" charset="2"/>
              <a:buChar char="ü"/>
            </a:pPr>
            <a:r>
              <a:rPr lang="sk-SK" sz="1800" dirty="0" smtClean="0"/>
              <a:t>Počítačová informačná </a:t>
            </a:r>
            <a:r>
              <a:rPr lang="sk-SK" sz="1800" dirty="0" smtClean="0"/>
              <a:t>gramotnosť  (IKT)</a:t>
            </a:r>
            <a:endParaRPr lang="sk-SK" sz="1800" dirty="0" smtClean="0"/>
          </a:p>
          <a:p>
            <a:pPr>
              <a:buFont typeface="Wingdings" pitchFamily="2" charset="2"/>
              <a:buChar char="ü"/>
            </a:pPr>
            <a:r>
              <a:rPr lang="sk-SK" sz="1800" dirty="0" smtClean="0"/>
              <a:t>Ekonomická gramotnosť</a:t>
            </a:r>
          </a:p>
          <a:p>
            <a:pPr>
              <a:buFont typeface="Wingdings" pitchFamily="2" charset="2"/>
              <a:buChar char="ü"/>
            </a:pPr>
            <a:r>
              <a:rPr lang="sk-SK" sz="1800" dirty="0" smtClean="0"/>
              <a:t>Mobilita</a:t>
            </a:r>
          </a:p>
          <a:p>
            <a:pPr>
              <a:buFont typeface="Wingdings" pitchFamily="2" charset="2"/>
              <a:buChar char="ü"/>
            </a:pPr>
            <a:r>
              <a:rPr lang="sk-SK" sz="1800" dirty="0" smtClean="0"/>
              <a:t>Schopnosť spolupracovať </a:t>
            </a:r>
          </a:p>
          <a:p>
            <a:pPr>
              <a:buFont typeface="Wingdings" pitchFamily="2" charset="2"/>
              <a:buChar char="ü"/>
            </a:pPr>
            <a:r>
              <a:rPr lang="sk-SK" sz="1800" dirty="0" smtClean="0"/>
              <a:t>Vysoká miera tolerancie k rozličným kultúram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000" u="sng" dirty="0" smtClean="0">
                <a:solidFill>
                  <a:schemeClr val="tx1"/>
                </a:solidFill>
              </a:rPr>
              <a:t>Základom  vývinu každej spoločnosti je jeho hospodársky  a sociálny rozvoj a  jeho ekonomická prosperita.</a:t>
            </a:r>
            <a:br>
              <a:rPr lang="sk-SK" sz="2000" u="sng" dirty="0" smtClean="0">
                <a:solidFill>
                  <a:schemeClr val="tx1"/>
                </a:solidFill>
              </a:rPr>
            </a:br>
            <a:endParaRPr lang="en-US" sz="2000" u="sng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800" dirty="0" smtClean="0"/>
              <a:t>        Jednou  z  kľúčových  oblastí  dosiahnutia  tohto  cieľa  je  oblasť  výchovy a vzdelávania. 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        Tvorivo – humánne  vzdelávanie  a výchova  je  aj  podmienkou  sociálneho konsenzu,  t. j. : </a:t>
            </a:r>
          </a:p>
          <a:p>
            <a:pPr>
              <a:buNone/>
            </a:pPr>
            <a:r>
              <a:rPr lang="sk-SK" sz="1800" dirty="0" smtClean="0"/>
              <a:t>  -  odstraňovanie sociálnych nerovností </a:t>
            </a:r>
          </a:p>
          <a:p>
            <a:pPr>
              <a:buNone/>
            </a:pPr>
            <a:r>
              <a:rPr lang="sk-SK" sz="1800" dirty="0" smtClean="0"/>
              <a:t>  -  riešenie Rómskej problematiky</a:t>
            </a:r>
          </a:p>
          <a:p>
            <a:pPr>
              <a:buNone/>
            </a:pPr>
            <a:r>
              <a:rPr lang="sk-SK" sz="1800" dirty="0" smtClean="0"/>
              <a:t>  -  riešenia nedorozumení medzi ľuďmi a riešenie sociálnych konfliktov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        Vzdelávanie a výchova je najlepšou prevenciou v boji proti kriminalite, nezamestnanosti, drogám, protispoločenskému správaniu, ale aj najlepším stimulom pre vytvorenie kvalitného života občanov v budúcnosti.</a:t>
            </a:r>
          </a:p>
          <a:p>
            <a:pPr>
              <a:buNone/>
            </a:pPr>
            <a:r>
              <a:rPr lang="sk-SK" sz="1800" dirty="0" smtClean="0"/>
              <a:t>        Vzdelanie je našim  najväčším bohatstvom.  </a:t>
            </a:r>
          </a:p>
          <a:p>
            <a:pPr>
              <a:buNone/>
            </a:pPr>
            <a:r>
              <a:rPr lang="sk-SK" sz="1800" dirty="0" smtClean="0"/>
              <a:t>         Žiaľ, zatiaľ je vzdelanie u nás do značnej miery nevyužitým a hlavne nedoceneným kapitálom.</a:t>
            </a:r>
            <a:endParaRPr lang="en-US" sz="1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sk-SK" sz="2800" dirty="0" smtClean="0"/>
              <a:t>Charakteristika  školy</a:t>
            </a:r>
            <a:br>
              <a:rPr lang="sk-SK" sz="2800" dirty="0" smtClean="0"/>
            </a:br>
            <a:r>
              <a:rPr lang="sk-SK" sz="2800" dirty="0" smtClean="0"/>
              <a:t/>
            </a:r>
            <a:br>
              <a:rPr lang="sk-SK" sz="2800" dirty="0" smtClean="0"/>
            </a:br>
            <a:endParaRPr lang="en-US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sk-SK" sz="1800" dirty="0" smtClean="0"/>
              <a:t>Stredná odborná škola  (SOŠ) v Prakovciach je komplexne vybudovaná škola.  Má nielen priestory na teoretickú a praktickú prípravu žiakov, ale aj celý športový komplex a ubytovacie zariadenie, ktoré  poskytuje priestor na rozmanité využitie.</a:t>
            </a:r>
          </a:p>
          <a:p>
            <a:pPr>
              <a:buFont typeface="Wingdings" pitchFamily="2" charset="2"/>
              <a:buChar char="§"/>
            </a:pPr>
            <a:endParaRPr lang="sk-SK" sz="1800" dirty="0" smtClean="0"/>
          </a:p>
          <a:p>
            <a:pPr>
              <a:buFont typeface="Wingdings" pitchFamily="2" charset="2"/>
              <a:buChar char="§"/>
            </a:pPr>
            <a:r>
              <a:rPr lang="sk-SK" sz="1800" dirty="0" smtClean="0"/>
              <a:t>SOŠ  Prakovce  v minulosti bola a je aj  teraz odbornou školou v regióne Hnileckej doliny, ktorá má za cieľ zabezpečiť kompletný servis a prípravu  záujemcov pre tieto oblasti:</a:t>
            </a:r>
            <a:endParaRPr lang="en-US" sz="1800" dirty="0"/>
          </a:p>
        </p:txBody>
      </p:sp>
      <p:sp>
        <p:nvSpPr>
          <p:cNvPr id="4" name="Obdĺžnik 3"/>
          <p:cNvSpPr/>
          <p:nvPr/>
        </p:nvSpPr>
        <p:spPr>
          <a:xfrm>
            <a:off x="685800" y="33528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sk-SK" dirty="0" smtClean="0"/>
              <a:t>   spracovania a obrábania kovov na CNC a NC techniku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   spracovania dreva, ochrany lesa a práca v lese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   montáž prác v elektrotechnike  a v strojárstve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   ekonomiky, služieb a pohostinské služby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   organizácia a manažmentu</a:t>
            </a:r>
          </a:p>
          <a:p>
            <a:endParaRPr lang="sk-SK" dirty="0" smtClean="0"/>
          </a:p>
          <a:p>
            <a:r>
              <a:rPr lang="sk-SK" dirty="0" smtClean="0"/>
              <a:t> a to  v dennom, nadstavbovom a externom štúdiu a zabezpečiť požadovanú       kvalifikáciu a rekvalifikáciu zamestnancov v akreditovaných odboroch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Autofit/>
          </a:bodyPr>
          <a:lstStyle/>
          <a:p>
            <a:r>
              <a:rPr lang="sk-SK" sz="2000" dirty="0" smtClean="0"/>
              <a:t>   Škola  má  schválený  systém  KVALITY   ŠKOLY  od   01/2010</a:t>
            </a:r>
          </a:p>
          <a:p>
            <a:endParaRPr lang="sk-SK" sz="2000" dirty="0" smtClean="0">
              <a:ea typeface="Times New Roman" pitchFamily="18" charset="0"/>
              <a:cs typeface="Arial" pitchFamily="34" charset="0"/>
            </a:endParaRPr>
          </a:p>
          <a:p>
            <a:pPr lvl="0"/>
            <a:r>
              <a:rPr lang="sk-SK" sz="2000" dirty="0" smtClean="0">
                <a:ea typeface="Times New Roman" pitchFamily="18" charset="0"/>
                <a:cs typeface="Arial" pitchFamily="34" charset="0"/>
              </a:rPr>
              <a:t>    Príprava žiakov sa realizuje na základe schválených školských vzdelávacích programov. </a:t>
            </a:r>
          </a:p>
          <a:p>
            <a:pPr lvl="0"/>
            <a:endParaRPr lang="sk-SK" sz="2000" dirty="0" smtClean="0">
              <a:ea typeface="Times New Roman" pitchFamily="18" charset="0"/>
              <a:cs typeface="Arial" pitchFamily="34" charset="0"/>
            </a:endParaRPr>
          </a:p>
          <a:p>
            <a:pPr lvl="0"/>
            <a:r>
              <a:rPr lang="sk-SK" sz="2000" dirty="0" smtClean="0">
                <a:ea typeface="Times New Roman" pitchFamily="18" charset="0"/>
                <a:cs typeface="Arial" pitchFamily="34" charset="0"/>
              </a:rPr>
              <a:t>    Na plnenie úloh školy je tu kvalifikovaný kolektív a to tak pedagogickí zamestnanci vo výchove a vzdelávaní, ako aj kvalifikovaní nepedagogickí zamestnanci – úsek THP.</a:t>
            </a:r>
            <a:endParaRPr lang="sk-SK" sz="2000" dirty="0" smtClean="0">
              <a:cs typeface="Arial" pitchFamily="34" charset="0"/>
            </a:endParaRPr>
          </a:p>
          <a:p>
            <a:pPr>
              <a:buNone/>
            </a:pPr>
            <a:endParaRPr lang="sk-SK" sz="2000" dirty="0" smtClean="0"/>
          </a:p>
          <a:p>
            <a:r>
              <a:rPr lang="sk-SK" sz="2000" dirty="0" smtClean="0"/>
              <a:t>     Škola má úzku spoluprácu so zamestnávateľmi regiónu, s ktorými permanentne komunikuje a zabezpečuje kvalitnú prípravu pre jednotlivé odbory.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000" dirty="0" smtClean="0"/>
              <a:t>     Úzka spolupráca s Radou školy a rodičmi, s obecnými úradmi regiónu, s okresným úradom práce Gelnica, so základnými školami regiónu, a s ďalšími partnermi školy aj zo zahraničia dáva predpoklady ďalšieho rozvoja pre nerušenú výučbu a prípravu </a:t>
            </a:r>
            <a:r>
              <a:rPr lang="sk-SK" sz="2000" dirty="0" smtClean="0"/>
              <a:t>mladých ľudí. </a:t>
            </a:r>
            <a:endParaRPr lang="sk-SK" sz="2000" dirty="0" smtClean="0"/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k-SK" sz="2000" dirty="0" smtClean="0">
                <a:ea typeface="Times New Roman" pitchFamily="18" charset="0"/>
                <a:cs typeface="Arial" pitchFamily="34" charset="0"/>
              </a:rPr>
              <a:t> </a:t>
            </a:r>
            <a:endParaRPr lang="sk-SK" sz="2000" dirty="0" smtClean="0">
              <a:cs typeface="Arial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k-SK" sz="2000" dirty="0" smtClean="0">
                <a:ea typeface="Times New Roman" pitchFamily="18" charset="0"/>
                <a:cs typeface="Arial" pitchFamily="34" charset="0"/>
              </a:rPr>
              <a:t>       </a:t>
            </a:r>
            <a:endParaRPr lang="sk-SK" sz="2000" dirty="0" smtClean="0">
              <a:cs typeface="Arial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k-SK" sz="2000" dirty="0" smtClean="0">
                <a:ea typeface="Times New Roman" pitchFamily="18" charset="0"/>
                <a:cs typeface="Arial" pitchFamily="34" charset="0"/>
              </a:rPr>
              <a:t>           </a:t>
            </a:r>
            <a:endParaRPr lang="sk-SK" sz="2000" dirty="0" smtClean="0"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52400"/>
          </a:xfrm>
        </p:spPr>
        <p:txBody>
          <a:bodyPr>
            <a:normAutofit fontScale="90000"/>
          </a:bodyPr>
          <a:lstStyle/>
          <a:p>
            <a:r>
              <a:rPr lang="sk-SK" sz="2200" b="1" u="sng" dirty="0" smtClean="0"/>
              <a:t/>
            </a:r>
            <a:br>
              <a:rPr lang="sk-SK" sz="2200" b="1" u="sng" dirty="0" smtClean="0"/>
            </a:br>
            <a:r>
              <a:rPr lang="sk-SK" sz="2200" b="1" u="sng" dirty="0" smtClean="0"/>
              <a:t/>
            </a:r>
            <a:br>
              <a:rPr lang="sk-SK" sz="2200" b="1" u="sng" dirty="0" smtClean="0"/>
            </a:br>
            <a:r>
              <a:rPr lang="sk-SK" sz="2200" b="1" u="sng" dirty="0" smtClean="0"/>
              <a:t/>
            </a:r>
            <a:br>
              <a:rPr lang="sk-SK" sz="2200" b="1" u="sng" dirty="0" smtClean="0"/>
            </a:br>
            <a:r>
              <a:rPr lang="sk-SK" sz="2200" b="1" u="sng" dirty="0" smtClean="0"/>
              <a:t/>
            </a:r>
            <a:br>
              <a:rPr lang="sk-SK" sz="2200" b="1" u="sng" dirty="0" smtClean="0"/>
            </a:br>
            <a:r>
              <a:rPr lang="sk-SK" sz="2700" b="1" u="sng" dirty="0" smtClean="0"/>
              <a:t>Návrh koncepcie rozvoja školy som spracoval do 7 bodov:</a:t>
            </a:r>
            <a:r>
              <a:rPr lang="en-US" sz="2700" b="1" u="sng" dirty="0" smtClean="0"/>
              <a:t/>
            </a:r>
            <a:br>
              <a:rPr lang="en-US" sz="2700" b="1" u="sng" dirty="0" smtClean="0"/>
            </a:br>
            <a:endParaRPr lang="en-US" sz="2700" b="1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endParaRPr lang="sk-SK" sz="2000" dirty="0" smtClean="0"/>
          </a:p>
          <a:p>
            <a:pPr lvl="0">
              <a:buNone/>
            </a:pPr>
            <a:r>
              <a:rPr lang="sk-SK" sz="2000" dirty="0" smtClean="0"/>
              <a:t>1.  Vstupné odborné vzdelávanie na SOŠ</a:t>
            </a:r>
          </a:p>
          <a:p>
            <a:pPr lvl="0">
              <a:buNone/>
            </a:pPr>
            <a:endParaRPr lang="en-US" sz="2000" dirty="0" smtClean="0"/>
          </a:p>
          <a:p>
            <a:pPr>
              <a:buNone/>
            </a:pPr>
            <a:r>
              <a:rPr lang="sk-SK" sz="2000" dirty="0" smtClean="0"/>
              <a:t>2.  Celoživotné vzdelávanie  -  Vzdelávacie stredisko SOŠ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sk-SK" sz="2000" dirty="0" smtClean="0"/>
              <a:t>3.  Skvalitnenie odbornej prípravy učiteľov a majstrov odbornej    </a:t>
            </a:r>
          </a:p>
          <a:p>
            <a:pPr>
              <a:buNone/>
            </a:pPr>
            <a:r>
              <a:rPr lang="sk-SK" sz="2000" dirty="0" smtClean="0"/>
              <a:t>     prípravy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sk-SK" sz="2000" dirty="0" smtClean="0"/>
              <a:t>4.  </a:t>
            </a:r>
            <a:r>
              <a:rPr lang="sk-SK" sz="2000" dirty="0" smtClean="0"/>
              <a:t>Vytvorenie príjemného pracovného </a:t>
            </a:r>
            <a:r>
              <a:rPr lang="sk-SK" sz="2000" dirty="0" smtClean="0"/>
              <a:t>a </a:t>
            </a:r>
            <a:r>
              <a:rPr lang="sk-SK" sz="2000" dirty="0" smtClean="0"/>
              <a:t>životného prostredia</a:t>
            </a:r>
            <a:endParaRPr lang="sk-SK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sk-SK" sz="2000" dirty="0" smtClean="0"/>
              <a:t>5.  Spolupráca s verejnosťou, vzťahy s komunitou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sk-SK" sz="2000" dirty="0" smtClean="0"/>
              <a:t>6.  Financovanie školy</a:t>
            </a:r>
          </a:p>
          <a:p>
            <a:endParaRPr lang="en-US" sz="2000" dirty="0" smtClean="0"/>
          </a:p>
          <a:p>
            <a:pPr>
              <a:buNone/>
            </a:pPr>
            <a:r>
              <a:rPr lang="sk-SK" sz="2000" dirty="0" smtClean="0"/>
              <a:t>7.  Kontrolný a riadiaci systém školy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77112"/>
          </a:xfrm>
        </p:spPr>
        <p:txBody>
          <a:bodyPr>
            <a:normAutofit/>
          </a:bodyPr>
          <a:lstStyle/>
          <a:p>
            <a:pPr lvl="0"/>
            <a:r>
              <a:rPr lang="sk-SK" sz="2700" u="sng" dirty="0" smtClean="0"/>
              <a:t>1. Vstupné odborné vzdelávanie na SOŠ: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2867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0008" y="1499477"/>
            <a:ext cx="8463984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kvalitná  teoretická príprava                                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kvalitná odborná a  praktická príprava (užšia spolupráca s firmami)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účasť zástupcov prevádzky, komory, cechov na  záverečných  skúškach                    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spolupráca so zahraničím, študijné pobyty žiakov aj zamestnancov v zahraničí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reštrukturalizovať sieť odborov (napr. Mechanizátor lesnej výroby,.)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rozšíriť programy pre znevýhodnené skupiny (Stavebná výroba, Výroba konfekcie,..)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rozšíriť  ponuku o učebný odbor Murár, Stolár a pod. podľa potreby regiónu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zvážiť možnosť zaradenia do siete nové študijné odbory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zvýšenie počtu žiakov na maximálne možný počet s ohľadom  na kapacitné možnosti školy, vrátane vonkajších pracovísk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rozšíriť ponuku vytvorenia nových vonkajších pracovísk spĺňajúcich hygienické, bezpečnostné a protipožiarne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r>
              <a:rPr lang="sk-SK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požiadavky na realizáciu prípravy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sk-SK" sz="1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sk-SK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Iné formy vzdelávania: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priechodnosť medzi odbormi, individuálne a </a:t>
            </a:r>
            <a:r>
              <a:rPr kumimoji="0" lang="sk-S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e-learningové</a:t>
            </a: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vzdelávanie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možnosť voľby viac než jedného zamerania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využívať exkurzie žiakov na pracoviskách zamestnávateľov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rozšíriť ponuku o špeciálnu školu (špeciálne učilište) – priblížiť takúto školu k sídlam rómskeho etnika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rozšíriť ponuku o pomaturitné štúdium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zriadiť stredisko záujmovej činnosti – pre krúžkovú činnosť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981200"/>
          </a:xfrm>
        </p:spPr>
        <p:txBody>
          <a:bodyPr>
            <a:normAutofit/>
          </a:bodyPr>
          <a:lstStyle/>
          <a:p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400" u="sng" dirty="0" smtClean="0"/>
              <a:t>2 . Celoživotné vzdelávanie  -  Vzdelávacie stredisko SOŠ: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 </a:t>
            </a:r>
            <a:endParaRPr lang="en-US" dirty="0" smtClean="0"/>
          </a:p>
          <a:p>
            <a:pPr lvl="0"/>
            <a:r>
              <a:rPr lang="sk-SK" sz="1900" b="1" dirty="0" smtClean="0"/>
              <a:t>rekvalifikácie</a:t>
            </a:r>
            <a:r>
              <a:rPr lang="sk-SK" sz="1900" dirty="0" smtClean="0"/>
              <a:t> </a:t>
            </a:r>
            <a:r>
              <a:rPr lang="sk-SK" sz="1900" b="1" dirty="0" smtClean="0"/>
              <a:t>pre profesie</a:t>
            </a:r>
            <a:r>
              <a:rPr lang="sk-SK" sz="1900" dirty="0" smtClean="0"/>
              <a:t> vo všetkých</a:t>
            </a:r>
            <a:r>
              <a:rPr lang="sk-SK" sz="1900" b="1" dirty="0" smtClean="0"/>
              <a:t>  </a:t>
            </a:r>
            <a:r>
              <a:rPr lang="sk-SK" sz="1900" dirty="0" smtClean="0"/>
              <a:t>ponúkaných odborných kurzoch</a:t>
            </a:r>
            <a:endParaRPr lang="en-US" sz="1900" dirty="0" smtClean="0"/>
          </a:p>
          <a:p>
            <a:pPr lvl="0"/>
            <a:r>
              <a:rPr lang="sk-SK" sz="1900" b="1" dirty="0" smtClean="0"/>
              <a:t>nové programy  -</a:t>
            </a:r>
            <a:r>
              <a:rPr lang="sk-SK" sz="1900" dirty="0" smtClean="0"/>
              <a:t>  výchova  a vzdelávania  detí z  menej  podnetného sociálneho</a:t>
            </a:r>
            <a:r>
              <a:rPr lang="sk-SK" sz="1900" b="1" dirty="0" smtClean="0"/>
              <a:t>   </a:t>
            </a:r>
            <a:r>
              <a:rPr lang="sk-SK" sz="1900" dirty="0" smtClean="0"/>
              <a:t>prostredia, doplnenie základného vzdelania</a:t>
            </a:r>
            <a:endParaRPr lang="en-US" sz="1900" dirty="0" smtClean="0"/>
          </a:p>
          <a:p>
            <a:pPr lvl="0"/>
            <a:r>
              <a:rPr lang="sk-SK" sz="1900" b="1" dirty="0" smtClean="0"/>
              <a:t>poradenstvo  </a:t>
            </a:r>
            <a:r>
              <a:rPr lang="sk-SK" sz="1900" dirty="0" smtClean="0"/>
              <a:t>- spolupráca so živnostenskými  komorami, cechmi, firmami</a:t>
            </a:r>
            <a:endParaRPr lang="en-US" sz="1900" dirty="0" smtClean="0"/>
          </a:p>
          <a:p>
            <a:pPr lvl="0"/>
            <a:r>
              <a:rPr lang="sk-SK" sz="1900" b="1" dirty="0" smtClean="0"/>
              <a:t>prezentácia firiem - </a:t>
            </a:r>
            <a:r>
              <a:rPr lang="sk-SK" sz="1900" dirty="0" smtClean="0"/>
              <a:t>odborné školenia firiem a zavedenie nových technológií do praxe - s možnosťou</a:t>
            </a:r>
            <a:r>
              <a:rPr lang="sk-SK" sz="1900" b="1" dirty="0" smtClean="0"/>
              <a:t> </a:t>
            </a:r>
            <a:r>
              <a:rPr lang="sk-SK" sz="1900" dirty="0" smtClean="0"/>
              <a:t>rozšírenia</a:t>
            </a:r>
            <a:r>
              <a:rPr lang="sk-SK" sz="1900" b="1" dirty="0" smtClean="0"/>
              <a:t> </a:t>
            </a:r>
            <a:r>
              <a:rPr lang="sk-SK" sz="1900" dirty="0" smtClean="0"/>
              <a:t>sprostredkovateľských</a:t>
            </a:r>
            <a:r>
              <a:rPr lang="sk-SK" sz="1900" b="1" dirty="0" smtClean="0"/>
              <a:t> </a:t>
            </a:r>
            <a:r>
              <a:rPr lang="sk-SK" sz="1900" dirty="0" smtClean="0"/>
              <a:t>služieb  zamestnanosti</a:t>
            </a:r>
            <a:endParaRPr lang="en-US" sz="1900" dirty="0" smtClean="0"/>
          </a:p>
          <a:p>
            <a:pPr>
              <a:buNone/>
            </a:pPr>
            <a:r>
              <a:rPr lang="sk-SK" sz="1900" b="1" dirty="0" smtClean="0"/>
              <a:t> </a:t>
            </a:r>
            <a:endParaRPr lang="en-US" sz="1900" dirty="0" smtClean="0"/>
          </a:p>
          <a:p>
            <a:pPr>
              <a:buNone/>
            </a:pPr>
            <a:r>
              <a:rPr lang="sk-SK" sz="1900" b="1" dirty="0" smtClean="0"/>
              <a:t>        Takéto spojenie vstupnej prípravy  s celoživotným vzdelávaním umožňuje využívať materiálno-technické zabezpečenie a personálne zabezpečenie  jedného  vzdelávacieho systému v druhom a opačne.</a:t>
            </a:r>
            <a:endParaRPr lang="en-US" sz="1900" dirty="0" smtClean="0"/>
          </a:p>
          <a:p>
            <a:endParaRPr lang="en-US" sz="19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5712"/>
          </a:xfrm>
        </p:spPr>
        <p:txBody>
          <a:bodyPr>
            <a:normAutofit fontScale="90000"/>
          </a:bodyPr>
          <a:lstStyle/>
          <a:p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200" u="sng" dirty="0" smtClean="0"/>
              <a:t>3. Skvalitnenie odbornej prípravy učiteľov a majstrov odbornej prípravy: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 lvl="0"/>
            <a:r>
              <a:rPr lang="sk-SK" sz="2000" dirty="0" smtClean="0"/>
              <a:t>stabilita kvalifikovaných učiteľov a MOV na škole</a:t>
            </a:r>
          </a:p>
          <a:p>
            <a:pPr lvl="0"/>
            <a:endParaRPr lang="en-US" sz="2000" dirty="0" smtClean="0"/>
          </a:p>
          <a:p>
            <a:pPr lvl="0"/>
            <a:r>
              <a:rPr lang="sk-SK" sz="2000" dirty="0" smtClean="0"/>
              <a:t>zabezpečenie celoživotného vzdelávania pedagogických zamestnancov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sk-SK" sz="2000" dirty="0" smtClean="0"/>
              <a:t>špecializácia učiteľov a MOV na jednotlivé technológie na základe úzkej spolupráce so zamestnávateľmi a centrami odborného vzdelávania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sk-SK" sz="2000" dirty="0" smtClean="0"/>
              <a:t>zabezpečiť dobudovanie učební  IKT na škole</a:t>
            </a:r>
          </a:p>
          <a:p>
            <a:pPr lvl="0"/>
            <a:endParaRPr lang="en-US" sz="2000" dirty="0" smtClean="0"/>
          </a:p>
          <a:p>
            <a:pPr lvl="0"/>
            <a:r>
              <a:rPr lang="sk-SK" sz="2000" dirty="0" smtClean="0"/>
              <a:t>zabezpečiť modernizáciu MTZ učební a dielenských pracovísk (interaktívne tabule, ostatná didaktická technika a diagnostické prístroje...)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2700" u="sng" dirty="0" smtClean="0"/>
              <a:t>4. </a:t>
            </a:r>
            <a:r>
              <a:rPr lang="sk-SK" sz="2700" u="sng" dirty="0" smtClean="0"/>
              <a:t>Vytvorenie príjemného pracovného  a </a:t>
            </a:r>
            <a:r>
              <a:rPr lang="sk-SK" sz="2700" u="sng" dirty="0" smtClean="0"/>
              <a:t> </a:t>
            </a:r>
            <a:r>
              <a:rPr lang="sk-SK" sz="2700" u="sng" dirty="0" smtClean="0"/>
              <a:t>životného prostredia: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b="1" dirty="0" smtClean="0"/>
              <a:t>Aj za málo peňazí je možná veľká zmena. Stačí zmeniť myslenie a prístup!</a:t>
            </a:r>
            <a:endParaRPr lang="en-US" dirty="0" smtClean="0"/>
          </a:p>
          <a:p>
            <a:pPr>
              <a:buNone/>
            </a:pPr>
            <a:r>
              <a:rPr lang="sk-SK" b="1" dirty="0" smtClean="0"/>
              <a:t> </a:t>
            </a:r>
            <a:endParaRPr lang="en-US" dirty="0" smtClean="0"/>
          </a:p>
          <a:p>
            <a:pPr lvl="0">
              <a:buNone/>
            </a:pPr>
            <a:r>
              <a:rPr lang="sk-SK" b="1" dirty="0" smtClean="0"/>
              <a:t>A)  Zmena – zlepšenie pracovnej klímy :</a:t>
            </a:r>
            <a:endParaRPr lang="en-US" dirty="0" smtClean="0"/>
          </a:p>
          <a:p>
            <a:pPr lvl="0"/>
            <a:r>
              <a:rPr lang="sk-SK" dirty="0" smtClean="0"/>
              <a:t>zlepšiť spoluprácu a zodpovednosť medzi zamestnancami, medzi úsekmi navzájom</a:t>
            </a:r>
            <a:endParaRPr lang="en-US" dirty="0" smtClean="0"/>
          </a:p>
          <a:p>
            <a:pPr lvl="0"/>
            <a:r>
              <a:rPr lang="sk-SK" dirty="0" smtClean="0"/>
              <a:t>zlepšiť vzťah medzi zamestnancami navzájom, medzi  zamestnancom a žiakom,</a:t>
            </a:r>
            <a:endParaRPr lang="en-US" dirty="0" smtClean="0"/>
          </a:p>
          <a:p>
            <a:pPr>
              <a:buNone/>
            </a:pPr>
            <a:r>
              <a:rPr lang="sk-SK" dirty="0" smtClean="0"/>
              <a:t>      medzi rôznymi etnickými skupinami navzájom</a:t>
            </a:r>
          </a:p>
          <a:p>
            <a:r>
              <a:rPr lang="sk-SK" dirty="0" smtClean="0"/>
              <a:t>zaviesť  systém spätnej  väzby po ukončení každého programu</a:t>
            </a:r>
            <a:endParaRPr lang="en-US" dirty="0" smtClean="0"/>
          </a:p>
          <a:p>
            <a:pPr lvl="0"/>
            <a:r>
              <a:rPr lang="sk-SK" dirty="0" smtClean="0"/>
              <a:t>viac počúvať ako rozprávať, viac komunikovať tam kde treba, predkladať vlastné návrhy na zlepšenie</a:t>
            </a:r>
            <a:endParaRPr lang="en-US" dirty="0" smtClean="0"/>
          </a:p>
          <a:p>
            <a:pPr lvl="0"/>
            <a:r>
              <a:rPr lang="sk-SK" dirty="0" smtClean="0"/>
              <a:t>na túto zmenu netreba žiadne investície, len ochotu ľudí zmeniť rétoriku, intonáciu, gestikuláciu  </a:t>
            </a:r>
            <a:endParaRPr lang="en-US" dirty="0" smtClean="0"/>
          </a:p>
          <a:p>
            <a:pPr>
              <a:buNone/>
            </a:pPr>
            <a:r>
              <a:rPr lang="sk-SK" dirty="0" smtClean="0"/>
              <a:t> </a:t>
            </a:r>
            <a:endParaRPr lang="en-US" dirty="0" smtClean="0"/>
          </a:p>
          <a:p>
            <a:pPr lvl="0">
              <a:buNone/>
            </a:pPr>
            <a:r>
              <a:rPr lang="sk-SK" b="1" dirty="0" smtClean="0"/>
              <a:t>B) Zmena – úprava pracovného a životného prostredia: </a:t>
            </a:r>
            <a:endParaRPr lang="en-US" dirty="0" smtClean="0"/>
          </a:p>
          <a:p>
            <a:pPr lvl="0"/>
            <a:r>
              <a:rPr lang="sk-SK" dirty="0" smtClean="0"/>
              <a:t>zmeny môžu nastať vtedy, ak sa pozrieme na veci a prostredie z trocha iného uhla   </a:t>
            </a:r>
            <a:endParaRPr lang="en-US" dirty="0" smtClean="0"/>
          </a:p>
          <a:p>
            <a:pPr>
              <a:buNone/>
            </a:pPr>
            <a:r>
              <a:rPr lang="sk-SK" dirty="0" smtClean="0"/>
              <a:t>      pohľadu, alebo ako sa vraví – pozrieme sa cudzími očami</a:t>
            </a:r>
            <a:endParaRPr lang="en-US" dirty="0" smtClean="0"/>
          </a:p>
          <a:p>
            <a:pPr lvl="0"/>
            <a:r>
              <a:rPr lang="sk-SK" dirty="0" smtClean="0"/>
              <a:t>zmeny malých veci môžu vytvoriť dojem veľkých zmien, len treba začať</a:t>
            </a:r>
            <a:endParaRPr lang="en-US" dirty="0" smtClean="0"/>
          </a:p>
          <a:p>
            <a:pPr lvl="0"/>
            <a:r>
              <a:rPr lang="sk-SK" dirty="0" smtClean="0"/>
              <a:t>je potrebné začať s úpravou od vstupnej brány, až po dvere jednotlivých budov, potom pokračovať v jednotlivých vnútorných priestoroch</a:t>
            </a:r>
            <a:endParaRPr lang="en-US" dirty="0" smtClean="0"/>
          </a:p>
          <a:p>
            <a:pPr lvl="0"/>
            <a:r>
              <a:rPr lang="sk-SK" dirty="0" smtClean="0"/>
              <a:t>do týchto zmien zapojiť aj žiakov, nechať im priestor na realizáciu</a:t>
            </a:r>
            <a:endParaRPr lang="en-US" dirty="0" smtClean="0"/>
          </a:p>
          <a:p>
            <a:pPr lvl="0"/>
            <a:r>
              <a:rPr lang="sk-SK" dirty="0" smtClean="0"/>
              <a:t>využiť potenciál areálu </a:t>
            </a:r>
            <a:r>
              <a:rPr lang="sk-SK" dirty="0" smtClean="0"/>
              <a:t>školy  </a:t>
            </a:r>
            <a:r>
              <a:rPr lang="sk-SK" dirty="0" smtClean="0"/>
              <a:t>na spoločensko-kultúrne či športové aktivity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2700" u="sng" dirty="0" smtClean="0"/>
              <a:t>5. Spolupráca s verejnosťou, vzťahy s komunitou: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62500" lnSpcReduction="20000"/>
          </a:bodyPr>
          <a:lstStyle/>
          <a:p>
            <a:endParaRPr lang="sk-SK" dirty="0" smtClean="0"/>
          </a:p>
          <a:p>
            <a:pPr>
              <a:buNone/>
            </a:pPr>
            <a:r>
              <a:rPr lang="sk-SK" dirty="0" smtClean="0"/>
              <a:t>      V zmysle analýzy školy je veľmi dôležitá </a:t>
            </a:r>
            <a:r>
              <a:rPr lang="sk-SK" dirty="0" smtClean="0"/>
              <a:t> a  </a:t>
            </a:r>
            <a:r>
              <a:rPr lang="sk-SK" dirty="0" smtClean="0"/>
              <a:t>potrebná aj spolupráca nielen s odbornou verejnosťou, ale aj so samosprávou, s tretím sektorom, s rôznymi záujmovými združeniami a ostatnou verejnosťou. Ak tieto vzťahy sú dobré, dostavia sa aj výsledky.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sk-SK" dirty="0" smtClean="0"/>
              <a:t>      Je potrebné nadviazať na doterajšie aktivity a aj naďalej venovať pozornosť týmto okruhom aktivít:</a:t>
            </a:r>
            <a:endParaRPr lang="en-US" dirty="0" smtClean="0"/>
          </a:p>
          <a:p>
            <a:pPr lvl="0"/>
            <a:r>
              <a:rPr lang="sk-SK" dirty="0" smtClean="0"/>
              <a:t>každoročne organizovať neformálne diskusné stretnutie školy s odbornou verejnosťou</a:t>
            </a:r>
            <a:endParaRPr lang="en-US" dirty="0" smtClean="0"/>
          </a:p>
          <a:p>
            <a:pPr lvl="0"/>
            <a:r>
              <a:rPr lang="sk-SK" dirty="0" smtClean="0"/>
              <a:t>spolu so zamestnávateľmi vykonať návštevy ZŠ regiónu za účelom informovania rodičov a žiakov ZŠ o odbornom vzdelávaní a potrebách praxe, motivovať žiakov ZŠ</a:t>
            </a:r>
            <a:endParaRPr lang="en-US" dirty="0" smtClean="0"/>
          </a:p>
          <a:p>
            <a:pPr lvl="0"/>
            <a:r>
              <a:rPr lang="sk-SK" dirty="0" smtClean="0"/>
              <a:t>organizovať, alebo sa spolupodieľať  na organizácií rôznych kultúrno-spoločenských  akcií v priestoroch školy a obce</a:t>
            </a:r>
            <a:endParaRPr lang="en-US" dirty="0" smtClean="0"/>
          </a:p>
          <a:p>
            <a:pPr lvl="0"/>
            <a:r>
              <a:rPr lang="sk-SK" dirty="0" smtClean="0"/>
              <a:t>viac času aj prostriedkov venovať do propagácie akcií na verejnosti              ,</a:t>
            </a:r>
            <a:endParaRPr lang="en-US" dirty="0" smtClean="0"/>
          </a:p>
          <a:p>
            <a:pPr lvl="0"/>
            <a:r>
              <a:rPr lang="sk-SK" dirty="0" smtClean="0"/>
              <a:t>naďalej spracovávať INFO list o škole, vydávať  školský časopis</a:t>
            </a:r>
            <a:endParaRPr lang="en-US" dirty="0" smtClean="0"/>
          </a:p>
          <a:p>
            <a:pPr lvl="0"/>
            <a:r>
              <a:rPr lang="sk-SK" dirty="0" smtClean="0"/>
              <a:t>aktivity školy propagovať prostredníctvom webovej stránky školy</a:t>
            </a:r>
            <a:endParaRPr lang="en-US" dirty="0" smtClean="0"/>
          </a:p>
          <a:p>
            <a:pPr lvl="0"/>
            <a:r>
              <a:rPr lang="sk-SK" dirty="0" smtClean="0"/>
              <a:t>spracovať propagačné CD o činnosti a aktivitách školy</a:t>
            </a:r>
            <a:endParaRPr lang="en-US" dirty="0" smtClean="0"/>
          </a:p>
          <a:p>
            <a:pPr lvl="0"/>
            <a:r>
              <a:rPr lang="sk-SK" dirty="0" smtClean="0"/>
              <a:t>naďalej spolupracovať so zahraničnými  školami</a:t>
            </a:r>
            <a:endParaRPr lang="en-US" dirty="0" smtClean="0"/>
          </a:p>
          <a:p>
            <a:pPr lvl="0"/>
            <a:r>
              <a:rPr lang="sk-SK" dirty="0" smtClean="0"/>
              <a:t>organizovať akcie nielen pre žiakov, ale aj pre širokú verejnosť, prezentácie výrobkov či výstav prác žiakov, hlavne s orientáciou na žiakov ZŠ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sk-SK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None/>
            </a:pPr>
            <a:r>
              <a:rPr lang="sk-SK" sz="3200" dirty="0" smtClean="0">
                <a:solidFill>
                  <a:schemeClr val="tx1"/>
                </a:solidFill>
              </a:rPr>
              <a:t>Časti prezentácie: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Clr>
                <a:schemeClr val="bg1"/>
              </a:buClr>
              <a:buNone/>
            </a:pPr>
            <a:endParaRPr lang="sk-SK" dirty="0" smtClean="0">
              <a:solidFill>
                <a:schemeClr val="tx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</a:rPr>
              <a:t>     Životopis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sk-SK" dirty="0" smtClean="0">
              <a:solidFill>
                <a:schemeClr val="tx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</a:rPr>
              <a:t>     Návrh koncepcie 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2700" u="sng" dirty="0" smtClean="0"/>
              <a:t>6. Financovanie školy: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k-SK" dirty="0" smtClean="0"/>
              <a:t>       Financovanie regionálneho školstva, kde patrí aj  SOŠ Prakovce ako príspevková organizácia sa riadi Zákonom SR č. 597/2003 Z. z. a Nariadenie vlády Slovenskej republiky č. 630/2008 Z. z., ktorým sa ustanovujú podrobnosti rozpisu finančných prostriedkov zo štátneho rozpočtu pre školy a školské zariadenia v znení neskorších predpisov. </a:t>
            </a:r>
            <a:endParaRPr lang="en-US" dirty="0" smtClean="0"/>
          </a:p>
          <a:p>
            <a:pPr>
              <a:buNone/>
            </a:pPr>
            <a:r>
              <a:rPr lang="sk-SK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sk-SK" dirty="0" smtClean="0"/>
              <a:t>       Financovanie školy už niekoľko rokov je zo strany štátu nedostatočné,  je závislé od počtu žiakov.   </a:t>
            </a:r>
          </a:p>
          <a:p>
            <a:pPr>
              <a:buNone/>
            </a:pPr>
            <a:r>
              <a:rPr lang="sk-SK" dirty="0" smtClean="0"/>
              <a:t>       Preto škola hľadala a stále hľadá rôzne zdroje financovania.</a:t>
            </a:r>
            <a:endParaRPr lang="en-US" dirty="0" smtClean="0"/>
          </a:p>
          <a:p>
            <a:pPr>
              <a:buNone/>
            </a:pPr>
            <a:r>
              <a:rPr lang="sk-SK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sk-SK" b="1" u="sng" dirty="0" smtClean="0"/>
              <a:t>Ide predovšetkým o tieto možností:</a:t>
            </a:r>
            <a:endParaRPr lang="en-US" dirty="0" smtClean="0"/>
          </a:p>
          <a:p>
            <a:pPr lvl="0"/>
            <a:r>
              <a:rPr lang="sk-SK" dirty="0" smtClean="0"/>
              <a:t>prostriedky zo štátneho rozpočtu v kapitole ministerstva</a:t>
            </a:r>
            <a:endParaRPr lang="en-US" dirty="0" smtClean="0"/>
          </a:p>
          <a:p>
            <a:pPr lvl="0"/>
            <a:r>
              <a:rPr lang="sk-SK" dirty="0" smtClean="0"/>
              <a:t>každoročne žiadať  od </a:t>
            </a:r>
            <a:r>
              <a:rPr lang="sk-SK" dirty="0" smtClean="0"/>
              <a:t>zriaďovateľa </a:t>
            </a:r>
            <a:r>
              <a:rPr lang="sk-SK" dirty="0" smtClean="0"/>
              <a:t>prostriedky na kapitálové výdavky pre dostavbu a rekonštrukciu školy ( výmena okien, zateplenie,..) </a:t>
            </a:r>
            <a:endParaRPr lang="en-US" dirty="0" smtClean="0"/>
          </a:p>
          <a:p>
            <a:pPr lvl="0"/>
            <a:r>
              <a:rPr lang="sk-SK" dirty="0" smtClean="0"/>
              <a:t>produkcia výrobkov a služieb prostredníctvom hlavnej činnosti školy</a:t>
            </a:r>
            <a:endParaRPr lang="en-US" dirty="0" smtClean="0"/>
          </a:p>
          <a:p>
            <a:pPr lvl="0"/>
            <a:r>
              <a:rPr lang="sk-SK" dirty="0" smtClean="0"/>
              <a:t>vlastná podnikateľská činnosť nad rámec hlavnej činnosti</a:t>
            </a:r>
            <a:endParaRPr lang="en-US" dirty="0" smtClean="0"/>
          </a:p>
          <a:p>
            <a:pPr lvl="0"/>
            <a:r>
              <a:rPr lang="sk-SK" dirty="0" smtClean="0"/>
              <a:t>rekvalifikačná činnosť v rámci vzdelávacieho strediska</a:t>
            </a:r>
            <a:endParaRPr lang="en-US" dirty="0" smtClean="0"/>
          </a:p>
          <a:p>
            <a:pPr lvl="0"/>
            <a:r>
              <a:rPr lang="sk-SK" dirty="0" smtClean="0"/>
              <a:t>prenájom strojov a zariadení, materiálneho a technického vybavenia školy,  prenájom voľných priestorov</a:t>
            </a:r>
            <a:endParaRPr lang="en-US" dirty="0" smtClean="0"/>
          </a:p>
          <a:p>
            <a:pPr lvl="0"/>
            <a:r>
              <a:rPr lang="sk-SK" dirty="0" smtClean="0"/>
              <a:t>príspevky od žiakov a rodičov na čiastočnú úhradu nákladov spojených prípravou žiakov,  príspevky a dary od sponzorov a verejnosti ( 2 % )</a:t>
            </a:r>
            <a:endParaRPr lang="en-US" dirty="0" smtClean="0"/>
          </a:p>
          <a:p>
            <a:pPr lvl="0"/>
            <a:r>
              <a:rPr lang="sk-SK" dirty="0" smtClean="0"/>
              <a:t>z prostriedkov Európskych fondov (treba spracovať projekty)</a:t>
            </a:r>
            <a:endParaRPr lang="en-US" dirty="0" smtClean="0"/>
          </a:p>
          <a:p>
            <a:pPr lvl="0"/>
            <a:r>
              <a:rPr lang="sk-SK" dirty="0" smtClean="0"/>
              <a:t>využiť alternatívne zdroje na zníženie nákladov na energie na vykurovanie a ohrev teplej úžitkovej vody</a:t>
            </a:r>
            <a:endParaRPr lang="en-US" dirty="0" smtClean="0"/>
          </a:p>
          <a:p>
            <a:pPr>
              <a:buNone/>
            </a:pPr>
            <a:r>
              <a:rPr lang="sk-SK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sk-SK" b="1" dirty="0" smtClean="0"/>
              <a:t>       V tejto oblasti je široká škála možností. Je však potrebné zapojiť a zainteresovať do úspory nákladov, respektíve do tvorby príjmov čo najväčší počet zamestnancov. Len tak je možné dosiahnuť čo najlepšie výsledky.</a:t>
            </a:r>
            <a:endParaRPr lang="en-US" b="1" dirty="0" smtClean="0"/>
          </a:p>
          <a:p>
            <a:pPr>
              <a:buNone/>
            </a:pPr>
            <a:r>
              <a:rPr lang="sk-SK" b="1" dirty="0" smtClean="0"/>
              <a:t>     </a:t>
            </a:r>
            <a:endParaRPr lang="en-US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k-SK" sz="2700" u="sng" dirty="0" smtClean="0"/>
              <a:t>7. Kontrolný a riadiaci systém školy: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Autofit/>
          </a:bodyPr>
          <a:lstStyle/>
          <a:p>
            <a:r>
              <a:rPr lang="sk-SK" sz="1800" dirty="0" smtClean="0"/>
              <a:t> Riaditeľ školy má vymedzené kompetencie podľa zákona 596/2003 o štátnej správe v školstve a školskej samospráve a o zmene a doplnení niektorých zákonov, Zákonníka práce, ale aj ďalších zákonov a nariadení .</a:t>
            </a:r>
            <a:endParaRPr lang="en-US" sz="1800" dirty="0" smtClean="0"/>
          </a:p>
          <a:p>
            <a:pPr>
              <a:buNone/>
            </a:pPr>
            <a:r>
              <a:rPr lang="sk-SK" sz="1800" dirty="0" smtClean="0"/>
              <a:t>      </a:t>
            </a:r>
            <a:endParaRPr lang="en-US" sz="1800" dirty="0" smtClean="0"/>
          </a:p>
          <a:p>
            <a:r>
              <a:rPr lang="sk-SK" sz="1800" dirty="0" smtClean="0"/>
              <a:t>        Škola, ako zložitý mechanizmus bude fungovať len vtedy, keď si budú plniť úlohy aj jednotlivé články tejto inštitúcie. Pre efektívne plnenie úloh musí byť jasný mechanizmus právomoci, zodpovednosti, ale aj kontrolný a hospitačný poriadok.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sk-SK" sz="1800" dirty="0" smtClean="0"/>
              <a:t>        Riaditeľ vytvára koncepciu  - nejaký rámec, či „mantinely“ medzi ktorými by sme sa mali pohybovať. Záleží, ale aj na ochote spolupracovať so všetkými úsekmi školy, či medzi jednotlivcami navzájom.</a:t>
            </a:r>
            <a:endParaRPr lang="en-US" sz="1800" dirty="0" smtClean="0"/>
          </a:p>
          <a:p>
            <a:pPr>
              <a:buNone/>
            </a:pPr>
            <a:r>
              <a:rPr lang="sk-SK" sz="1800" dirty="0" smtClean="0"/>
              <a:t> </a:t>
            </a:r>
            <a:endParaRPr lang="en-US" sz="1800" dirty="0" smtClean="0"/>
          </a:p>
          <a:p>
            <a:r>
              <a:rPr lang="sk-SK" sz="1800" dirty="0" smtClean="0"/>
              <a:t>        Na každej škole sú vypracované rôzne smernice a nariadenia pre prácu jednotlivcov. Nie vždy sú však tieto predpisy rešpektované, či rovnako plnené jednotlivcami.</a:t>
            </a:r>
            <a:endParaRPr lang="en-US" sz="1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sk-SK" sz="2700" b="1" dirty="0" smtClean="0"/>
              <a:t>Mám jasnú predstavu o tom, ako by mal kontrolný a riadiaci systém školy  fungovať.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k-SK" b="1" dirty="0" smtClean="0"/>
              <a:t>Ide o:</a:t>
            </a:r>
            <a:endParaRPr lang="en-US" dirty="0" smtClean="0"/>
          </a:p>
          <a:p>
            <a:pPr lvl="0"/>
            <a:r>
              <a:rPr lang="sk-SK" dirty="0" smtClean="0"/>
              <a:t>adresnejšie zadávané úlohy  </a:t>
            </a:r>
            <a:endParaRPr lang="en-US" dirty="0" smtClean="0"/>
          </a:p>
          <a:p>
            <a:pPr lvl="0"/>
            <a:r>
              <a:rPr lang="sk-SK" dirty="0" smtClean="0"/>
              <a:t>efektívnejšie vykonávané kontroly</a:t>
            </a:r>
            <a:endParaRPr lang="en-US" dirty="0" smtClean="0"/>
          </a:p>
          <a:p>
            <a:pPr lvl="0"/>
            <a:r>
              <a:rPr lang="sk-SK" dirty="0" smtClean="0"/>
              <a:t>použitie nových informačných a komunikačných prostriedkov aj v riadení školy</a:t>
            </a:r>
            <a:endParaRPr lang="en-US" dirty="0" smtClean="0"/>
          </a:p>
          <a:p>
            <a:pPr lvl="0"/>
            <a:r>
              <a:rPr lang="sk-SK" dirty="0" smtClean="0"/>
              <a:t>jasne stanovené ciele a úlohy školy každému zamestnancovi </a:t>
            </a:r>
            <a:endParaRPr lang="en-US" dirty="0" smtClean="0"/>
          </a:p>
          <a:p>
            <a:pPr lvl="0"/>
            <a:r>
              <a:rPr lang="sk-SK" dirty="0" smtClean="0"/>
              <a:t>jasné pravidlá finančného ohodnotenia jednotlivcov</a:t>
            </a:r>
            <a:endParaRPr lang="en-US" dirty="0" smtClean="0"/>
          </a:p>
          <a:p>
            <a:pPr lvl="0"/>
            <a:r>
              <a:rPr lang="sk-SK" dirty="0" smtClean="0"/>
              <a:t>jasné pravidlá kariérneho postupu na úseku, nie na základe veku, ale v závislosti od   výkonnosti a vlastnej aktivity</a:t>
            </a:r>
            <a:endParaRPr lang="en-US" dirty="0" smtClean="0"/>
          </a:p>
          <a:p>
            <a:pPr lvl="0"/>
            <a:r>
              <a:rPr lang="sk-SK" dirty="0" smtClean="0"/>
              <a:t>jasné pravidlá „starostlivosti“ o svoju prácu, svoj zverený úsek, zodpovednosť!</a:t>
            </a:r>
            <a:endParaRPr lang="en-US" dirty="0" smtClean="0"/>
          </a:p>
          <a:p>
            <a:pPr lvl="0"/>
            <a:r>
              <a:rPr lang="sk-SK" dirty="0" smtClean="0"/>
              <a:t>motivačné stimuly pri vlastnej aktivite a kreativite</a:t>
            </a:r>
            <a:endParaRPr lang="en-US" dirty="0" smtClean="0"/>
          </a:p>
          <a:p>
            <a:pPr lvl="0"/>
            <a:r>
              <a:rPr lang="sk-SK" dirty="0" smtClean="0"/>
              <a:t>motivácia pri úspešnej reprezentácií školy</a:t>
            </a:r>
            <a:endParaRPr lang="en-US" dirty="0" smtClean="0"/>
          </a:p>
          <a:p>
            <a:pPr lvl="0"/>
            <a:r>
              <a:rPr lang="sk-SK" dirty="0" smtClean="0"/>
              <a:t>pravidlá pri získaní iných zdrojov financovania školy</a:t>
            </a:r>
            <a:endParaRPr lang="en-US" dirty="0" smtClean="0"/>
          </a:p>
          <a:p>
            <a:pPr lvl="0"/>
            <a:r>
              <a:rPr lang="sk-SK" dirty="0" smtClean="0"/>
              <a:t>v prípade porušovania pravidiel aj primeraný postih</a:t>
            </a:r>
            <a:endParaRPr lang="en-US" dirty="0" smtClean="0"/>
          </a:p>
          <a:p>
            <a:pPr>
              <a:buNone/>
            </a:pPr>
            <a:r>
              <a:rPr lang="sk-SK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Záver</a:t>
            </a:r>
            <a:endParaRPr lang="en-US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1800" b="1" dirty="0" smtClean="0"/>
              <a:t>            Som presvedčený, že všetky spomínané aktivity v spolupráci s kolegami sa nám podaria uviesť do života a napomôžu tak k udržaniu tejto Strednej odbornej školy aj v ďalších rokoch tu v  Hnileckej doline,   tu v Prakovciach.</a:t>
            </a:r>
            <a:endParaRPr lang="en-US" sz="1800" dirty="0" smtClean="0"/>
          </a:p>
          <a:p>
            <a:pPr>
              <a:buNone/>
            </a:pPr>
            <a:r>
              <a:rPr lang="sk-SK" sz="1800" dirty="0" smtClean="0"/>
              <a:t> </a:t>
            </a:r>
          </a:p>
          <a:p>
            <a:pPr>
              <a:buNone/>
            </a:pPr>
            <a:r>
              <a:rPr lang="sk-SK" sz="1800" dirty="0" smtClean="0"/>
              <a:t>           Z uvedeného návrhu je zrejme, že akúkoľvek </a:t>
            </a:r>
            <a:r>
              <a:rPr lang="sk-SK" sz="1800" b="1" dirty="0" smtClean="0"/>
              <a:t>KONCEPCIU výchovy a vzdelávania je možné prezentovať len ako otvorený dokument. </a:t>
            </a:r>
            <a:r>
              <a:rPr lang="sk-SK" sz="1800" dirty="0" smtClean="0"/>
              <a:t>  </a:t>
            </a:r>
            <a:endParaRPr lang="en-US" sz="1800" dirty="0" smtClean="0"/>
          </a:p>
          <a:p>
            <a:pPr>
              <a:buNone/>
            </a:pPr>
            <a:r>
              <a:rPr lang="sk-SK" sz="1800" dirty="0" smtClean="0"/>
              <a:t>           </a:t>
            </a:r>
            <a:r>
              <a:rPr lang="sk-SK" sz="1800" b="1" dirty="0" smtClean="0"/>
              <a:t>Otvorenosť znamená, že sa musí priebežne dopĺňať, spresňovať a upravovať. Musí totiž reagovať na nové sociálne a ekonomické podmienky, na nové trendy a výdobytky vedy a techniky.</a:t>
            </a: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sk-SK" sz="1800" b="1" dirty="0" smtClean="0"/>
              <a:t>            Predložený návrh koncepcie rozvoja školy je v súlade s doterajším  zámerom školy. Ja osobne mám záujem pokračovať v nastúpenej ceste plnenia cieľov a strategických zámerov školy, mám záujem pokračovať vo všetkých pozitívnych krokoch, mám záujem na úzkej spolupráci s Radou školy, zástupcami žiakov aj rodičov, s obecnými úradmi regiónu, s príslušným úradom práce – pracovisko v Gelnici, so základnými školami regiónu, ako aj s ďalšími partnermi školy a to tak, aby kontinuálne pokračovala činnosť školy vo všetkých zložkách výchovy a vzdelávania žiakov, ako aj organizácie a riadenia školy.</a:t>
            </a:r>
            <a:endParaRPr lang="en-US" sz="1800" dirty="0" smtClean="0"/>
          </a:p>
          <a:p>
            <a:pPr>
              <a:buNone/>
            </a:pPr>
            <a:r>
              <a:rPr lang="sk-SK" sz="1800" dirty="0" smtClean="0"/>
              <a:t> </a:t>
            </a:r>
            <a:endParaRPr lang="en-US" sz="1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000" dirty="0" smtClean="0"/>
              <a:t>          Z hore uvedeného vyplýva, že aj keď dôjde po tomto konkurze k výmene na pozícii  riaditeľa školy, výsledky školy ovplyvňujú všetci zamestnanci aj žiaci školy a preto som presvedčený o tom, že len spoločnými silami sa dajú naplniť stanovené vízie, ciele aj konkrétne úlohy za daný školský  rok. </a:t>
            </a:r>
            <a:endParaRPr lang="en-US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Ak budem mať tu možnosť  a dostanem príležitosť prispieť do realizácie strategických  cieľov školy využijem všetky moje doterajšie bohaté skúsenosti z riadiacej práce na   pozitívnu motiváciu všetkých zamestnancov, žiakov školy aj spolupracujúce organizácie   na naplnenie prosperity  tejto školy. 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      Ďakujem za pozornosť 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                                      Životopis</a:t>
            </a:r>
            <a:endParaRPr lang="en-US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>
              <a:solidFill>
                <a:schemeClr val="bg1"/>
              </a:solidFill>
            </a:endParaRPr>
          </a:p>
          <a:p>
            <a:endParaRPr lang="sk-SK" dirty="0" smtClean="0">
              <a:solidFill>
                <a:schemeClr val="bg1"/>
              </a:solidFill>
            </a:endParaRPr>
          </a:p>
          <a:p>
            <a:endParaRPr lang="sk-SK" dirty="0" smtClean="0">
              <a:solidFill>
                <a:schemeClr val="bg1"/>
              </a:solidFill>
            </a:endParaRPr>
          </a:p>
          <a:p>
            <a:endParaRPr lang="sk-SK" dirty="0" smtClean="0">
              <a:solidFill>
                <a:schemeClr val="bg1"/>
              </a:solidFill>
            </a:endParaRPr>
          </a:p>
          <a:p>
            <a:endParaRPr lang="sk-SK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dirty="0" smtClean="0"/>
              <a:t>                         Ing.  Ladislav  </a:t>
            </a:r>
            <a:r>
              <a:rPr lang="sk-SK" dirty="0" err="1" smtClean="0"/>
              <a:t>Maturkanič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                </a:t>
            </a:r>
            <a:r>
              <a:rPr lang="sk-SK" dirty="0" err="1" smtClean="0"/>
              <a:t>nar</a:t>
            </a:r>
            <a:r>
              <a:rPr lang="sk-SK" dirty="0" smtClean="0"/>
              <a:t>.:  30. 01. 1960 v Humennom                                        </a:t>
            </a:r>
          </a:p>
          <a:p>
            <a:pPr>
              <a:buNone/>
            </a:pPr>
            <a:r>
              <a:rPr lang="sk-SK" dirty="0" smtClean="0"/>
              <a:t>                                  bydlisko:  053 06 Bijacovce  139 </a:t>
            </a:r>
            <a:endParaRPr lang="en-US" dirty="0"/>
          </a:p>
        </p:txBody>
      </p:sp>
      <p:pic>
        <p:nvPicPr>
          <p:cNvPr id="2050" name="Picture 2" descr="C:\Users\Lienocka\Desktop\Tatik\FOTO\Ja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09600"/>
            <a:ext cx="2171700" cy="306505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 Vzdelanie:</a:t>
            </a:r>
            <a:br>
              <a:rPr lang="sk-SK" dirty="0" smtClean="0"/>
            </a:b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 1978   -   </a:t>
            </a:r>
            <a:r>
              <a:rPr lang="sk-SK" sz="2000" u="sng" dirty="0" smtClean="0"/>
              <a:t>SOU strojárske Medzilaborce,</a:t>
            </a:r>
          </a:p>
          <a:p>
            <a:pPr>
              <a:buNone/>
            </a:pPr>
            <a:r>
              <a:rPr lang="sk-SK" sz="2000" dirty="0" smtClean="0"/>
              <a:t>                          vyučenie v odbore Sústružník kovov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000" dirty="0" smtClean="0"/>
              <a:t> 1980  –    </a:t>
            </a:r>
            <a:r>
              <a:rPr lang="sk-SK" sz="2000" u="sng" dirty="0" smtClean="0"/>
              <a:t>SOU strojárske  Medzilaborce,</a:t>
            </a:r>
          </a:p>
          <a:p>
            <a:pPr>
              <a:buNone/>
            </a:pPr>
            <a:r>
              <a:rPr lang="sk-SK" sz="2000" dirty="0" smtClean="0"/>
              <a:t>                          nadstavbové štúdium v odbore Strojárstvo,</a:t>
            </a:r>
          </a:p>
          <a:p>
            <a:pPr>
              <a:buNone/>
            </a:pPr>
            <a:r>
              <a:rPr lang="sk-SK" sz="2000" dirty="0" smtClean="0"/>
              <a:t>                          ukončené maturitnou skúškou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000" dirty="0" smtClean="0"/>
              <a:t> 1985   –  </a:t>
            </a:r>
            <a:r>
              <a:rPr lang="sk-SK" sz="2000" u="sng" dirty="0" smtClean="0"/>
              <a:t>Strojnícka fakulta, VŠT Košice, </a:t>
            </a:r>
          </a:p>
          <a:p>
            <a:pPr>
              <a:buNone/>
            </a:pPr>
            <a:r>
              <a:rPr lang="sk-SK" sz="2000" dirty="0" smtClean="0"/>
              <a:t>                          odbor dopravná a manipulačná technika</a:t>
            </a:r>
          </a:p>
          <a:p>
            <a:pPr>
              <a:buFont typeface="Arial" pitchFamily="34" charset="0"/>
              <a:buChar char="•"/>
            </a:pPr>
            <a:endParaRPr lang="sk-SK" sz="2000" dirty="0" smtClean="0"/>
          </a:p>
          <a:p>
            <a:pPr>
              <a:buFont typeface="Arial" pitchFamily="34" charset="0"/>
              <a:buChar char="•"/>
            </a:pPr>
            <a:r>
              <a:rPr lang="sk-SK" sz="2000" dirty="0" smtClean="0"/>
              <a:t> 2012  -   </a:t>
            </a:r>
            <a:r>
              <a:rPr lang="sk-SK" sz="2000" u="sng" dirty="0" smtClean="0"/>
              <a:t>Stredná odborná škola Bijacovce, </a:t>
            </a:r>
          </a:p>
          <a:p>
            <a:pPr>
              <a:buNone/>
            </a:pPr>
            <a:r>
              <a:rPr lang="sk-SK" sz="2000" dirty="0" smtClean="0"/>
              <a:t>                          vyučenie v odbore   Lesná výroba</a:t>
            </a:r>
          </a:p>
          <a:p>
            <a:pPr>
              <a:buNone/>
            </a:pPr>
            <a:endParaRPr lang="sk-SK" sz="2000" dirty="0" smtClean="0"/>
          </a:p>
          <a:p>
            <a:pPr>
              <a:buFont typeface="Arial" pitchFamily="34" charset="0"/>
              <a:buChar char="•"/>
            </a:pPr>
            <a:endParaRPr lang="sk-SK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sk-SK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sk-SK" sz="3200" u="sng" dirty="0" smtClean="0"/>
              <a:t>Doplnkové  vzdelanie:</a:t>
            </a:r>
            <a:br>
              <a:rPr lang="sk-SK" sz="3200" u="sng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endParaRPr lang="en-US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86400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1991</a:t>
            </a:r>
            <a:r>
              <a:rPr lang="sk-SK" sz="2000" dirty="0" smtClean="0"/>
              <a:t>  –  </a:t>
            </a:r>
            <a:r>
              <a:rPr lang="sk-SK" sz="2000" b="1" u="sng" dirty="0" smtClean="0"/>
              <a:t>Doplňujúce  pedagogické  štúdium, </a:t>
            </a:r>
            <a:r>
              <a:rPr lang="sk-SK" sz="2000" b="1" dirty="0" smtClean="0"/>
              <a:t> </a:t>
            </a:r>
          </a:p>
          <a:p>
            <a:pPr>
              <a:buNone/>
            </a:pPr>
            <a:r>
              <a:rPr lang="sk-SK" sz="1600" dirty="0" smtClean="0"/>
              <a:t>                            zamerané na odborné  strojárske predmety, Technická univerzita Košice</a:t>
            </a:r>
          </a:p>
          <a:p>
            <a:pPr>
              <a:buFont typeface="Arial" pitchFamily="34" charset="0"/>
              <a:buChar char="•"/>
            </a:pPr>
            <a:r>
              <a:rPr lang="sk-SK" sz="2000" b="1" dirty="0" smtClean="0"/>
              <a:t>2000</a:t>
            </a:r>
            <a:r>
              <a:rPr lang="sk-SK" sz="2000" dirty="0" smtClean="0"/>
              <a:t> – </a:t>
            </a:r>
            <a:r>
              <a:rPr lang="sk-SK" sz="2000" b="1" u="sng" dirty="0" smtClean="0"/>
              <a:t>II.  kvalifikačná  skúška,</a:t>
            </a:r>
          </a:p>
          <a:p>
            <a:pPr>
              <a:buNone/>
            </a:pPr>
            <a:r>
              <a:rPr lang="sk-SK" sz="1800" dirty="0" smtClean="0"/>
              <a:t>                         </a:t>
            </a:r>
            <a:r>
              <a:rPr lang="sk-SK" sz="1600" dirty="0" smtClean="0"/>
              <a:t>Pedagogická fakulta Prešovskej univerzity, Prešov </a:t>
            </a:r>
          </a:p>
          <a:p>
            <a:pPr>
              <a:buFont typeface="Arial" pitchFamily="34" charset="0"/>
              <a:buChar char="•"/>
            </a:pPr>
            <a:r>
              <a:rPr lang="sk-SK" sz="2000" b="1" dirty="0" smtClean="0"/>
              <a:t>2003</a:t>
            </a:r>
            <a:r>
              <a:rPr lang="sk-SK" sz="2000" dirty="0" smtClean="0"/>
              <a:t>  - </a:t>
            </a:r>
            <a:r>
              <a:rPr lang="sk-SK" sz="2000" b="1" u="sng" dirty="0" smtClean="0"/>
              <a:t>Inštitucionálny  manažment  školy,</a:t>
            </a:r>
          </a:p>
          <a:p>
            <a:pPr>
              <a:buNone/>
            </a:pPr>
            <a:r>
              <a:rPr lang="sk-SK" sz="1600" dirty="0" smtClean="0"/>
              <a:t>                            SIAST, Regina – </a:t>
            </a:r>
            <a:r>
              <a:rPr lang="sk-SK" sz="1600" dirty="0" err="1" smtClean="0"/>
              <a:t>Saskatchewan</a:t>
            </a:r>
            <a:r>
              <a:rPr lang="sk-SK" sz="1600" dirty="0" smtClean="0"/>
              <a:t>, </a:t>
            </a:r>
            <a:r>
              <a:rPr lang="sk-SK" sz="1600" dirty="0" err="1" smtClean="0"/>
              <a:t>Canada</a:t>
            </a:r>
            <a:endParaRPr lang="sk-SK" sz="1600" dirty="0" smtClean="0"/>
          </a:p>
          <a:p>
            <a:pPr>
              <a:buFont typeface="Arial" pitchFamily="34" charset="0"/>
              <a:buChar char="•"/>
            </a:pPr>
            <a:r>
              <a:rPr lang="sk-SK" sz="1800" b="1" dirty="0" smtClean="0"/>
              <a:t>2006 </a:t>
            </a:r>
            <a:r>
              <a:rPr lang="sk-SK" sz="1800" dirty="0" smtClean="0"/>
              <a:t> -  </a:t>
            </a:r>
            <a:r>
              <a:rPr lang="sk-SK" sz="2000" b="1" u="sng" dirty="0" smtClean="0"/>
              <a:t>Manažment  projektov  –  vzdelávací  kurz,</a:t>
            </a:r>
          </a:p>
          <a:p>
            <a:pPr>
              <a:buNone/>
            </a:pPr>
            <a:r>
              <a:rPr lang="sk-SK" sz="1800" dirty="0" smtClean="0"/>
              <a:t>                        </a:t>
            </a:r>
            <a:r>
              <a:rPr lang="sk-SK" sz="1600" dirty="0" smtClean="0"/>
              <a:t>Partnerstvo pre rozvoj regiónu Spiša, OZ, Poprad</a:t>
            </a:r>
          </a:p>
          <a:p>
            <a:pPr>
              <a:buFont typeface="Arial" pitchFamily="34" charset="0"/>
              <a:buChar char="•"/>
            </a:pPr>
            <a:r>
              <a:rPr lang="sk-SK" sz="2000" b="1" dirty="0" smtClean="0"/>
              <a:t>2006</a:t>
            </a:r>
            <a:r>
              <a:rPr lang="sk-SK" sz="2000" dirty="0" smtClean="0"/>
              <a:t> - </a:t>
            </a:r>
            <a:r>
              <a:rPr lang="sk-SK" sz="2000" b="1" u="sng" dirty="0" smtClean="0"/>
              <a:t>Osvedčenie  o  získanom vzdelávaní s celoštátnou platnosťou </a:t>
            </a:r>
          </a:p>
          <a:p>
            <a:pPr>
              <a:buNone/>
            </a:pPr>
            <a:r>
              <a:rPr lang="sk-SK" sz="2000" b="1" dirty="0" smtClean="0"/>
              <a:t>                 </a:t>
            </a:r>
            <a:r>
              <a:rPr lang="sk-SK" sz="2000" b="1" u="sng" dirty="0" smtClean="0"/>
              <a:t>  v oblasti   Využitia  informačných  a  komunikačných                     </a:t>
            </a:r>
          </a:p>
          <a:p>
            <a:pPr>
              <a:buNone/>
            </a:pPr>
            <a:r>
              <a:rPr lang="sk-SK" sz="2000" b="1" dirty="0" smtClean="0"/>
              <a:t>                 </a:t>
            </a:r>
            <a:r>
              <a:rPr lang="sk-SK" sz="2000" b="1" u="sng" dirty="0" smtClean="0"/>
              <a:t>  technológií v   práci učiteľa</a:t>
            </a:r>
          </a:p>
          <a:p>
            <a:pPr>
              <a:buNone/>
            </a:pPr>
            <a:r>
              <a:rPr lang="sk-SK" sz="1600" dirty="0" smtClean="0"/>
              <a:t>                            Asociácia  projektu </a:t>
            </a:r>
            <a:r>
              <a:rPr lang="sk-SK" sz="1600" dirty="0" err="1" smtClean="0"/>
              <a:t>Infovek</a:t>
            </a:r>
            <a:r>
              <a:rPr lang="sk-SK" sz="1600" dirty="0" smtClean="0"/>
              <a:t>, Ministerstvo  školstva SR, Bratislava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/>
              <a:t>2012  -  </a:t>
            </a:r>
            <a:r>
              <a:rPr lang="sk-SK" sz="2000" b="1" u="sng" dirty="0" smtClean="0"/>
              <a:t>Rozširujúce   štúdium   špeciálnej  pedagogiky, </a:t>
            </a:r>
          </a:p>
          <a:p>
            <a:pPr>
              <a:buNone/>
            </a:pPr>
            <a:r>
              <a:rPr lang="sk-SK" sz="1800" dirty="0" smtClean="0"/>
              <a:t>                         </a:t>
            </a:r>
            <a:r>
              <a:rPr lang="sk-SK" sz="1600" dirty="0" smtClean="0"/>
              <a:t>Pedagogická  fakulta,  Katolícka  univerzita  Ružomberok       </a:t>
            </a:r>
            <a:endParaRPr lang="en-US" sz="16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752600"/>
          </a:xfrm>
        </p:spPr>
        <p:txBody>
          <a:bodyPr>
            <a:noAutofit/>
          </a:bodyPr>
          <a:lstStyle/>
          <a:p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>Pracovné  skúsenosti:</a:t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endParaRPr lang="en-US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sk-SK" sz="1600" u="sng" dirty="0" smtClean="0"/>
              <a:t>2 roky  </a:t>
            </a:r>
            <a:r>
              <a:rPr lang="sk-SK" sz="1600" dirty="0" smtClean="0"/>
              <a:t>(1978 - 1980)  -  sústružník kovov, Vihorlat n. p., závod Medzilaborce</a:t>
            </a:r>
          </a:p>
          <a:p>
            <a:pPr>
              <a:buNone/>
            </a:pPr>
            <a:endParaRPr lang="sk-SK" sz="1600" dirty="0" smtClean="0"/>
          </a:p>
          <a:p>
            <a:r>
              <a:rPr lang="sk-SK" sz="1600" u="sng" dirty="0" smtClean="0"/>
              <a:t>2 mesiace  </a:t>
            </a:r>
            <a:r>
              <a:rPr lang="sk-SK" sz="1600" dirty="0" smtClean="0"/>
              <a:t>(7/1985 – 9/1985) – asistent dopravy, Lesný závod, Spišská Nová Ves</a:t>
            </a:r>
          </a:p>
          <a:p>
            <a:pPr>
              <a:buNone/>
            </a:pPr>
            <a:endParaRPr lang="sk-SK" sz="1600" dirty="0" smtClean="0"/>
          </a:p>
          <a:p>
            <a:r>
              <a:rPr lang="sk-SK" sz="1600" u="sng" dirty="0" smtClean="0"/>
              <a:t>3 roky a 10 mesiacov </a:t>
            </a:r>
            <a:r>
              <a:rPr lang="sk-SK" sz="1600" dirty="0" smtClean="0"/>
              <a:t>(10/1986 – 8/1990) -  učiteľ ,  SOU lesnícke  Bijacovce</a:t>
            </a:r>
          </a:p>
          <a:p>
            <a:r>
              <a:rPr lang="sk-SK" sz="1600" u="sng" dirty="0" smtClean="0"/>
              <a:t>2 roky a 2 mesiace </a:t>
            </a:r>
            <a:r>
              <a:rPr lang="sk-SK" sz="1600" dirty="0" smtClean="0"/>
              <a:t>(9/1990 – 11/1992) – zástupca riaditeľa  školy, SOU lesnícke Bijacovce</a:t>
            </a:r>
          </a:p>
          <a:p>
            <a:pPr>
              <a:buFont typeface="Arial" pitchFamily="34" charset="0"/>
              <a:buChar char="•"/>
            </a:pPr>
            <a:r>
              <a:rPr lang="sk-SK" sz="1600" u="sng" dirty="0" smtClean="0"/>
              <a:t>17 rokov a 7 mesiacov  </a:t>
            </a:r>
            <a:r>
              <a:rPr lang="sk-SK" sz="1600" dirty="0" smtClean="0"/>
              <a:t>(12/1992 – 6/2010) – riaditeľ školy, Stredná odborná škola Bijacovce</a:t>
            </a:r>
          </a:p>
          <a:p>
            <a:pPr>
              <a:buFont typeface="Arial" pitchFamily="34" charset="0"/>
              <a:buChar char="•"/>
            </a:pPr>
            <a:endParaRPr lang="sk-SK" sz="1600" dirty="0" smtClean="0"/>
          </a:p>
          <a:p>
            <a:pPr>
              <a:buFont typeface="Arial" pitchFamily="34" charset="0"/>
              <a:buChar char="•"/>
            </a:pPr>
            <a:r>
              <a:rPr lang="sk-SK" sz="1600" u="sng" dirty="0" smtClean="0"/>
              <a:t>1 rok  </a:t>
            </a:r>
            <a:r>
              <a:rPr lang="sk-SK" sz="1600" dirty="0" smtClean="0"/>
              <a:t>(9/2010 – 8/2011) -  učiteľ,  Spojená škola internátna, Spišské Vlachy</a:t>
            </a:r>
          </a:p>
          <a:p>
            <a:pPr>
              <a:buFont typeface="Arial" pitchFamily="34" charset="0"/>
              <a:buChar char="•"/>
            </a:pPr>
            <a:endParaRPr lang="sk-SK" sz="1600" dirty="0" smtClean="0"/>
          </a:p>
          <a:p>
            <a:pPr>
              <a:buFont typeface="Arial" pitchFamily="34" charset="0"/>
              <a:buChar char="•"/>
            </a:pPr>
            <a:r>
              <a:rPr lang="sk-SK" sz="1600" u="sng" dirty="0" smtClean="0"/>
              <a:t>1 rok  </a:t>
            </a:r>
            <a:r>
              <a:rPr lang="sk-SK" sz="1600" dirty="0" smtClean="0"/>
              <a:t>(9/2011 – 8/2012) -  živnostník ,  obchodný zástupca  - Prvá stavebná sporiteľňa  </a:t>
            </a:r>
          </a:p>
          <a:p>
            <a:pPr>
              <a:buFont typeface="Arial" pitchFamily="34" charset="0"/>
              <a:buChar char="•"/>
            </a:pPr>
            <a:endParaRPr lang="sk-SK" sz="1600" dirty="0" smtClean="0"/>
          </a:p>
          <a:p>
            <a:pPr>
              <a:buFont typeface="Arial" pitchFamily="34" charset="0"/>
              <a:buChar char="•"/>
            </a:pPr>
            <a:r>
              <a:rPr lang="sk-SK" sz="1600" u="sng" dirty="0" smtClean="0"/>
              <a:t>3 mesiace   </a:t>
            </a:r>
            <a:r>
              <a:rPr lang="sk-SK" sz="1600" dirty="0" smtClean="0"/>
              <a:t>(9/2012 – doteraz) -  vedúci výroby,  KPN spol. s r. o., Spišská Nová Ves</a:t>
            </a:r>
          </a:p>
          <a:p>
            <a:pPr>
              <a:buFont typeface="Arial" pitchFamily="34" charset="0"/>
              <a:buChar char="•"/>
            </a:pPr>
            <a:endParaRPr lang="sk-SK" sz="1600" dirty="0" smtClean="0"/>
          </a:p>
          <a:p>
            <a:pPr>
              <a:buFont typeface="Arial" pitchFamily="34" charset="0"/>
              <a:buChar char="•"/>
            </a:pPr>
            <a:endParaRPr lang="sk-SK" sz="1600" dirty="0" smtClean="0"/>
          </a:p>
          <a:p>
            <a:pPr>
              <a:buFont typeface="Arial" pitchFamily="34" charset="0"/>
              <a:buChar char="•"/>
            </a:pPr>
            <a:endParaRPr lang="sk-SK" sz="1600" dirty="0" smtClean="0"/>
          </a:p>
          <a:p>
            <a:pPr>
              <a:buFont typeface="Arial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2800" u="sng" dirty="0" smtClean="0"/>
              <a:t>Iné  znalosti,  vlastnosti  a  záujmy:</a:t>
            </a:r>
            <a:br>
              <a:rPr lang="sk-SK" sz="2800" u="sng" dirty="0" smtClean="0"/>
            </a:br>
            <a:r>
              <a:rPr lang="sk-SK" sz="2800" u="sng" dirty="0" smtClean="0"/>
              <a:t/>
            </a:r>
            <a:br>
              <a:rPr lang="sk-SK" sz="2800" u="sng" dirty="0" smtClean="0"/>
            </a:br>
            <a:endParaRPr lang="en-US" sz="2800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sk-SK" sz="2000" dirty="0" smtClean="0"/>
              <a:t>Jazykové  znalosti :       Ruský jazyk  -pokročilý </a:t>
            </a:r>
            <a:endParaRPr lang="en-US" sz="2000" dirty="0" smtClean="0"/>
          </a:p>
          <a:p>
            <a:pPr>
              <a:buNone/>
            </a:pPr>
            <a:r>
              <a:rPr lang="sk-SK" sz="2000" dirty="0" smtClean="0"/>
              <a:t>                                            Anglický jazyk  -  začiatočník</a:t>
            </a:r>
          </a:p>
          <a:p>
            <a:pPr>
              <a:buNone/>
            </a:pPr>
            <a:endParaRPr lang="sk-SK" sz="2000" dirty="0" smtClean="0"/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Počítačové znalosti :    Microsoft Excel – pokročilý</a:t>
            </a:r>
          </a:p>
          <a:p>
            <a:pPr>
              <a:buNone/>
            </a:pPr>
            <a:r>
              <a:rPr lang="sk-SK" sz="2000" dirty="0" smtClean="0"/>
              <a:t>                                           Microsoft  Outlook – pokročilý</a:t>
            </a:r>
          </a:p>
          <a:p>
            <a:pPr>
              <a:buNone/>
            </a:pPr>
            <a:r>
              <a:rPr lang="sk-SK" sz="2000" dirty="0" smtClean="0"/>
              <a:t>                                           Microsoft  PowerPoint – pokročilý</a:t>
            </a:r>
          </a:p>
          <a:p>
            <a:pPr>
              <a:buNone/>
            </a:pPr>
            <a:r>
              <a:rPr lang="sk-SK" sz="2000" dirty="0" smtClean="0"/>
              <a:t>                                           Microsoft Word – pokročilý</a:t>
            </a:r>
          </a:p>
          <a:p>
            <a:pPr>
              <a:buNone/>
            </a:pPr>
            <a:r>
              <a:rPr lang="sk-SK" sz="2000" dirty="0" smtClean="0"/>
              <a:t>                                           Internet  (e-mail, </a:t>
            </a:r>
            <a:r>
              <a:rPr lang="sk-SK" sz="2000" dirty="0" err="1" smtClean="0"/>
              <a:t>www</a:t>
            </a:r>
            <a:r>
              <a:rPr lang="sk-SK" sz="2000" dirty="0" smtClean="0"/>
              <a:t>,  ..) – pokročilý</a:t>
            </a:r>
          </a:p>
          <a:p>
            <a:pPr>
              <a:buNone/>
            </a:pPr>
            <a:endParaRPr lang="sk-SK" sz="2000" dirty="0" smtClean="0"/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Vodičský preukaz :       oprávnenie  skupiny  A, B, C, T</a:t>
            </a:r>
          </a:p>
          <a:p>
            <a:pPr>
              <a:buNone/>
            </a:pPr>
            <a:endParaRPr lang="sk-SK" sz="2000" dirty="0" smtClean="0"/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Vlastnosti a záujmy:</a:t>
            </a:r>
          </a:p>
          <a:p>
            <a:pPr>
              <a:buNone/>
            </a:pPr>
            <a:r>
              <a:rPr lang="sk-SK" sz="2000" dirty="0" smtClean="0"/>
              <a:t>     -  samostatnosť, flexibilita, komunikatívnosť, kreativita</a:t>
            </a:r>
          </a:p>
          <a:p>
            <a:pPr>
              <a:buNone/>
            </a:pPr>
            <a:r>
              <a:rPr lang="sk-SK" sz="2000" dirty="0" smtClean="0"/>
              <a:t>     -  príjemné vystupovanie, odolnosť voči stresu,  schopnosť vzdelávať sa</a:t>
            </a:r>
          </a:p>
          <a:p>
            <a:pPr>
              <a:buNone/>
            </a:pPr>
            <a:r>
              <a:rPr lang="sk-SK" sz="2000" dirty="0" smtClean="0"/>
              <a:t>     -  cestovanie, fotografovanie, poľovníctvo, práca s drevom, verejné dianie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                </a:t>
            </a:r>
            <a:endParaRPr lang="en-US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2800" dirty="0" smtClean="0"/>
              <a:t>Návrh  koncepcie  rozvoja </a:t>
            </a:r>
            <a:br>
              <a:rPr lang="sk-SK" sz="2800" dirty="0" smtClean="0"/>
            </a:br>
            <a:r>
              <a:rPr lang="sk-SK" sz="2800" dirty="0" smtClean="0"/>
              <a:t>                   Strednej odbornej školy Prakovce</a:t>
            </a:r>
            <a:br>
              <a:rPr lang="sk-SK" sz="2800" dirty="0" smtClean="0"/>
            </a:br>
            <a:r>
              <a:rPr lang="sk-SK" sz="2800" dirty="0" smtClean="0"/>
              <a:t>--------------------------------------------------------</a:t>
            </a:r>
            <a:endParaRPr lang="en-US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Vstupné  informácie</a:t>
            </a:r>
          </a:p>
          <a:p>
            <a:pPr marL="514350" indent="-514350">
              <a:buFont typeface="+mj-lt"/>
              <a:buAutoNum type="arabicPeriod"/>
            </a:pPr>
            <a:endParaRPr lang="sk-SK" dirty="0" smtClean="0"/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Ciele  a obsah vzdelávania,  kľúčové  kompetencie</a:t>
            </a:r>
          </a:p>
          <a:p>
            <a:pPr marL="514350" indent="-514350">
              <a:buFont typeface="+mj-lt"/>
              <a:buAutoNum type="arabicPeriod"/>
            </a:pPr>
            <a:endParaRPr lang="sk-SK" dirty="0" smtClean="0"/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 Charakteristika školy</a:t>
            </a:r>
          </a:p>
          <a:p>
            <a:pPr marL="514350" indent="-514350">
              <a:buFont typeface="+mj-lt"/>
              <a:buAutoNum type="arabicPeriod"/>
            </a:pPr>
            <a:endParaRPr lang="sk-SK" dirty="0" smtClean="0"/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Môj návrh koncepcie v siedmych bodoch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200" dirty="0" smtClean="0"/>
              <a:t>Vstupné informácie:</a:t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endParaRPr lang="en-US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800" u="sng" dirty="0" smtClean="0"/>
              <a:t>Pri  príprave návrhu koncepcie rozvoja školy som vychádzal  :</a:t>
            </a:r>
          </a:p>
          <a:p>
            <a:pPr>
              <a:buNone/>
            </a:pPr>
            <a:endParaRPr lang="sk-SK" sz="1800" u="sng" dirty="0" smtClean="0"/>
          </a:p>
          <a:p>
            <a:pPr>
              <a:buNone/>
            </a:pPr>
            <a:endParaRPr lang="sk-SK" sz="1800" u="sng" dirty="0" smtClean="0"/>
          </a:p>
          <a:p>
            <a:pPr>
              <a:buFont typeface="Wingdings" pitchFamily="2" charset="2"/>
              <a:buChar char="ü"/>
            </a:pPr>
            <a:r>
              <a:rPr lang="sk-SK" sz="1800" dirty="0" smtClean="0"/>
              <a:t>z  verejne dostupné informácie  na webovej stránke  MŠ,  zriaďovateľa</a:t>
            </a:r>
          </a:p>
          <a:p>
            <a:pPr>
              <a:buNone/>
            </a:pPr>
            <a:r>
              <a:rPr lang="sk-SK" sz="1800" dirty="0" smtClean="0"/>
              <a:t>     aj samotnej školy</a:t>
            </a:r>
          </a:p>
          <a:p>
            <a:pPr>
              <a:buNone/>
            </a:pPr>
            <a:endParaRPr lang="sk-SK" sz="1800" dirty="0" smtClean="0"/>
          </a:p>
          <a:p>
            <a:pPr>
              <a:buFont typeface="Wingdings" pitchFamily="2" charset="2"/>
              <a:buChar char="ü"/>
            </a:pPr>
            <a:r>
              <a:rPr lang="sk-SK" sz="1800" dirty="0" smtClean="0"/>
              <a:t>z  koncepcie   odborného  vzdelávania  schválenej  Košickým </a:t>
            </a:r>
          </a:p>
          <a:p>
            <a:pPr>
              <a:buNone/>
            </a:pPr>
            <a:r>
              <a:rPr lang="sk-SK" sz="1800" dirty="0" smtClean="0"/>
              <a:t>     samosprávnym  krajom </a:t>
            </a:r>
          </a:p>
          <a:p>
            <a:pPr>
              <a:buNone/>
            </a:pPr>
            <a:endParaRPr lang="sk-SK" sz="1800" dirty="0" smtClean="0"/>
          </a:p>
          <a:p>
            <a:pPr>
              <a:buFont typeface="Wingdings" pitchFamily="2" charset="2"/>
              <a:buChar char="ü"/>
            </a:pPr>
            <a:r>
              <a:rPr lang="sk-SK" sz="1800" dirty="0" smtClean="0"/>
              <a:t>z riadiacej práce   na podobnom  type  školy</a:t>
            </a:r>
          </a:p>
          <a:p>
            <a:pPr>
              <a:buFont typeface="Wingdings" pitchFamily="2" charset="2"/>
              <a:buChar char="ü"/>
            </a:pPr>
            <a:endParaRPr lang="sk-SK" sz="1800" dirty="0" smtClean="0"/>
          </a:p>
          <a:p>
            <a:pPr>
              <a:buFont typeface="Wingdings" pitchFamily="2" charset="2"/>
              <a:buChar char="ü"/>
            </a:pPr>
            <a:r>
              <a:rPr lang="sk-SK" sz="1800" dirty="0" smtClean="0"/>
              <a:t>z poznania  regionálnych pomerov   a  z vývoja  počtu  žiakov  na   ZŠ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444</TotalTime>
  <Words>963</Words>
  <Application>Microsoft Office PowerPoint</Application>
  <PresentationFormat>Prezentácia na obrazovke (4:3)</PresentationFormat>
  <Paragraphs>300</Paragraphs>
  <Slides>25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26" baseType="lpstr">
      <vt:lpstr>Tok</vt:lpstr>
      <vt:lpstr>Návrh  koncepcie  rozvoja   S O Š   P r a k o v c e  </vt:lpstr>
      <vt:lpstr>Snímka 2</vt:lpstr>
      <vt:lpstr>                                      Životopis</vt:lpstr>
      <vt:lpstr> Vzdelanie: </vt:lpstr>
      <vt:lpstr>Doplnkové  vzdelanie:  </vt:lpstr>
      <vt:lpstr>            Pracovné  skúsenosti:  </vt:lpstr>
      <vt:lpstr>Iné  znalosti,  vlastnosti  a  záujmy:  </vt:lpstr>
      <vt:lpstr>Návrh  koncepcie  rozvoja                     Strednej odbornej školy Prakovce --------------------------------------------------------</vt:lpstr>
      <vt:lpstr>Vstupné informácie:  </vt:lpstr>
      <vt:lpstr>Ciele a obsah vzdelávania: </vt:lpstr>
      <vt:lpstr>Základom  vývinu každej spoločnosti je jeho hospodársky  a sociálny rozvoj a  jeho ekonomická prosperita. </vt:lpstr>
      <vt:lpstr>Charakteristika  školy  </vt:lpstr>
      <vt:lpstr>Snímka 13</vt:lpstr>
      <vt:lpstr>    Návrh koncepcie rozvoja školy som spracoval do 7 bodov: </vt:lpstr>
      <vt:lpstr>1. Vstupné odborné vzdelávanie na SOŠ: </vt:lpstr>
      <vt:lpstr>  2 . Celoživotné vzdelávanie  -  Vzdelávacie stredisko SOŠ: </vt:lpstr>
      <vt:lpstr>     3. Skvalitnenie odbornej prípravy učiteľov a majstrov odbornej prípravy: </vt:lpstr>
      <vt:lpstr>4. Vytvorenie príjemného pracovného  a  životného prostredia: </vt:lpstr>
      <vt:lpstr>5. Spolupráca s verejnosťou, vzťahy s komunitou: </vt:lpstr>
      <vt:lpstr>6. Financovanie školy: </vt:lpstr>
      <vt:lpstr>7. Kontrolný a riadiaci systém školy: </vt:lpstr>
      <vt:lpstr> Mám jasnú predstavu o tom, ako by mal kontrolný a riadiaci systém školy  fungovať.  </vt:lpstr>
      <vt:lpstr>Záver</vt:lpstr>
      <vt:lpstr>Snímka 24</vt:lpstr>
      <vt:lpstr>Snímka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  koncepcie  rozvoja   S O Š   P r a k o v c e</dc:title>
  <dc:creator>Lenka Maturkaničová</dc:creator>
  <cp:lastModifiedBy>Lenka Maturkaničová</cp:lastModifiedBy>
  <cp:revision>49</cp:revision>
  <dcterms:created xsi:type="dcterms:W3CDTF">2012-11-12T17:49:07Z</dcterms:created>
  <dcterms:modified xsi:type="dcterms:W3CDTF">2012-12-03T21:43:51Z</dcterms:modified>
</cp:coreProperties>
</file>