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59" r:id="rId6"/>
    <p:sldId id="279" r:id="rId7"/>
    <p:sldId id="289" r:id="rId8"/>
    <p:sldId id="290" r:id="rId9"/>
    <p:sldId id="291" r:id="rId10"/>
    <p:sldId id="292" r:id="rId11"/>
    <p:sldId id="296" r:id="rId12"/>
    <p:sldId id="293" r:id="rId13"/>
    <p:sldId id="294" r:id="rId14"/>
    <p:sldId id="298" r:id="rId15"/>
    <p:sldId id="295" r:id="rId16"/>
    <p:sldId id="299" r:id="rId17"/>
    <p:sldId id="297" r:id="rId1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3300"/>
    <a:srgbClr val="0066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09BA241-0407-4E7D-964A-852591A6AAE6}" type="datetimeFigureOut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60A9F9-6440-48FD-85C1-B449B830A1B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4620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oramenný trojuholník 6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5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DEEA8157-38CA-4062-B0AF-D4B9B206C172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6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04FE43-7217-44FD-BE5E-757CEF26E1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D05D-1B5C-4A2E-81BD-E3BB050D57D3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BB007-A236-419F-B445-BD324CCD872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5AC1E-0D47-4F41-BF60-85162D4254E9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3DF2-C44E-4DBC-92AB-54B711BF15B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1D661-544F-4DFA-BEC3-E9192206E515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7829E-4E89-42F7-BC5E-25F38DED789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8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vnoramenný trojuholník 7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Rovná spojnica 10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9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F285-F72B-4526-8648-5B337F32FBE3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9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37B5E-AB99-4A7C-BD08-560D6292ECA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74DE9-08D5-425C-B4AE-A3E062F57EBB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1F8FC-814C-4D09-9506-63B741B948F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18CE-2CCF-48C9-A34A-0FA43CF832E5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5A8BF309-43FE-42BD-AEBF-3E15EEB343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157D-7DA6-44DA-9A77-C6987245FAE8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4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381A4-9985-49AB-9006-7631980E5F3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83EAA-F4A6-4AE0-81B6-761DA1A129AB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32B47-0893-4F02-8C0F-77ECAA7B67D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0190A10E-71F3-4C85-B422-27578766A8F6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499A6D40-E679-4149-A679-F8F16D1F09F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8EFF0F08-F60C-4C97-9895-AAA35097DB58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 smtClean="0"/>
            </a:lvl1pPr>
          </a:lstStyle>
          <a:p>
            <a:pPr>
              <a:defRPr/>
            </a:pPr>
            <a:fld id="{C9A6AF92-F91C-4825-9B6E-4BFB4CC1C0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30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B1C41B0-94FE-43F2-BF66-8CBBEBC6ADE5}" type="datetime1">
              <a:rPr lang="sk-SK"/>
              <a:pPr>
                <a:defRPr/>
              </a:pPr>
              <a:t>22. 1. 2016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A19FD61-2BFD-4DA9-98E4-46AAFF6269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1" r:id="rId6"/>
    <p:sldLayoutId id="2147483670" r:id="rId7"/>
    <p:sldLayoutId id="2147483677" r:id="rId8"/>
    <p:sldLayoutId id="2147483678" r:id="rId9"/>
    <p:sldLayoutId id="2147483669" r:id="rId10"/>
    <p:sldLayoutId id="2147483668" r:id="rId11"/>
  </p:sldLayoutIdLst>
  <p:hf hdr="0" ftr="0" dt="0"/>
  <p:txStyles>
    <p:titleStyle>
      <a:lvl1pPr marL="484188" algn="l" rtl="0" fontAlgn="base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E3E3E3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2pPr>
      <a:lvl3pPr marL="4841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3pPr>
      <a:lvl4pPr marL="4841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4pPr>
      <a:lvl5pPr marL="4841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E3E3E3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E6E6E6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BlokTextu 4"/>
          <p:cNvSpPr txBox="1">
            <a:spLocks noChangeArrowheads="1"/>
          </p:cNvSpPr>
          <p:nvPr/>
        </p:nvSpPr>
        <p:spPr bwMode="auto">
          <a:xfrm>
            <a:off x="2196244" y="6165304"/>
            <a:ext cx="4536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  <a:latin typeface="Bookman Old Style" pitchFamily="18" charset="0"/>
              </a:rPr>
              <a:t>KU Ružomberok 2015</a:t>
            </a:r>
            <a:endParaRPr lang="sk-SK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116203" y="5584853"/>
            <a:ext cx="8784976" cy="6746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sk-SK" sz="3200" b="1" i="1" dirty="0" smtClean="0">
                <a:latin typeface="Bookman Old Style" pitchFamily="18" charset="0"/>
              </a:rPr>
              <a:t>Mgr. Henrieta Mihaliková</a:t>
            </a:r>
            <a:endParaRPr lang="sk-SK" sz="3200" b="1" i="1" dirty="0">
              <a:latin typeface="Bookman Old Style" pitchFamily="18" charset="0"/>
            </a:endParaRPr>
          </a:p>
        </p:txBody>
      </p:sp>
      <p:sp>
        <p:nvSpPr>
          <p:cNvPr id="14342" name="Podnadpis 2"/>
          <p:cNvSpPr txBox="1">
            <a:spLocks/>
          </p:cNvSpPr>
          <p:nvPr/>
        </p:nvSpPr>
        <p:spPr bwMode="auto">
          <a:xfrm>
            <a:off x="0" y="1556792"/>
            <a:ext cx="892899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sk-SK" sz="4500" b="1" cap="all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VYUČOVANIE   </a:t>
            </a:r>
            <a:r>
              <a:rPr lang="sk-SK" sz="4500" b="1" cap="all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FINANČNEJ MATEMATIKY </a:t>
            </a:r>
            <a:r>
              <a:rPr lang="sk-SK" sz="4500" b="1" cap="all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   </a:t>
            </a:r>
            <a:r>
              <a:rPr lang="sk-SK" sz="4500" b="1" cap="all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VYUŽITÍM HISTORICKÝCH </a:t>
            </a:r>
            <a:r>
              <a:rPr lang="sk-SK" sz="4500" b="1" cap="all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UČEBNÍC</a:t>
            </a:r>
            <a:endParaRPr lang="sk-SK" sz="4500" b="1" cap="all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10</a:t>
            </a:fld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611560" y="231845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Pojmy z finančnej matematiky</a:t>
            </a:r>
            <a:endParaRPr lang="sk-SK" sz="3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51520" y="908720"/>
            <a:ext cx="171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FFFF00"/>
                </a:solidFill>
              </a:rPr>
              <a:t>historické</a:t>
            </a:r>
          </a:p>
          <a:p>
            <a:pPr algn="ctr"/>
            <a:r>
              <a:rPr lang="sk-SK" sz="2000" b="1" dirty="0" smtClean="0">
                <a:solidFill>
                  <a:srgbClr val="FFFF00"/>
                </a:solidFill>
              </a:rPr>
              <a:t>učebnice</a:t>
            </a:r>
            <a:endParaRPr lang="sk-SK" sz="2000" b="1" dirty="0">
              <a:solidFill>
                <a:srgbClr val="FFFF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74440" y="1981582"/>
            <a:ext cx="2313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rgbClr val="FFFF00"/>
                </a:solidFill>
              </a:rPr>
              <a:t>Kapitál,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Mzda</a:t>
            </a:r>
            <a:r>
              <a:rPr lang="sk-SK" b="1" dirty="0">
                <a:solidFill>
                  <a:srgbClr val="FFFF00"/>
                </a:solidFill>
              </a:rPr>
              <a:t>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Provízia</a:t>
            </a:r>
            <a:r>
              <a:rPr lang="sk-SK" b="1" dirty="0">
                <a:solidFill>
                  <a:srgbClr val="FFFF00"/>
                </a:solidFill>
              </a:rPr>
              <a:t>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Rabat</a:t>
            </a:r>
            <a:r>
              <a:rPr lang="sk-SK" b="1" dirty="0">
                <a:solidFill>
                  <a:srgbClr val="FFFF00"/>
                </a:solidFill>
              </a:rPr>
              <a:t>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err="1" smtClean="0">
                <a:solidFill>
                  <a:srgbClr val="FFFF00"/>
                </a:solidFill>
              </a:rPr>
              <a:t>Tara</a:t>
            </a:r>
            <a:r>
              <a:rPr lang="sk-SK" b="1" dirty="0">
                <a:solidFill>
                  <a:srgbClr val="FFFF00"/>
                </a:solidFill>
              </a:rPr>
              <a:t>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Zľava</a:t>
            </a:r>
            <a:r>
              <a:rPr lang="sk-SK" b="1" dirty="0">
                <a:solidFill>
                  <a:srgbClr val="FFFF00"/>
                </a:solidFill>
              </a:rPr>
              <a:t>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Netto </a:t>
            </a:r>
            <a:r>
              <a:rPr lang="sk-SK" b="1" dirty="0">
                <a:solidFill>
                  <a:srgbClr val="FFFF00"/>
                </a:solidFill>
              </a:rPr>
              <a:t>/ Brutto, Úrokové obdobie, Faktúra,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Súvaha</a:t>
            </a:r>
            <a:r>
              <a:rPr lang="sk-SK" b="1" dirty="0">
                <a:solidFill>
                  <a:srgbClr val="FFFF00"/>
                </a:solidFill>
              </a:rPr>
              <a:t>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Čistý </a:t>
            </a:r>
            <a:r>
              <a:rPr lang="sk-SK" b="1" dirty="0">
                <a:solidFill>
                  <a:srgbClr val="FFFF00"/>
                </a:solidFill>
              </a:rPr>
              <a:t>príjem, Rozpočet, </a:t>
            </a:r>
            <a:endParaRPr lang="sk-SK" b="1" dirty="0" smtClean="0">
              <a:solidFill>
                <a:srgbClr val="FFFF00"/>
              </a:solidFill>
            </a:endParaRP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Splátka</a:t>
            </a:r>
            <a:endParaRPr lang="sk-SK" dirty="0">
              <a:solidFill>
                <a:srgbClr val="FFFF00"/>
              </a:solidFill>
            </a:endParaRPr>
          </a:p>
          <a:p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3451312" y="2004963"/>
            <a:ext cx="25248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Zisk / Strata, </a:t>
            </a:r>
            <a:endParaRPr lang="sk-SK" b="1" dirty="0" smtClean="0"/>
          </a:p>
          <a:p>
            <a:pPr algn="ctr"/>
            <a:r>
              <a:rPr lang="sk-SK" b="1" dirty="0" smtClean="0"/>
              <a:t>Peniaze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Mena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Kurz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Zľava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Úrok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Účet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err="1" smtClean="0"/>
              <a:t>Pokl</a:t>
            </a:r>
            <a:r>
              <a:rPr lang="sk-SK" b="1" dirty="0"/>
              <a:t>. denník/kniha, Príjmy/výdaje, </a:t>
            </a:r>
            <a:endParaRPr lang="sk-SK" b="1" dirty="0" smtClean="0"/>
          </a:p>
          <a:p>
            <a:pPr algn="ctr"/>
            <a:r>
              <a:rPr lang="sk-SK" b="1" dirty="0" smtClean="0"/>
              <a:t>Daň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Pôžička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dlžoba</a:t>
            </a:r>
            <a:r>
              <a:rPr lang="sk-SK" b="1" dirty="0"/>
              <a:t>, </a:t>
            </a:r>
            <a:endParaRPr lang="sk-SK" b="1" dirty="0" smtClean="0"/>
          </a:p>
          <a:p>
            <a:pPr algn="ctr"/>
            <a:r>
              <a:rPr lang="sk-SK" b="1" dirty="0" smtClean="0"/>
              <a:t>Poistenie</a:t>
            </a:r>
            <a:r>
              <a:rPr lang="sk-SK" b="1" dirty="0"/>
              <a:t>,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7271792" y="661095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>
                <a:solidFill>
                  <a:srgbClr val="92D050"/>
                </a:solidFill>
              </a:rPr>
              <a:t>s</a:t>
            </a:r>
            <a:r>
              <a:rPr lang="sk-SK" sz="2000" b="1" dirty="0" smtClean="0">
                <a:solidFill>
                  <a:srgbClr val="92D050"/>
                </a:solidFill>
              </a:rPr>
              <a:t>účasné</a:t>
            </a:r>
          </a:p>
          <a:p>
            <a:pPr algn="ctr"/>
            <a:r>
              <a:rPr lang="sk-SK" sz="2000" b="1" dirty="0" smtClean="0">
                <a:solidFill>
                  <a:srgbClr val="92D050"/>
                </a:solidFill>
              </a:rPr>
              <a:t>učebnice</a:t>
            </a:r>
            <a:endParaRPr lang="sk-SK" sz="2000" b="1" dirty="0">
              <a:solidFill>
                <a:srgbClr val="92D05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804248" y="270892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92D050"/>
                </a:solidFill>
              </a:rPr>
              <a:t>Termínovaný</a:t>
            </a:r>
          </a:p>
          <a:p>
            <a:pPr algn="ctr"/>
            <a:r>
              <a:rPr lang="sk-SK" b="1" dirty="0" smtClean="0">
                <a:solidFill>
                  <a:srgbClr val="92D050"/>
                </a:solidFill>
              </a:rPr>
              <a:t> </a:t>
            </a:r>
            <a:r>
              <a:rPr lang="sk-SK" b="1" dirty="0">
                <a:solidFill>
                  <a:srgbClr val="92D050"/>
                </a:solidFill>
              </a:rPr>
              <a:t>vklad</a:t>
            </a:r>
            <a:endParaRPr lang="sk-SK" dirty="0">
              <a:solidFill>
                <a:srgbClr val="92D050"/>
              </a:solidFill>
            </a:endParaRPr>
          </a:p>
          <a:p>
            <a:endParaRPr lang="sk-SK" dirty="0"/>
          </a:p>
        </p:txBody>
      </p:sp>
      <p:sp>
        <p:nvSpPr>
          <p:cNvPr id="7" name="Ovál 6"/>
          <p:cNvSpPr/>
          <p:nvPr/>
        </p:nvSpPr>
        <p:spPr>
          <a:xfrm>
            <a:off x="2987824" y="908720"/>
            <a:ext cx="5976664" cy="5616624"/>
          </a:xfrm>
          <a:prstGeom prst="ellipse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67544" y="1015038"/>
            <a:ext cx="5976664" cy="5616624"/>
          </a:xfrm>
          <a:prstGeom prst="ellipse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>
            <a:normAutofit/>
          </a:bodyPr>
          <a:lstStyle/>
          <a:p>
            <a:r>
              <a:rPr lang="sk-SK" sz="44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Prehľad </a:t>
            </a:r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počtu </a:t>
            </a:r>
            <a:r>
              <a:rPr lang="sk-SK" sz="44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príkladov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11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251520" y="1052736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000" dirty="0" smtClean="0">
                <a:solidFill>
                  <a:srgbClr val="FFFF00"/>
                </a:solidFill>
              </a:rPr>
              <a:t>Historické </a:t>
            </a:r>
            <a:r>
              <a:rPr lang="sk-SK" sz="3000" dirty="0">
                <a:solidFill>
                  <a:srgbClr val="FFFF00"/>
                </a:solidFill>
              </a:rPr>
              <a:t>učebnice</a:t>
            </a:r>
          </a:p>
          <a:p>
            <a:r>
              <a:rPr lang="sk-SK" sz="3000" dirty="0" smtClean="0">
                <a:solidFill>
                  <a:srgbClr val="FFFF00"/>
                </a:solidFill>
              </a:rPr>
              <a:t>1926 	187</a:t>
            </a:r>
            <a:endParaRPr lang="sk-SK" sz="3000" dirty="0">
              <a:solidFill>
                <a:srgbClr val="FFFF00"/>
              </a:solidFill>
            </a:endParaRPr>
          </a:p>
          <a:p>
            <a:r>
              <a:rPr lang="sk-SK" sz="3000" dirty="0" smtClean="0">
                <a:solidFill>
                  <a:srgbClr val="FFFF00"/>
                </a:solidFill>
              </a:rPr>
              <a:t>1932 	154</a:t>
            </a:r>
            <a:endParaRPr lang="sk-SK" sz="3000" dirty="0">
              <a:solidFill>
                <a:srgbClr val="FFFF00"/>
              </a:solidFill>
            </a:endParaRPr>
          </a:p>
          <a:p>
            <a:r>
              <a:rPr lang="sk-SK" sz="3000" dirty="0" smtClean="0">
                <a:solidFill>
                  <a:srgbClr val="FFFF00"/>
                </a:solidFill>
              </a:rPr>
              <a:t>1942-I	203</a:t>
            </a:r>
            <a:endParaRPr lang="sk-SK" sz="3000" dirty="0">
              <a:solidFill>
                <a:srgbClr val="FFFF00"/>
              </a:solidFill>
            </a:endParaRPr>
          </a:p>
          <a:p>
            <a:r>
              <a:rPr lang="sk-SK" sz="3000" dirty="0" smtClean="0">
                <a:solidFill>
                  <a:srgbClr val="FFFF00"/>
                </a:solidFill>
              </a:rPr>
              <a:t>1942-II</a:t>
            </a:r>
            <a:r>
              <a:rPr lang="sk-SK" sz="3000" dirty="0">
                <a:solidFill>
                  <a:srgbClr val="FFFF00"/>
                </a:solidFill>
              </a:rPr>
              <a:t>	</a:t>
            </a:r>
            <a:r>
              <a:rPr lang="sk-SK" sz="3000" dirty="0" smtClean="0">
                <a:solidFill>
                  <a:srgbClr val="FFFF00"/>
                </a:solidFill>
              </a:rPr>
              <a:t>229</a:t>
            </a:r>
            <a:endParaRPr lang="sk-SK" sz="3000" dirty="0">
              <a:solidFill>
                <a:srgbClr val="FFFF00"/>
              </a:solidFill>
            </a:endParaRPr>
          </a:p>
          <a:p>
            <a:endParaRPr lang="sk-SK" sz="3000" dirty="0" smtClean="0">
              <a:solidFill>
                <a:srgbClr val="FFFF00"/>
              </a:solidFill>
            </a:endParaRPr>
          </a:p>
          <a:p>
            <a:r>
              <a:rPr lang="sk-SK" sz="3000" dirty="0" smtClean="0">
                <a:solidFill>
                  <a:srgbClr val="FFFF00"/>
                </a:solidFill>
              </a:rPr>
              <a:t>Súčasné </a:t>
            </a:r>
            <a:r>
              <a:rPr lang="sk-SK" sz="3000" dirty="0">
                <a:solidFill>
                  <a:srgbClr val="FFFF00"/>
                </a:solidFill>
              </a:rPr>
              <a:t>učebnice</a:t>
            </a:r>
          </a:p>
          <a:p>
            <a:r>
              <a:rPr lang="sk-SK" sz="3000" dirty="0">
                <a:solidFill>
                  <a:srgbClr val="FFFF00"/>
                </a:solidFill>
              </a:rPr>
              <a:t>5. </a:t>
            </a:r>
            <a:r>
              <a:rPr lang="sk-SK" sz="3000" dirty="0" smtClean="0">
                <a:solidFill>
                  <a:srgbClr val="FFFF00"/>
                </a:solidFill>
              </a:rPr>
              <a:t>ročník	118 (34 – sčítanie/odčítanie </a:t>
            </a:r>
            <a:r>
              <a:rPr lang="sk-SK" sz="3000" dirty="0">
                <a:solidFill>
                  <a:srgbClr val="FFFF00"/>
                </a:solidFill>
              </a:rPr>
              <a:t>v </a:t>
            </a:r>
            <a:r>
              <a:rPr lang="sk-SK" sz="3000" dirty="0" smtClean="0">
                <a:solidFill>
                  <a:srgbClr val="FFFF00"/>
                </a:solidFill>
              </a:rPr>
              <a:t>€)</a:t>
            </a:r>
            <a:endParaRPr lang="sk-SK" sz="3000" dirty="0">
              <a:solidFill>
                <a:srgbClr val="FFFF00"/>
              </a:solidFill>
            </a:endParaRPr>
          </a:p>
          <a:p>
            <a:r>
              <a:rPr lang="sk-SK" sz="3000" dirty="0">
                <a:solidFill>
                  <a:srgbClr val="FFFF00"/>
                </a:solidFill>
              </a:rPr>
              <a:t>6. ročník </a:t>
            </a:r>
            <a:r>
              <a:rPr lang="sk-SK" sz="3000" dirty="0" smtClean="0">
                <a:solidFill>
                  <a:srgbClr val="FFFF00"/>
                </a:solidFill>
              </a:rPr>
              <a:t>	21</a:t>
            </a:r>
            <a:endParaRPr lang="sk-SK" sz="3000" dirty="0">
              <a:solidFill>
                <a:srgbClr val="FFFF00"/>
              </a:solidFill>
            </a:endParaRPr>
          </a:p>
          <a:p>
            <a:r>
              <a:rPr lang="sk-SK" sz="3000" dirty="0" smtClean="0">
                <a:solidFill>
                  <a:srgbClr val="FFFF00"/>
                </a:solidFill>
              </a:rPr>
              <a:t>7</a:t>
            </a:r>
            <a:r>
              <a:rPr lang="sk-SK" sz="3000" dirty="0">
                <a:solidFill>
                  <a:srgbClr val="FFFF00"/>
                </a:solidFill>
              </a:rPr>
              <a:t>. ročník </a:t>
            </a:r>
            <a:r>
              <a:rPr lang="sk-SK" sz="3000" dirty="0" smtClean="0">
                <a:solidFill>
                  <a:srgbClr val="FFFF00"/>
                </a:solidFill>
              </a:rPr>
              <a:t>	30</a:t>
            </a:r>
            <a:endParaRPr lang="sk-SK" sz="3000" dirty="0">
              <a:solidFill>
                <a:srgbClr val="FFFF00"/>
              </a:solidFill>
            </a:endParaRPr>
          </a:p>
          <a:p>
            <a:r>
              <a:rPr lang="sk-SK" sz="3000" dirty="0" smtClean="0">
                <a:solidFill>
                  <a:srgbClr val="FFFF00"/>
                </a:solidFill>
              </a:rPr>
              <a:t>8</a:t>
            </a:r>
            <a:r>
              <a:rPr lang="sk-SK" sz="3000" dirty="0">
                <a:solidFill>
                  <a:srgbClr val="FFFF00"/>
                </a:solidFill>
              </a:rPr>
              <a:t>. ročník </a:t>
            </a:r>
            <a:r>
              <a:rPr lang="sk-SK" sz="3000" dirty="0" smtClean="0">
                <a:solidFill>
                  <a:srgbClr val="FFFF00"/>
                </a:solidFill>
              </a:rPr>
              <a:t>	63</a:t>
            </a:r>
            <a:endParaRPr lang="sk-SK" sz="3000" dirty="0">
              <a:solidFill>
                <a:srgbClr val="FFFF00"/>
              </a:solidFill>
            </a:endParaRPr>
          </a:p>
          <a:p>
            <a:r>
              <a:rPr lang="sk-SK" sz="3000" dirty="0" smtClean="0">
                <a:solidFill>
                  <a:srgbClr val="FFFF00"/>
                </a:solidFill>
              </a:rPr>
              <a:t>9</a:t>
            </a:r>
            <a:r>
              <a:rPr lang="sk-SK" sz="3000" dirty="0">
                <a:solidFill>
                  <a:srgbClr val="FFFF00"/>
                </a:solidFill>
              </a:rPr>
              <a:t>. ročník	</a:t>
            </a:r>
            <a:r>
              <a:rPr lang="sk-SK" sz="3000" dirty="0" smtClean="0">
                <a:solidFill>
                  <a:srgbClr val="FFFF00"/>
                </a:solidFill>
              </a:rPr>
              <a:t>0</a:t>
            </a:r>
            <a:endParaRPr lang="sk-SK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5242"/>
          </a:xfrm>
        </p:spPr>
        <p:txBody>
          <a:bodyPr>
            <a:normAutofit fontScale="90000"/>
          </a:bodyPr>
          <a:lstStyle/>
          <a:p>
            <a: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Zavádzanie pojmu </a:t>
            </a:r>
            <a:r>
              <a:rPr lang="sk-SK" sz="40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percento</a:t>
            </a:r>
            <a: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k-SK" sz="40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		 </a:t>
            </a:r>
            <a:r>
              <a:rPr lang="sk-SK" sz="22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1926				    1932</a:t>
            </a:r>
            <a:endParaRPr lang="sk-SK" sz="2200" b="1" cap="small" dirty="0">
              <a:ln w="6350"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5" name="Picture 49"/>
          <p:cNvPicPr>
            <a:picLocks noGrp="1"/>
          </p:cNvPicPr>
          <p:nvPr>
            <p:ph idx="1"/>
          </p:nvPr>
        </p:nvPicPr>
        <p:blipFill rotWithShape="1">
          <a:blip r:embed="rId2"/>
          <a:srcRect l="65547" t="17568" r="18885" b="8508"/>
          <a:stretch/>
        </p:blipFill>
        <p:spPr bwMode="auto">
          <a:xfrm>
            <a:off x="683568" y="1340768"/>
            <a:ext cx="3335644" cy="4992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12</a:t>
            </a:fld>
            <a:endParaRPr lang="sk-SK"/>
          </a:p>
        </p:txBody>
      </p:sp>
      <p:pic>
        <p:nvPicPr>
          <p:cNvPr id="6" name="Picture 5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4" t="22143" r="8884" b="20162"/>
          <a:stretch/>
        </p:blipFill>
        <p:spPr bwMode="auto">
          <a:xfrm>
            <a:off x="5070631" y="1342591"/>
            <a:ext cx="3316423" cy="49988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87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85242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Zavádzanie pojmu </a:t>
            </a:r>
            <a:r>
              <a:rPr lang="sk-SK" sz="40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percento</a:t>
            </a:r>
            <a:br>
              <a:rPr lang="sk-SK" sz="40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sk-SK" sz="40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sk-SK" sz="22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1942 I				1942 II</a:t>
            </a:r>
            <a:endParaRPr lang="sk-SK" sz="2200" b="1" cap="small" dirty="0">
              <a:ln w="6350"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7" name="Picture 52"/>
          <p:cNvPicPr>
            <a:picLocks noGrp="1"/>
          </p:cNvPicPr>
          <p:nvPr>
            <p:ph idx="1"/>
          </p:nvPr>
        </p:nvPicPr>
        <p:blipFill rotWithShape="1">
          <a:blip r:embed="rId2"/>
          <a:srcRect l="75036" t="23208" r="8158" b="24861"/>
          <a:stretch/>
        </p:blipFill>
        <p:spPr bwMode="auto">
          <a:xfrm>
            <a:off x="4499992" y="1556792"/>
            <a:ext cx="4392488" cy="504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13</a:t>
            </a:fld>
            <a:endParaRPr lang="sk-SK"/>
          </a:p>
        </p:txBody>
      </p:sp>
      <p:pic>
        <p:nvPicPr>
          <p:cNvPr id="6" name="Picture 51"/>
          <p:cNvPicPr/>
          <p:nvPr/>
        </p:nvPicPr>
        <p:blipFill rotWithShape="1">
          <a:blip r:embed="rId2"/>
          <a:srcRect l="43091" t="24598" r="35889" b="20534"/>
          <a:stretch/>
        </p:blipFill>
        <p:spPr bwMode="auto">
          <a:xfrm>
            <a:off x="107504" y="1556792"/>
            <a:ext cx="4176464" cy="504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08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14</a:t>
            </a:fld>
            <a:endParaRPr lang="sk-SK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marL="0" algn="ctr"/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Kvalitatívny </a:t>
            </a:r>
            <a:r>
              <a:rPr lang="sk-SK" sz="44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výskum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0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marL="0" algn="ctr"/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Kvalitatívny </a:t>
            </a:r>
            <a:r>
              <a:rPr lang="sk-SK" sz="44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výskum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72608"/>
          </a:xfrm>
        </p:spPr>
        <p:txBody>
          <a:bodyPr/>
          <a:lstStyle/>
          <a:p>
            <a:pPr marL="635000" indent="-457200" algn="just">
              <a:buFont typeface="Wingdings" panose="05000000000000000000" pitchFamily="2" charset="2"/>
              <a:buChar char="v"/>
            </a:pP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 ako prierezová téma – nepostačujúce</a:t>
            </a:r>
          </a:p>
          <a:p>
            <a:pPr marL="635000" indent="-457200" algn="just">
              <a:buFont typeface="Wingdings" panose="05000000000000000000" pitchFamily="2" charset="2"/>
              <a:buChar char="v"/>
            </a:pP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vytvárať podmienky </a:t>
            </a: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mechanizmy </a:t>
            </a: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cielené rozvíjanie matematických schopností žiakov ZŠ v oblasti FM.</a:t>
            </a:r>
          </a:p>
          <a:p>
            <a:pPr marL="635000" indent="-457200" algn="just">
              <a:buFont typeface="Wingdings" panose="05000000000000000000" pitchFamily="2" charset="2"/>
              <a:buChar char="v"/>
            </a:pP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Problematika </a:t>
            </a:r>
            <a:r>
              <a:rPr lang="sk-SK" sz="2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vyučovania </a:t>
            </a: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 vo </a:t>
            </a:r>
            <a:r>
              <a:rPr lang="sk-SK" sz="2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vyučovaní </a:t>
            </a:r>
            <a:r>
              <a:rPr lang="sk-SK" sz="2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na ZŠ </a:t>
            </a:r>
            <a:r>
              <a:rPr lang="sk-SK" sz="2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tkvie, podľa nášho názoru, v troch faktoroch:</a:t>
            </a:r>
          </a:p>
          <a:p>
            <a:pPr marL="901700" indent="-368300">
              <a:buNone/>
            </a:pPr>
            <a:r>
              <a:rPr lang="sk-SK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faktor súvisí s nepripravenosťou učiteľov matematiky 2. stupňa ZŠ na prácu so spomínanou problematikou.</a:t>
            </a:r>
          </a:p>
          <a:p>
            <a:pPr marL="901700" indent="-368300">
              <a:buNone/>
            </a:pPr>
            <a:r>
              <a:rPr lang="sk-SK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faktor </a:t>
            </a:r>
            <a:r>
              <a:rPr lang="sk-SK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súvisí s nedostatočnou pozornosťou, ktorá je tejto </a:t>
            </a:r>
            <a:r>
              <a:rPr lang="sk-SK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oblasti vyučovania </a:t>
            </a:r>
            <a:r>
              <a:rPr lang="sk-SK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matematiky venovaná.</a:t>
            </a:r>
          </a:p>
          <a:p>
            <a:pPr marL="901700" indent="-368300">
              <a:buNone/>
            </a:pPr>
            <a:r>
              <a:rPr lang="sk-SK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faktor</a:t>
            </a:r>
            <a:r>
              <a:rPr lang="sk-SK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ktorý nevieme priamo ovplyvniť, je rýchlo vyvíjajúca sa </a:t>
            </a:r>
            <a:r>
              <a:rPr lang="sk-SK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doba vo </a:t>
            </a:r>
            <a:r>
              <a:rPr lang="sk-SK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svete financií</a:t>
            </a:r>
            <a:r>
              <a:rPr lang="sk-S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79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16632"/>
            <a:ext cx="9148812" cy="1656184"/>
          </a:xfrm>
        </p:spPr>
        <p:txBody>
          <a:bodyPr>
            <a:noAutofit/>
          </a:bodyPr>
          <a:lstStyle/>
          <a:p>
            <a:pPr marL="0" algn="ctr"/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Návrhy a odporúčania na zlepšenie </a:t>
            </a:r>
            <a:r>
              <a:rPr lang="sk-SK" sz="4400" b="1" cap="small" dirty="0" err="1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fg</a:t>
            </a:r>
            <a:r>
              <a:rPr lang="sk-SK" sz="44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žiakov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k-SK" sz="35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Na úrovni </a:t>
            </a:r>
            <a:r>
              <a:rPr lang="sk-SK" sz="3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učiteľov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Na </a:t>
            </a:r>
            <a:r>
              <a:rPr lang="sk-SK" sz="35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úrovni základných </a:t>
            </a:r>
            <a:r>
              <a:rPr lang="sk-SK" sz="3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škôl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Na </a:t>
            </a:r>
            <a:r>
              <a:rPr lang="sk-SK" sz="35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úrovni vysokých </a:t>
            </a:r>
            <a:r>
              <a:rPr lang="sk-SK" sz="3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škôl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Na </a:t>
            </a:r>
            <a:r>
              <a:rPr lang="sk-SK" sz="35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úrovni Ministerstva školstva, vedy, výskumu a </a:t>
            </a:r>
            <a:r>
              <a:rPr lang="sk-SK" sz="3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športu</a:t>
            </a:r>
            <a:endParaRPr lang="sk-SK" sz="35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98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/>
          </a:bodyPr>
          <a:lstStyle/>
          <a:p>
            <a:pPr marL="0" algn="ctr"/>
            <a: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Prílohy</a:t>
            </a:r>
            <a:endParaRPr lang="sk-SK" sz="4000" b="1" cap="small" dirty="0">
              <a:ln w="6350"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40768"/>
            <a:ext cx="8964488" cy="51140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sk-SK" sz="3500" i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Ukážky účtov, kurzových lístkov z historických učebníc</a:t>
            </a:r>
          </a:p>
          <a:p>
            <a:pPr marL="65087" lvl="0" indent="0">
              <a:buNone/>
            </a:pPr>
            <a:endParaRPr lang="sk-SK" sz="1500" i="1" dirty="0" smtClean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sk-SK" sz="3500" i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Ukážky žiackych riešení </a:t>
            </a:r>
          </a:p>
          <a:p>
            <a:pPr marL="444500" lvl="0" indent="0">
              <a:buNone/>
            </a:pPr>
            <a:r>
              <a:rPr lang="sk-SK" sz="3500" i="1" dirty="0" err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kvázi-experimentu</a:t>
            </a:r>
            <a:endParaRPr lang="sk-SK" sz="3500" i="1" dirty="0" smtClean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  <a:p>
            <a:pPr marL="444500" lvl="0" indent="0">
              <a:buNone/>
            </a:pPr>
            <a:endParaRPr lang="sk-SK" sz="1500" i="1" dirty="0" smtClean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  <a:p>
            <a:pPr marL="65087" indent="0" algn="ctr">
              <a:buNone/>
            </a:pPr>
            <a:r>
              <a:rPr lang="sk-SK" sz="4000" b="1" i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Zbierka vybraných príkladov </a:t>
            </a:r>
            <a:r>
              <a:rPr lang="sk-SK" sz="4000" b="1" i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z historických učebníc </a:t>
            </a:r>
          </a:p>
          <a:p>
            <a:pPr marL="65087" indent="0" algn="ctr">
              <a:buNone/>
            </a:pPr>
            <a:r>
              <a:rPr lang="sk-SK" sz="4000" b="1" i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(v </a:t>
            </a:r>
            <a:r>
              <a:rPr lang="sk-SK" sz="4000" b="1" i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pôvodnom znení)</a:t>
            </a:r>
            <a:endParaRPr lang="sk-SK" sz="4000" b="1" i="1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  <a:p>
            <a:pPr marL="65087" indent="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84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99425" cy="928688"/>
          </a:xfrm>
        </p:spPr>
        <p:txBody>
          <a:bodyPr>
            <a:norm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sk-SK" sz="44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Motív písania práce</a:t>
            </a:r>
            <a:endParaRPr lang="sk-SK" sz="4400" b="1" cap="small" dirty="0">
              <a:ln w="6350"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5362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400947"/>
          </a:xfrm>
        </p:spPr>
        <p:txBody>
          <a:bodyPr/>
          <a:lstStyle/>
          <a:p>
            <a:pPr algn="just">
              <a:spcBef>
                <a:spcPts val="1800"/>
              </a:spcBef>
              <a:buClr>
                <a:srgbClr val="FFFF00"/>
              </a:buClr>
              <a:buFont typeface="Wingdings" pitchFamily="2" charset="2"/>
              <a:buChar char="v"/>
            </a:pPr>
            <a:r>
              <a:rPr lang="sk-SK" sz="4000" b="1" dirty="0">
                <a:latin typeface="Bookman Old Style" pitchFamily="18" charset="0"/>
              </a:rPr>
              <a:t>osobný záujem o zistenie súčasného stavu finančnej matematiky na základných školách</a:t>
            </a:r>
            <a:endParaRPr lang="sk-SK" sz="3600" b="1" dirty="0">
              <a:latin typeface="Bookman Old Style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Font typeface="Wingdings" pitchFamily="2" charset="2"/>
              <a:buChar char="v"/>
            </a:pPr>
            <a:r>
              <a:rPr lang="sk-SK" sz="4000" b="1" dirty="0" smtClean="0">
                <a:latin typeface="Bookman Old Style" pitchFamily="18" charset="0"/>
              </a:rPr>
              <a:t>prezentácia a výskyt finančnej matematiky v historických učebniciach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Nadpis 1"/>
          <p:cNvSpPr>
            <a:spLocks noGrp="1"/>
          </p:cNvSpPr>
          <p:nvPr>
            <p:ph type="title"/>
          </p:nvPr>
        </p:nvSpPr>
        <p:spPr bwMode="auto">
          <a:xfrm>
            <a:off x="467544" y="0"/>
            <a:ext cx="8064500" cy="9286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Cieľ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836712"/>
            <a:ext cx="8892480" cy="5904656"/>
          </a:xfrm>
        </p:spPr>
        <p:txBody>
          <a:bodyPr>
            <a:noAutofit/>
          </a:bodyPr>
          <a:lstStyle/>
          <a:p>
            <a:pPr marL="635508" indent="-571500" algn="just" fontAlgn="auto"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identifikovať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súčasný stav vzdelávania podľa ISCED 2 so zameraním na finančnú matematiku</a:t>
            </a:r>
          </a:p>
          <a:p>
            <a:pPr marL="635508" indent="-571500" algn="just" fontAlgn="auto"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analyzovať súčasné učebnice matematiky z pohľadu obsahovej náplne predmetu</a:t>
            </a:r>
          </a:p>
          <a:p>
            <a:pPr marL="635508" indent="-571500" algn="just" fontAlgn="auto"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zistiť a porovnať výsledky testovania finančnej gramotnosti 15-ročných žiakov</a:t>
            </a:r>
          </a:p>
          <a:p>
            <a:pPr marL="635508" indent="-571500" algn="just" fontAlgn="auto"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uskutočniť obsahovú analýzu vybraných historických učebníc matematiky z obdobia rokov 1918-1945 so zameraním na učivo finančnej matematiky</a:t>
            </a:r>
          </a:p>
          <a:p>
            <a:pPr marL="635508" indent="-571500" fontAlgn="auto"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endParaRPr lang="sk-SK" b="1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title"/>
          </p:nvPr>
        </p:nvSpPr>
        <p:spPr bwMode="auto">
          <a:xfrm>
            <a:off x="467544" y="0"/>
            <a:ext cx="8064500" cy="9286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Cieľ práce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4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0" y="908720"/>
            <a:ext cx="874846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508" indent="-571500" algn="just" fontAlgn="auto"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r>
              <a:rPr lang="sk-SK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zrealizovať </a:t>
            </a:r>
            <a:r>
              <a:rPr lang="sk-S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výskum finančnej gramotnosti </a:t>
            </a:r>
            <a:r>
              <a:rPr lang="sk-SK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 vybranej </a:t>
            </a:r>
            <a:r>
              <a:rPr lang="sk-S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skupine 14 až 16-ročných </a:t>
            </a:r>
            <a:r>
              <a:rPr lang="sk-SK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žiakov</a:t>
            </a:r>
          </a:p>
          <a:p>
            <a:pPr marL="635508" indent="-571500" algn="just" fontAlgn="auto"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v"/>
              <a:defRPr/>
            </a:pPr>
            <a:r>
              <a:rPr lang="sk-S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identifikovať problémové oblasti a predložiť návrhy, ktoré by prispeli k zlepšeniu finančnej gramotnosti žiakov základných škôl</a:t>
            </a:r>
          </a:p>
        </p:txBody>
      </p:sp>
    </p:spTree>
    <p:extLst>
      <p:ext uri="{BB962C8B-B14F-4D97-AF65-F5344CB8AC3E}">
        <p14:creationId xmlns:p14="http://schemas.microsoft.com/office/powerpoint/2010/main" val="37521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64500" cy="1001043"/>
          </a:xfrm>
        </p:spPr>
        <p:txBody>
          <a:bodyPr>
            <a:norm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sk-SK" sz="44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Štruktúra </a:t>
            </a:r>
            <a:r>
              <a:rPr lang="sk-SK" sz="44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práce</a:t>
            </a:r>
          </a:p>
        </p:txBody>
      </p:sp>
      <p:sp>
        <p:nvSpPr>
          <p:cNvPr id="17409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342407" cy="4824536"/>
          </a:xfrm>
        </p:spPr>
        <p:txBody>
          <a:bodyPr/>
          <a:lstStyle/>
          <a:p>
            <a:pPr marL="540000" indent="-5400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sk-SK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SÚČASNÝ </a:t>
            </a:r>
            <a:r>
              <a:rPr lang="sk-SK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STAV RIEŠENEJ PROBLEMATIKY</a:t>
            </a:r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indent="-5400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sk-SK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CIEĽ </a:t>
            </a:r>
            <a:r>
              <a:rPr lang="sk-SK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METODOLÓGIA PRÁCE</a:t>
            </a:r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indent="-5400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sk-SK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FINANČNÁ </a:t>
            </a:r>
            <a:r>
              <a:rPr lang="sk-SK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 </a:t>
            </a:r>
            <a:r>
              <a:rPr lang="sk-SK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 HISTORICKÝCH </a:t>
            </a:r>
            <a:r>
              <a:rPr lang="sk-SK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UČEBNICIACH </a:t>
            </a:r>
            <a:r>
              <a:rPr lang="sk-SK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 OBDOBÍ ROKOV 1918 </a:t>
            </a:r>
            <a:r>
              <a:rPr lang="sk-SK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1945</a:t>
            </a:r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indent="-5400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sk-SK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VÝSLEDKY</a:t>
            </a:r>
            <a:r>
              <a:rPr lang="sk-SK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ICH VYHODNOTENIE A DISKUSIA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099425" cy="928688"/>
          </a:xfrm>
        </p:spPr>
        <p:txBody>
          <a:bodyPr>
            <a:no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Teoretická časť práce – teoretické východiská</a:t>
            </a:r>
          </a:p>
        </p:txBody>
      </p:sp>
      <p:sp>
        <p:nvSpPr>
          <p:cNvPr id="22529" name="Zástupný symbol obsahu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517232"/>
          </a:xfrm>
        </p:spPr>
        <p:txBody>
          <a:bodyPr/>
          <a:lstStyle/>
          <a:p>
            <a:pPr marL="65087" indent="0">
              <a:buNone/>
            </a:pPr>
            <a:r>
              <a:rPr lang="sk-SK" sz="3200" b="1" dirty="0"/>
              <a:t>1 SÚČASNÝ STAV RIEŠENEJ PROBLEMATIKY </a:t>
            </a:r>
            <a:endParaRPr lang="sk-SK" sz="3200" dirty="0"/>
          </a:p>
          <a:p>
            <a:pPr marL="1071563" indent="-806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História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školstva</a:t>
            </a:r>
          </a:p>
          <a:p>
            <a:pPr marL="1071563" indent="-8064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Školský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systém na Slovensku v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súčasnej dobe a Štátny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vzdelávací program </a:t>
            </a:r>
          </a:p>
          <a:p>
            <a:pPr marL="1071563" indent="-8064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ISCED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– Nižšie sekundárne vzdelávanie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 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finančná matematika v ISCED 2</a:t>
            </a:r>
          </a:p>
          <a:p>
            <a:pPr marL="1071563" indent="-8064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Finančná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 v súčasných učebniciach matematiky pre základné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školy</a:t>
            </a:r>
          </a:p>
          <a:p>
            <a:pPr marL="1071563" indent="-8064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PISA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medzinárodná štúdia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7</a:t>
            </a:fld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57713" y="118138"/>
            <a:ext cx="8850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CIEĽ A METODOLÓGIA PRÁCE</a:t>
            </a:r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08003"/>
              </p:ext>
            </p:extLst>
          </p:nvPr>
        </p:nvGraphicFramePr>
        <p:xfrm>
          <a:off x="395536" y="825491"/>
          <a:ext cx="8352928" cy="5770843"/>
        </p:xfrm>
        <a:graphic>
          <a:graphicData uri="http://schemas.openxmlformats.org/drawingml/2006/table">
            <a:tbl>
              <a:tblPr firstRow="1" firstCol="1" bandRow="1"/>
              <a:tblGrid>
                <a:gridCol w="1152128"/>
                <a:gridCol w="7200800"/>
              </a:tblGrid>
              <a:tr h="32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3000" b="1" dirty="0" smtClean="0">
                          <a:solidFill>
                            <a:srgbClr val="FFFF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Kvalitatívny   </a:t>
                      </a:r>
                      <a:r>
                        <a:rPr lang="sk-SK" sz="3000" b="1" dirty="0">
                          <a:solidFill>
                            <a:srgbClr val="FFFF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výskum</a:t>
                      </a:r>
                      <a:endParaRPr lang="sk-SK" sz="30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1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Objekt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výskumu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Učebnice</a:t>
                      </a: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1926 – Aritmetika pre ústavy učiteľské,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1932 – Počtovnica a </a:t>
                      </a:r>
                      <a:r>
                        <a:rPr lang="sk-SK" sz="20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merba</a:t>
                      </a: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1942 – Počtovnica pre I. triedu meštianskych škôl,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1942 – Počtovnica pre II. triedu meštianskych škôl,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Predmet </a:t>
                      </a:r>
                      <a:endParaRPr lang="sk-SK" sz="18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výskumu</a:t>
                      </a:r>
                      <a:endParaRPr lang="sk-SK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sk-SK" sz="20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Porovnávané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historické a súčasné učebnice v rámci nasledujúcich pojmov: 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peniaze </a:t>
                      </a: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ich 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pomenovanie a používanie, </a:t>
                      </a: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úrok, rabat, skonto, zisk, strata, brutto, netto, </a:t>
                      </a:r>
                      <a:r>
                        <a:rPr lang="sk-SK" sz="20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tara</a:t>
                      </a: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 peňažný denník.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9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Základné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kritériá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učebnice matematiky z obdobia (1918 – 1945),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učebnice matematiky vydané v slovenskom jazyku,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učebnice vydané v 1. ČSR,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učebnice používané na výučbu matematiky pre prvý stupeň vzdelávania (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sledovaného obdobia</a:t>
                      </a: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8</a:t>
            </a:fld>
            <a:endParaRPr lang="sk-SK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80070"/>
              </p:ext>
            </p:extLst>
          </p:nvPr>
        </p:nvGraphicFramePr>
        <p:xfrm>
          <a:off x="622683" y="857476"/>
          <a:ext cx="7920880" cy="5112569"/>
        </p:xfrm>
        <a:graphic>
          <a:graphicData uri="http://schemas.openxmlformats.org/drawingml/2006/table">
            <a:tbl>
              <a:tblPr firstRow="1" firstCol="1" bandRow="1"/>
              <a:tblGrid>
                <a:gridCol w="1728192"/>
                <a:gridCol w="6192688"/>
              </a:tblGrid>
              <a:tr h="5407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sk-SK" sz="3000" b="1" kern="1200" dirty="0">
                          <a:solidFill>
                            <a:srgbClr val="FFFF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Kvantitatívny výskum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Objekt výskumu</a:t>
                      </a:r>
                      <a:endParaRPr lang="sk-SK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vybraná </a:t>
                      </a:r>
                      <a:r>
                        <a:rPr lang="sk-SK" sz="2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vzorka</a:t>
                      </a:r>
                      <a:r>
                        <a:rPr lang="sk-SK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20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15-ročných žiakov</a:t>
                      </a:r>
                      <a:endParaRPr lang="sk-SK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7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Predmet výskumu</a:t>
                      </a:r>
                      <a:endParaRPr lang="sk-SK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zisťovanie </a:t>
                      </a:r>
                      <a:r>
                        <a:rPr lang="sk-SK" sz="2000" b="1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finančnej gramotnosti</a:t>
                      </a:r>
                      <a:r>
                        <a:rPr lang="sk-SK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vybranej </a:t>
                      </a:r>
                      <a:endParaRPr lang="sk-SK" sz="2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vzorky </a:t>
                      </a:r>
                      <a:r>
                        <a:rPr lang="sk-SK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15-ročných žiakov.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22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Základné kritériá</a:t>
                      </a:r>
                      <a:endParaRPr lang="sk-SK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sk-SK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pri výbere príkladov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sk-SK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výberové podmienky vzorky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157713" y="118138"/>
            <a:ext cx="8850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4632" algn="ctr" fontAlgn="auto">
              <a:spcAft>
                <a:spcPts val="0"/>
              </a:spcAft>
              <a:defRPr/>
            </a:pPr>
            <a:r>
              <a:rPr lang="sk-SK" sz="4000" b="1" cap="small" dirty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ea typeface="+mj-ea"/>
                <a:cs typeface="+mj-cs"/>
              </a:rPr>
              <a:t>CIEĽ A METODOLÓGIA PRÁCE</a:t>
            </a:r>
          </a:p>
        </p:txBody>
      </p:sp>
      <p:sp>
        <p:nvSpPr>
          <p:cNvPr id="2" name="Obdĺžnik 1"/>
          <p:cNvSpPr/>
          <p:nvPr/>
        </p:nvSpPr>
        <p:spPr>
          <a:xfrm>
            <a:off x="611560" y="6126926"/>
            <a:ext cx="79208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Metódy: analýza, komparácia, indukcia a dedukcia ...</a:t>
            </a:r>
          </a:p>
        </p:txBody>
      </p:sp>
    </p:spTree>
    <p:extLst>
      <p:ext uri="{BB962C8B-B14F-4D97-AF65-F5344CB8AC3E}">
        <p14:creationId xmlns:p14="http://schemas.microsoft.com/office/powerpoint/2010/main" val="13076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988840"/>
            <a:ext cx="8850064" cy="4392488"/>
          </a:xfrm>
        </p:spPr>
        <p:txBody>
          <a:bodyPr/>
          <a:lstStyle/>
          <a:p>
            <a:pPr marL="65087" indent="0">
              <a:buNone/>
            </a:pPr>
            <a:r>
              <a:rPr lang="sk-SK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Metóda analýzy </a:t>
            </a:r>
            <a:r>
              <a:rPr lang="sk-SK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dát </a:t>
            </a:r>
            <a:r>
              <a:rPr lang="sk-SK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technika otvoreného </a:t>
            </a:r>
            <a:r>
              <a:rPr lang="sk-SK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kódovania</a:t>
            </a:r>
            <a:endParaRPr lang="sk-SK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087" indent="0">
              <a:buNone/>
            </a:pPr>
            <a:endParaRPr lang="sk-SK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087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Porovnávali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b="1" dirty="0" smtClean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Grafické </a:t>
            </a:r>
            <a:r>
              <a:rPr lang="sk-SK" b="1" dirty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prevedenie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b="1" dirty="0" smtClean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Štrukturálnu </a:t>
            </a:r>
            <a:r>
              <a:rPr lang="sk-SK" b="1" dirty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náplň – úvod, obsah, doslov, </a:t>
            </a:r>
            <a:r>
              <a:rPr lang="sk-SK" b="1" dirty="0" smtClean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záver, </a:t>
            </a:r>
            <a:endParaRPr lang="sk-SK" b="1" dirty="0">
              <a:ln>
                <a:solidFill>
                  <a:srgbClr val="FFFF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b="1" dirty="0" smtClean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Kategoriálne </a:t>
            </a:r>
            <a:r>
              <a:rPr lang="sk-SK" b="1" dirty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systémy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b="1" dirty="0" smtClean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Obsahovú </a:t>
            </a:r>
            <a:r>
              <a:rPr lang="sk-SK" b="1" dirty="0">
                <a:ln>
                  <a:solidFill>
                    <a:srgbClr val="FFFF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náplň v počte príkladov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829E-4E89-42F7-BC5E-25F38DED7895}" type="slidenum">
              <a:rPr lang="sk-SK" smtClean="0"/>
              <a:pPr>
                <a:defRPr/>
              </a:pPr>
              <a:t>9</a:t>
            </a:fld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79512" y="548680"/>
            <a:ext cx="8850064" cy="122413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84188" algn="l" rtl="0" fontAlgn="base">
              <a:spcBef>
                <a:spcPct val="0"/>
              </a:spcBef>
              <a:spcAft>
                <a:spcPct val="0"/>
              </a:spcAft>
              <a:defRPr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E3E3E3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2pPr>
            <a:lvl3pPr marL="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3pPr>
            <a:lvl4pPr marL="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4pPr>
            <a:lvl5pPr marL="4841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5pPr>
            <a:lvl6pPr marL="9413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6pPr>
            <a:lvl7pPr marL="13985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7pPr>
            <a:lvl8pPr marL="18557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8pPr>
            <a:lvl9pPr marL="2312988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E3E3E3"/>
                </a:solidFill>
                <a:latin typeface="Century Gothic" pitchFamily="34" charset="0"/>
              </a:defRPr>
            </a:lvl9pPr>
          </a:lstStyle>
          <a:p>
            <a:pPr marL="484632" algn="ctr" fontAlgn="auto">
              <a:spcAft>
                <a:spcPts val="0"/>
              </a:spcAft>
              <a:defRPr/>
            </a:pPr>
            <a:r>
              <a:rPr lang="sk-SK" sz="4000" b="1" cap="small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Kvalitatívny výskum</a:t>
            </a:r>
          </a:p>
          <a:p>
            <a:pPr marL="484632" fontAlgn="auto">
              <a:spcAft>
                <a:spcPts val="0"/>
              </a:spcAft>
              <a:defRPr/>
            </a:pPr>
            <a:r>
              <a:rPr lang="sk-SK" sz="4000" b="1" i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Analýza </a:t>
            </a:r>
            <a:r>
              <a:rPr lang="sk-SK" sz="40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textov </a:t>
            </a:r>
            <a:r>
              <a:rPr lang="sk-SK" sz="4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 historických učebníc</a:t>
            </a:r>
            <a:r>
              <a:rPr lang="sk-SK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84632" algn="ctr" fontAlgn="auto">
              <a:spcAft>
                <a:spcPts val="0"/>
              </a:spcAft>
              <a:defRPr/>
            </a:pPr>
            <a:endParaRPr lang="sk-SK" sz="4000" b="1" cap="small" dirty="0">
              <a:ln w="6350"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Odtiene sivej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409</Words>
  <Application>Microsoft Office PowerPoint</Application>
  <PresentationFormat>Prezentácia na obrazovke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Nadšenie</vt:lpstr>
      <vt:lpstr>Prezentácia programu PowerPoint</vt:lpstr>
      <vt:lpstr>Motív písania práce</vt:lpstr>
      <vt:lpstr>Cieľ práce</vt:lpstr>
      <vt:lpstr>Cieľ práce</vt:lpstr>
      <vt:lpstr>Štruktúra práce</vt:lpstr>
      <vt:lpstr>Teoretická časť práce – teoretické východiská</vt:lpstr>
      <vt:lpstr>Prezentácia programu PowerPoint</vt:lpstr>
      <vt:lpstr>Prezentácia programu PowerPoint</vt:lpstr>
      <vt:lpstr>Prezentácia programu PowerPoint</vt:lpstr>
      <vt:lpstr>Prezentácia programu PowerPoint</vt:lpstr>
      <vt:lpstr>Prehľad počtu príkladov</vt:lpstr>
      <vt:lpstr>Zavádzanie pojmu percento    1926        1932</vt:lpstr>
      <vt:lpstr>Zavádzanie pojmu percento  1942 I    1942 II</vt:lpstr>
      <vt:lpstr>Kvalitatívny výskum</vt:lpstr>
      <vt:lpstr>Kvalitatívny výskum</vt:lpstr>
      <vt:lpstr>Návrhy a odporúčania na zlepšenie fg žiakov</vt:lpstr>
      <vt:lpstr>Prílohy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Názov diplomovej práce</dc:title>
  <dc:creator>LL2</dc:creator>
  <cp:lastModifiedBy>BRIDGE-Henrieta Mihaliková</cp:lastModifiedBy>
  <cp:revision>72</cp:revision>
  <dcterms:created xsi:type="dcterms:W3CDTF">2013-03-20T08:38:33Z</dcterms:created>
  <dcterms:modified xsi:type="dcterms:W3CDTF">2016-01-22T08:53:23Z</dcterms:modified>
</cp:coreProperties>
</file>