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75" r:id="rId20"/>
    <p:sldId id="272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533400"/>
            <a:ext cx="5105400" cy="259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VONKAJŠIA </a:t>
            </a:r>
            <a:br>
              <a:rPr lang="sk-SK" sz="4800" dirty="0" smtClean="0"/>
            </a:br>
            <a:r>
              <a:rPr lang="sk-SK" sz="4800" dirty="0" smtClean="0"/>
              <a:t>A VNÚTORNÁ kostra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943600" y="6248400"/>
            <a:ext cx="2982820" cy="422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Ivana Richnavská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599"/>
            <a:ext cx="2590799" cy="1730083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2628899" cy="1752600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vnutorna kost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65760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červenooč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55556" cy="228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BlokTextu 4"/>
          <p:cNvSpPr txBox="1"/>
          <p:nvPr/>
        </p:nvSpPr>
        <p:spPr>
          <a:xfrm>
            <a:off x="1295400" y="3505200"/>
            <a:ext cx="596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nálevní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619875" cy="616333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553200" y="5181600"/>
            <a:ext cx="596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err="1" smtClean="0"/>
              <a:t>Pŕhlivce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20040"/>
            <a:ext cx="7239000" cy="670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POHYB MNOHOBUNKOVCOV: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Zdroj: http://www.orbion.cz/img/img/imagecache/thumb/egypt-zahava-meduza-502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0"/>
            <a:ext cx="465291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Ploskavce</a:t>
            </a:r>
            <a:r>
              <a:rPr lang="sk-SK" dirty="0" smtClean="0"/>
              <a:t> a </a:t>
            </a:r>
            <a:r>
              <a:rPr lang="sk-SK" dirty="0" err="1" smtClean="0"/>
              <a:t>obrúčkavce</a:t>
            </a:r>
            <a:endParaRPr lang="sk-SK" dirty="0"/>
          </a:p>
        </p:txBody>
      </p:sp>
      <p:pic>
        <p:nvPicPr>
          <p:cNvPr id="35842" name="Picture 2" descr="Zdroj: http://upload.wikimedia.org/wikipedia/commons/thumb/3/30/Regenwurm1.jpg/180px-Regenwur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419600" cy="444415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0" y="5867400"/>
            <a:ext cx="215636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/>
              <a:t>Kožnosvalový</a:t>
            </a:r>
            <a:r>
              <a:rPr lang="sk-SK" sz="2000" dirty="0" smtClean="0"/>
              <a:t> vak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mäkkýše</a:t>
            </a:r>
            <a:endParaRPr lang="sk-SK" dirty="0"/>
          </a:p>
        </p:txBody>
      </p:sp>
      <p:pic>
        <p:nvPicPr>
          <p:cNvPr id="36866" name="Picture 2" descr="Výsledok vyhľadávania obrázkov pre dopyt slim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719" y="2286000"/>
            <a:ext cx="5611491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Článkonožce </a:t>
            </a:r>
            <a:endParaRPr lang="sk-SK" dirty="0"/>
          </a:p>
        </p:txBody>
      </p:sp>
      <p:pic>
        <p:nvPicPr>
          <p:cNvPr id="4" name="Picture 2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5477255" cy="3657600"/>
          </a:xfrm>
          <a:prstGeom prst="rect">
            <a:avLst/>
          </a:prstGeom>
          <a:noFill/>
        </p:spPr>
      </p:pic>
      <p:pic>
        <p:nvPicPr>
          <p:cNvPr id="37890" name="Picture 2" descr="Výsledok vyhľadávania obrázkov pre dopyt stonožky"/>
          <p:cNvPicPr>
            <a:picLocks noChangeAspect="1" noChangeArrowheads="1"/>
          </p:cNvPicPr>
          <p:nvPr/>
        </p:nvPicPr>
        <p:blipFill>
          <a:blip r:embed="rId3"/>
          <a:srcRect t="16740" r="3084" b="17181"/>
          <a:stretch>
            <a:fillRect/>
          </a:stretch>
        </p:blipFill>
        <p:spPr bwMode="auto">
          <a:xfrm>
            <a:off x="0" y="4953000"/>
            <a:ext cx="4191000" cy="1905000"/>
          </a:xfrm>
          <a:prstGeom prst="rect">
            <a:avLst/>
          </a:prstGeom>
          <a:noFill/>
        </p:spPr>
      </p:pic>
      <p:pic>
        <p:nvPicPr>
          <p:cNvPr id="37892" name="Picture 4" descr="Výsledok vyhľadávania obrázkov pre dopyt pavu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4953000"/>
            <a:ext cx="33337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stavovce</a:t>
            </a:r>
            <a:endParaRPr lang="sk-SK" dirty="0"/>
          </a:p>
        </p:txBody>
      </p:sp>
      <p:pic>
        <p:nvPicPr>
          <p:cNvPr id="39938" name="Picture 2" descr="Výsledok vyhľadávania obrázkov pre dopyt morske ry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3033713" cy="2133601"/>
          </a:xfrm>
          <a:prstGeom prst="rect">
            <a:avLst/>
          </a:prstGeom>
          <a:noFill/>
        </p:spPr>
      </p:pic>
      <p:pic>
        <p:nvPicPr>
          <p:cNvPr id="39940" name="Picture 4" descr="Výsledok vyhľadávania obrázkov pre dopyt pla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00200"/>
            <a:ext cx="4467225" cy="2914650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mačka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14800"/>
            <a:ext cx="3200400" cy="2743200"/>
          </a:xfrm>
          <a:prstGeom prst="rect">
            <a:avLst/>
          </a:prstGeom>
          <a:noFill/>
        </p:spPr>
      </p:pic>
      <p:pic>
        <p:nvPicPr>
          <p:cNvPr id="6" name="Picture 2" descr="Výsledok vyhľadávania obrázkov pre dopyt svaly živočichov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143000"/>
            <a:ext cx="710764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38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Svalová sústava stavovcov: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39552" y="1124744"/>
            <a:ext cx="601959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1.Hladké (útrobné svalstvo)</a:t>
            </a:r>
            <a:endParaRPr lang="sk-SK" sz="3600" dirty="0"/>
          </a:p>
        </p:txBody>
      </p:sp>
      <p:pic>
        <p:nvPicPr>
          <p:cNvPr id="6" name="Obrázok 5" descr="400px-Svalove-tkaniva.jpg"/>
          <p:cNvPicPr>
            <a:picLocks noChangeAspect="1"/>
          </p:cNvPicPr>
          <p:nvPr/>
        </p:nvPicPr>
        <p:blipFill>
          <a:blip r:embed="rId2" cstate="print"/>
          <a:srcRect l="35827" t="7746" r="36092" b="14790"/>
          <a:stretch>
            <a:fillRect/>
          </a:stretch>
        </p:blipFill>
        <p:spPr>
          <a:xfrm>
            <a:off x="2699792" y="1844824"/>
            <a:ext cx="4968552" cy="3426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400px-Svalove-tkaniv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348" t="7021" r="71324" b="15752"/>
          <a:stretch>
            <a:fillRect/>
          </a:stretch>
        </p:blipFill>
        <p:spPr>
          <a:xfrm>
            <a:off x="2123728" y="980727"/>
            <a:ext cx="5760640" cy="4224469"/>
          </a:xfrm>
        </p:spPr>
      </p:pic>
      <p:sp>
        <p:nvSpPr>
          <p:cNvPr id="4" name="BlokTextu 3"/>
          <p:cNvSpPr txBox="1"/>
          <p:nvPr/>
        </p:nvSpPr>
        <p:spPr>
          <a:xfrm>
            <a:off x="179512" y="332656"/>
            <a:ext cx="84854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1.Priečne pruhované(kostrové svalstvo)</a:t>
            </a:r>
            <a:endParaRPr lang="sk-SK" sz="3600" dirty="0"/>
          </a:p>
        </p:txBody>
      </p:sp>
      <p:pic>
        <p:nvPicPr>
          <p:cNvPr id="6" name="Obrázok 5" descr="220px-SlidingMyofibril-77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481511"/>
            <a:ext cx="5616624" cy="434011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Obrázok 6" descr="struktura_sval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15288"/>
            <a:ext cx="4824536" cy="6727022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467544" y="764704"/>
            <a:ext cx="82809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Poznáme 2 druhy kostrových svalov: </a:t>
            </a:r>
          </a:p>
          <a:p>
            <a:pPr algn="ctr"/>
            <a:r>
              <a:rPr lang="sk-SK" sz="4000" b="1" dirty="0" smtClean="0">
                <a:solidFill>
                  <a:srgbClr val="C00000"/>
                </a:solidFill>
              </a:rPr>
              <a:t>a.) Červené - pomalé</a:t>
            </a:r>
          </a:p>
          <a:p>
            <a:pPr algn="ctr"/>
            <a:r>
              <a:rPr lang="sk-SK" sz="4000" b="1" dirty="0" smtClean="0"/>
              <a:t>b.) Biele - rýchle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4785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C00000"/>
                </a:solidFill>
              </a:rPr>
              <a:t>SRDCOVÝ </a:t>
            </a:r>
            <a:r>
              <a:rPr lang="sk-SK" b="1" dirty="0" err="1" smtClean="0">
                <a:solidFill>
                  <a:srgbClr val="C00000"/>
                </a:solidFill>
              </a:rPr>
              <a:t>SVAL:Myokard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4" name="Zástupný symbol obsahu 3" descr="telo-profimedia-mikroskop-ludske-fotoreportaz-makro-elektronko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0616" y="1124743"/>
            <a:ext cx="6411744" cy="5629511"/>
          </a:xfrm>
        </p:spPr>
      </p:pic>
      <p:pic>
        <p:nvPicPr>
          <p:cNvPr id="5" name="Obrázok 4" descr="srd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969318"/>
            <a:ext cx="5888682" cy="588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VONKAJšIA</a:t>
            </a:r>
            <a:r>
              <a:rPr lang="sk-SK" dirty="0" smtClean="0"/>
              <a:t> KOSTRA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OSTRA čLANKONOžC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4545152" cy="3009901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3771899" cy="25146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orytnač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1148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7239000" cy="777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vnútorná KOSTRA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Výsledok vyhľadávania obrázkov pre dopyt chorda dorsa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60337" cy="457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ál 5"/>
          <p:cNvSpPr/>
          <p:nvPr/>
        </p:nvSpPr>
        <p:spPr>
          <a:xfrm>
            <a:off x="6248400" y="5791200"/>
            <a:ext cx="1066800" cy="6096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2" name="Picture 4" descr="Výsledok vyhľadávania obrázkov pre dopyt columna vertebralis"/>
          <p:cNvPicPr>
            <a:picLocks noChangeAspect="1" noChangeArrowheads="1"/>
          </p:cNvPicPr>
          <p:nvPr/>
        </p:nvPicPr>
        <p:blipFill>
          <a:blip r:embed="rId3"/>
          <a:srcRect l="24000" t="14084" r="33333" b="8920"/>
          <a:stretch>
            <a:fillRect/>
          </a:stretch>
        </p:blipFill>
        <p:spPr bwMode="auto">
          <a:xfrm>
            <a:off x="2667000" y="228600"/>
            <a:ext cx="2438400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kruhoústn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3581400" cy="2803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 descr="Výsledok vyhľadávania obrázkov pre dopyt drsnokož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3756851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Šípka doprava 5"/>
          <p:cNvSpPr/>
          <p:nvPr/>
        </p:nvSpPr>
        <p:spPr>
          <a:xfrm>
            <a:off x="4343400" y="1981200"/>
            <a:ext cx="3962400" cy="3886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Chrupavkovi-tá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010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Doplňte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Kostru stavovcov tvoria _________ spojivového tkaniva: __________, __________ a _______.</a:t>
            </a:r>
          </a:p>
          <a:p>
            <a:pPr>
              <a:buNone/>
            </a:pPr>
            <a:r>
              <a:rPr lang="sk-SK" dirty="0" smtClean="0"/>
              <a:t>Kostru stavovcov tvoria ___ funkčné celky:</a:t>
            </a:r>
          </a:p>
          <a:p>
            <a:pPr>
              <a:buNone/>
            </a:pPr>
            <a:r>
              <a:rPr lang="sk-SK" dirty="0" smtClean="0"/>
              <a:t>	-____________</a:t>
            </a:r>
          </a:p>
          <a:p>
            <a:pPr>
              <a:buNone/>
            </a:pPr>
            <a:r>
              <a:rPr lang="sk-SK" dirty="0" smtClean="0"/>
              <a:t>	-_____________</a:t>
            </a:r>
          </a:p>
          <a:p>
            <a:pPr>
              <a:buNone/>
            </a:pPr>
            <a:r>
              <a:rPr lang="sk-SK" dirty="0" smtClean="0"/>
              <a:t>	-_____________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609600"/>
            <a:ext cx="5105400" cy="22585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POHYBOVÁ SÚSTAVA A POHYB </a:t>
            </a:r>
            <a:r>
              <a:rPr lang="sk-SK" dirty="0" err="1" smtClean="0"/>
              <a:t>ŽIVOčÍCHOV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Výsledok vyhľadávania obrázkov pre dopyt pohybová sústava živočíchov"/>
          <p:cNvPicPr>
            <a:picLocks noChangeAspect="1" noChangeArrowheads="1"/>
          </p:cNvPicPr>
          <p:nvPr/>
        </p:nvPicPr>
        <p:blipFill>
          <a:blip r:embed="rId2"/>
          <a:srcRect l="10294" r="10294"/>
          <a:stretch>
            <a:fillRect/>
          </a:stretch>
        </p:blipFill>
        <p:spPr bwMode="auto">
          <a:xfrm>
            <a:off x="304800" y="286808"/>
            <a:ext cx="8407084" cy="6266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Funkcia: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6" name="Picture 4" descr="Výsledok vyhľadávania obrázkov pre dopyt pohyb živočích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55563" cy="1371600"/>
          </a:xfrm>
          <a:prstGeom prst="rect">
            <a:avLst/>
          </a:prstGeom>
          <a:noFill/>
        </p:spPr>
      </p:pic>
      <p:pic>
        <p:nvPicPr>
          <p:cNvPr id="28678" name="Picture 6" descr="Výsledok vyhľadávania obrázkov pre dopyt pohyb živočíchov"/>
          <p:cNvPicPr>
            <a:picLocks noChangeAspect="1" noChangeArrowheads="1"/>
          </p:cNvPicPr>
          <p:nvPr/>
        </p:nvPicPr>
        <p:blipFill>
          <a:blip r:embed="rId3"/>
          <a:srcRect b="6888"/>
          <a:stretch>
            <a:fillRect/>
          </a:stretch>
        </p:blipFill>
        <p:spPr bwMode="auto">
          <a:xfrm>
            <a:off x="1295400" y="2590800"/>
            <a:ext cx="5715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42048" cy="8534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Pasívny		aktívny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pasivny poh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3429000" cy="3319272"/>
          </a:xfrm>
          <a:prstGeom prst="rect">
            <a:avLst/>
          </a:prstGeom>
          <a:noFill/>
        </p:spPr>
      </p:pic>
      <p:pic>
        <p:nvPicPr>
          <p:cNvPr id="38916" name="Picture 4" descr="Výsledok vyhľadávania obrázkov pre dopyt unasanie živočichov vo v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00200"/>
            <a:ext cx="3505200" cy="2749178"/>
          </a:xfrm>
          <a:prstGeom prst="rect">
            <a:avLst/>
          </a:prstGeom>
          <a:noFill/>
        </p:spPr>
      </p:pic>
      <p:pic>
        <p:nvPicPr>
          <p:cNvPr id="38918" name="Picture 6" descr="Výsledok vyhľadávania obrázkov pre dopyt kliešt v srst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514849"/>
            <a:ext cx="3200400" cy="2343151"/>
          </a:xfrm>
          <a:prstGeom prst="rect">
            <a:avLst/>
          </a:prstGeom>
          <a:noFill/>
        </p:spPr>
      </p:pic>
      <p:pic>
        <p:nvPicPr>
          <p:cNvPr id="38920" name="Picture 8" descr="Výsledok vyhľadávania obrázkov pre dopyt pohyb ps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4343399"/>
            <a:ext cx="3552825" cy="2469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POHYB JEDNOBUNKOVCOV: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4038600" cy="434926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143000" y="5029200"/>
            <a:ext cx="73289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1.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90</Words>
  <PresentationFormat>Prezentácia na obrazovke (4:3)</PresentationFormat>
  <Paragraphs>32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Luxusný</vt:lpstr>
      <vt:lpstr>VONKAJŠIA  A VNÚTORNÁ kostra</vt:lpstr>
      <vt:lpstr>VONKAJšIA KOSTRA</vt:lpstr>
      <vt:lpstr>Snímka 3</vt:lpstr>
      <vt:lpstr>Snímka 4</vt:lpstr>
      <vt:lpstr>Doplňte</vt:lpstr>
      <vt:lpstr>POHYBOVÁ SÚSTAVA A POHYB ŽIVOčÍCHOV</vt:lpstr>
      <vt:lpstr>Funkcia:</vt:lpstr>
      <vt:lpstr>Pasívny  aktívny</vt:lpstr>
      <vt:lpstr>POHYB JEDNOBUNKOVCOV:</vt:lpstr>
      <vt:lpstr>Snímka 10</vt:lpstr>
      <vt:lpstr>Snímka 11</vt:lpstr>
      <vt:lpstr>Snímka 12</vt:lpstr>
      <vt:lpstr>Snímka 13</vt:lpstr>
      <vt:lpstr>Snímka 14</vt:lpstr>
      <vt:lpstr>Snímka 15</vt:lpstr>
      <vt:lpstr>stavovce</vt:lpstr>
      <vt:lpstr>Svalová sústava stavovcov:</vt:lpstr>
      <vt:lpstr>Snímka 18</vt:lpstr>
      <vt:lpstr>SRDCOVÝ SVAL:Myokard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44</cp:revision>
  <dcterms:created xsi:type="dcterms:W3CDTF">2016-09-25T08:52:04Z</dcterms:created>
  <dcterms:modified xsi:type="dcterms:W3CDTF">2016-11-24T18:10:44Z</dcterms:modified>
</cp:coreProperties>
</file>