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1" r:id="rId3"/>
    <p:sldId id="282" r:id="rId4"/>
    <p:sldId id="278" r:id="rId5"/>
    <p:sldId id="261" r:id="rId6"/>
    <p:sldId id="279" r:id="rId7"/>
    <p:sldId id="257" r:id="rId8"/>
    <p:sldId id="280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29. 10. 2020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29. 10. 2020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29. 10. 2020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29. 10. 2020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29. 10. 2020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29. 10. 2020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Vzorové príklady výpočtov na zloženie roztokov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9" t="22187" r="17116" b="3297"/>
          <a:stretch/>
        </p:blipFill>
        <p:spPr bwMode="auto">
          <a:xfrm>
            <a:off x="228600" y="990600"/>
            <a:ext cx="8737600" cy="5167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aoblený obdĺžnik 3"/>
          <p:cNvSpPr/>
          <p:nvPr/>
        </p:nvSpPr>
        <p:spPr>
          <a:xfrm>
            <a:off x="1600200" y="5868572"/>
            <a:ext cx="914400" cy="609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30 g</a:t>
            </a:r>
            <a:endParaRPr lang="sk-SK" dirty="0"/>
          </a:p>
        </p:txBody>
      </p:sp>
      <p:sp>
        <p:nvSpPr>
          <p:cNvPr id="6" name="Zaoblený obdĺžnik 5"/>
          <p:cNvSpPr/>
          <p:nvPr/>
        </p:nvSpPr>
        <p:spPr>
          <a:xfrm>
            <a:off x="2895600" y="5868572"/>
            <a:ext cx="914400" cy="6096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220 g</a:t>
            </a:r>
            <a:endParaRPr lang="sk-SK" dirty="0"/>
          </a:p>
        </p:txBody>
      </p:sp>
      <p:sp>
        <p:nvSpPr>
          <p:cNvPr id="7" name="Zaoblený obdĺžnik 6"/>
          <p:cNvSpPr/>
          <p:nvPr/>
        </p:nvSpPr>
        <p:spPr>
          <a:xfrm>
            <a:off x="4140200" y="5881467"/>
            <a:ext cx="914400" cy="609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250g</a:t>
            </a:r>
            <a:endParaRPr lang="sk-SK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77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symbol obsahu 4"/>
          <p:cNvPicPr>
            <a:picLocks noGrp="1"/>
          </p:cNvPicPr>
          <p:nvPr>
            <p:ph idx="1"/>
          </p:nvPr>
        </p:nvPicPr>
        <p:blipFill rotWithShape="1">
          <a:blip r:embed="rId2"/>
          <a:srcRect l="20265" t="28443" r="21013" b="27546"/>
          <a:stretch/>
        </p:blipFill>
        <p:spPr bwMode="auto">
          <a:xfrm>
            <a:off x="381000" y="1600200"/>
            <a:ext cx="8305800" cy="36698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Sedemcípa hviezda 3"/>
          <p:cNvSpPr/>
          <p:nvPr/>
        </p:nvSpPr>
        <p:spPr>
          <a:xfrm>
            <a:off x="15240" y="5257800"/>
            <a:ext cx="1600200" cy="1219200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/>
              <a:t>0</a:t>
            </a:r>
          </a:p>
        </p:txBody>
      </p:sp>
      <p:sp>
        <p:nvSpPr>
          <p:cNvPr id="7" name="Sedemcípa hviezda 6"/>
          <p:cNvSpPr/>
          <p:nvPr/>
        </p:nvSpPr>
        <p:spPr>
          <a:xfrm>
            <a:off x="7162800" y="5230837"/>
            <a:ext cx="1600200" cy="1219200"/>
          </a:xfrm>
          <a:prstGeom prst="star7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/>
              <a:t>1 </a:t>
            </a:r>
            <a:r>
              <a:rPr lang="sk-SK" sz="2000" dirty="0" smtClean="0"/>
              <a:t>alebo 100%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8347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sk-SK" dirty="0" smtClean="0"/>
              <a:t>1.hmotnostným zlomkom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Opakovanie</a:t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Vyjadrenie zloženia roztokov: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59435" r="24195" b="37258"/>
          <a:stretch/>
        </p:blipFill>
        <p:spPr bwMode="auto">
          <a:xfrm>
            <a:off x="822763" y="2423160"/>
            <a:ext cx="8671671" cy="475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62342" r="35153" b="35804"/>
          <a:stretch/>
        </p:blipFill>
        <p:spPr bwMode="auto">
          <a:xfrm>
            <a:off x="1317083" y="2899039"/>
            <a:ext cx="5610560" cy="37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43371" r="53357" b="48987"/>
          <a:stretch/>
        </p:blipFill>
        <p:spPr bwMode="auto">
          <a:xfrm>
            <a:off x="1711512" y="3733800"/>
            <a:ext cx="4821702" cy="269311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56048" r="37472" b="40396"/>
          <a:stretch/>
        </p:blipFill>
        <p:spPr bwMode="auto">
          <a:xfrm>
            <a:off x="822764" y="1981200"/>
            <a:ext cx="5674955" cy="44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dĺžnik 8"/>
          <p:cNvSpPr/>
          <p:nvPr/>
        </p:nvSpPr>
        <p:spPr>
          <a:xfrm>
            <a:off x="4712131" y="5503582"/>
            <a:ext cx="13486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(R)</a:t>
            </a:r>
            <a:endParaRPr lang="sk-SK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729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b="1" dirty="0" smtClean="0"/>
              <a:t>V kuchyni používame 8 % roztok octu. Koľko vody a kyseliny octovej obsahuje:</a:t>
            </a:r>
          </a:p>
          <a:p>
            <a:pPr marL="0" indent="0">
              <a:buNone/>
            </a:pPr>
            <a:r>
              <a:rPr lang="sk-SK" dirty="0" smtClean="0"/>
              <a:t>a)100g octu           b) 1000g octu</a:t>
            </a:r>
          </a:p>
          <a:p>
            <a:pPr marL="0" indent="0">
              <a:buNone/>
            </a:pPr>
            <a:r>
              <a:rPr lang="sk-SK" b="1" u="sng" dirty="0" smtClean="0"/>
              <a:t>1. Riešenie úvahou: </a:t>
            </a:r>
          </a:p>
          <a:p>
            <a:pPr marL="0" indent="0">
              <a:buNone/>
            </a:pPr>
            <a:r>
              <a:rPr lang="sk-SK" dirty="0" smtClean="0"/>
              <a:t>a) 8 % roztok octu obsahuje </a:t>
            </a:r>
            <a:r>
              <a:rPr lang="sk-SK" b="1" u="sng" dirty="0" smtClean="0"/>
              <a:t>v 100 g </a:t>
            </a:r>
            <a:r>
              <a:rPr lang="sk-SK" dirty="0" smtClean="0"/>
              <a:t>roztoku </a:t>
            </a:r>
          </a:p>
          <a:p>
            <a:pPr marL="0" indent="0">
              <a:buNone/>
            </a:pPr>
            <a:r>
              <a:rPr lang="sk-SK" b="1" dirty="0" smtClean="0"/>
              <a:t>                </a:t>
            </a:r>
          </a:p>
          <a:p>
            <a:pPr marL="0" indent="0">
              <a:buNone/>
            </a:pPr>
            <a:r>
              <a:rPr lang="sk-SK" b="1" dirty="0" smtClean="0"/>
              <a:t>              </a:t>
            </a:r>
            <a:r>
              <a:rPr lang="sk-SK" b="1" dirty="0" smtClean="0">
                <a:solidFill>
                  <a:srgbClr val="FF0000"/>
                </a:solidFill>
              </a:rPr>
              <a:t>8 g </a:t>
            </a:r>
            <a:r>
              <a:rPr lang="sk-SK" b="1" dirty="0" err="1" smtClean="0">
                <a:solidFill>
                  <a:srgbClr val="FF0000"/>
                </a:solidFill>
              </a:rPr>
              <a:t>kys</a:t>
            </a:r>
            <a:r>
              <a:rPr lang="sk-SK" b="1" dirty="0" smtClean="0">
                <a:solidFill>
                  <a:srgbClr val="FF0000"/>
                </a:solidFill>
              </a:rPr>
              <a:t>. octovej</a:t>
            </a:r>
            <a:r>
              <a:rPr lang="sk-SK" dirty="0" smtClean="0">
                <a:solidFill>
                  <a:srgbClr val="FF0000"/>
                </a:solidFill>
              </a:rPr>
              <a:t>   </a:t>
            </a:r>
            <a:r>
              <a:rPr lang="sk-SK" dirty="0" smtClean="0"/>
              <a:t>+   </a:t>
            </a:r>
            <a:r>
              <a:rPr lang="sk-SK" b="1" dirty="0" smtClean="0">
                <a:solidFill>
                  <a:schemeClr val="accent1"/>
                </a:solidFill>
              </a:rPr>
              <a:t>92 g vody</a:t>
            </a:r>
            <a:endParaRPr lang="sk-SK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sk-SK" dirty="0"/>
              <a:t>b) 8 % roztok octu </a:t>
            </a:r>
            <a:r>
              <a:rPr lang="sk-SK" dirty="0" smtClean="0"/>
              <a:t>v </a:t>
            </a:r>
            <a:r>
              <a:rPr lang="sk-SK" b="1" u="sng" dirty="0" smtClean="0"/>
              <a:t>1000 </a:t>
            </a:r>
            <a:r>
              <a:rPr lang="sk-SK" b="1" u="sng" dirty="0"/>
              <a:t>g </a:t>
            </a:r>
            <a:r>
              <a:rPr lang="sk-SK" dirty="0"/>
              <a:t>roztoku 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    80 </a:t>
            </a:r>
            <a:r>
              <a:rPr lang="sk-SK" b="1" dirty="0">
                <a:solidFill>
                  <a:srgbClr val="FF0000"/>
                </a:solidFill>
              </a:rPr>
              <a:t>g </a:t>
            </a:r>
            <a:r>
              <a:rPr lang="sk-SK" b="1" dirty="0" err="1">
                <a:solidFill>
                  <a:srgbClr val="FF0000"/>
                </a:solidFill>
              </a:rPr>
              <a:t>kys</a:t>
            </a:r>
            <a:r>
              <a:rPr lang="sk-SK" b="1" dirty="0">
                <a:solidFill>
                  <a:srgbClr val="FF0000"/>
                </a:solidFill>
              </a:rPr>
              <a:t>. octovej</a:t>
            </a:r>
            <a:r>
              <a:rPr lang="sk-SK" dirty="0">
                <a:solidFill>
                  <a:srgbClr val="FF0000"/>
                </a:solidFill>
              </a:rPr>
              <a:t>     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/>
              <a:t>+ </a:t>
            </a:r>
            <a:r>
              <a:rPr lang="sk-SK" b="1" dirty="0" smtClean="0">
                <a:solidFill>
                  <a:schemeClr val="accent1"/>
                </a:solidFill>
              </a:rPr>
              <a:t>920 </a:t>
            </a:r>
            <a:r>
              <a:rPr lang="sk-SK" b="1" dirty="0">
                <a:solidFill>
                  <a:schemeClr val="accent1"/>
                </a:solidFill>
              </a:rPr>
              <a:t>g vody</a:t>
            </a:r>
            <a:endParaRPr lang="sk-SK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k-SK" b="1" dirty="0" smtClean="0"/>
              <a:t>Príklad 1</a:t>
            </a:r>
            <a:endParaRPr lang="sk-SK" b="1" dirty="0"/>
          </a:p>
        </p:txBody>
      </p:sp>
      <p:sp>
        <p:nvSpPr>
          <p:cNvPr id="5" name="Šípka doprava 4"/>
          <p:cNvSpPr/>
          <p:nvPr/>
        </p:nvSpPr>
        <p:spPr>
          <a:xfrm rot="8599765">
            <a:off x="4047282" y="3373681"/>
            <a:ext cx="6899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/>
          <p:cNvSpPr/>
          <p:nvPr/>
        </p:nvSpPr>
        <p:spPr>
          <a:xfrm rot="2554236">
            <a:off x="4980378" y="3383664"/>
            <a:ext cx="688509" cy="482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Vývojový diagram: magnetický disk 6"/>
          <p:cNvSpPr/>
          <p:nvPr/>
        </p:nvSpPr>
        <p:spPr>
          <a:xfrm>
            <a:off x="7010400" y="4114800"/>
            <a:ext cx="1371600" cy="1981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/>
              <a:t>92 g</a:t>
            </a:r>
            <a:endParaRPr lang="sk-SK" sz="3600" dirty="0"/>
          </a:p>
        </p:txBody>
      </p:sp>
      <p:sp>
        <p:nvSpPr>
          <p:cNvPr id="8" name="Vývojový diagram: magnetický disk 7"/>
          <p:cNvSpPr/>
          <p:nvPr/>
        </p:nvSpPr>
        <p:spPr>
          <a:xfrm>
            <a:off x="7010400" y="5829300"/>
            <a:ext cx="1371600" cy="533400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8 g</a:t>
            </a:r>
            <a:endParaRPr lang="sk-SK" sz="3200" dirty="0"/>
          </a:p>
        </p:txBody>
      </p:sp>
      <p:sp>
        <p:nvSpPr>
          <p:cNvPr id="9" name="Pravá jednoduchá zátvorka 8"/>
          <p:cNvSpPr/>
          <p:nvPr/>
        </p:nvSpPr>
        <p:spPr>
          <a:xfrm>
            <a:off x="8382000" y="4419600"/>
            <a:ext cx="152400" cy="18288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na bublina 9"/>
          <p:cNvSpPr/>
          <p:nvPr/>
        </p:nvSpPr>
        <p:spPr>
          <a:xfrm>
            <a:off x="8229601" y="4674176"/>
            <a:ext cx="914400" cy="626999"/>
          </a:xfrm>
          <a:prstGeom prst="wedgeEllipseCallout">
            <a:avLst>
              <a:gd name="adj1" fmla="val -22441"/>
              <a:gd name="adj2" fmla="val 8148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100 g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1" name="Šípka doprava 10"/>
          <p:cNvSpPr/>
          <p:nvPr/>
        </p:nvSpPr>
        <p:spPr>
          <a:xfrm rot="2788435">
            <a:off x="4384356" y="4742992"/>
            <a:ext cx="634258" cy="394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Šípka doprava 11"/>
          <p:cNvSpPr/>
          <p:nvPr/>
        </p:nvSpPr>
        <p:spPr>
          <a:xfrm rot="8079460">
            <a:off x="3669176" y="4751278"/>
            <a:ext cx="556584" cy="424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Pravá zložená zátvorka 12"/>
          <p:cNvSpPr/>
          <p:nvPr/>
        </p:nvSpPr>
        <p:spPr>
          <a:xfrm rot="5400000">
            <a:off x="4094158" y="4710605"/>
            <a:ext cx="400024" cy="2237391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álna bublina 13"/>
          <p:cNvSpPr/>
          <p:nvPr/>
        </p:nvSpPr>
        <p:spPr>
          <a:xfrm>
            <a:off x="3428196" y="6096001"/>
            <a:ext cx="1823949" cy="762000"/>
          </a:xfrm>
          <a:prstGeom prst="wedgeEllipseCallout">
            <a:avLst>
              <a:gd name="adj1" fmla="val -7052"/>
              <a:gd name="adj2" fmla="val -5632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1000 g</a:t>
            </a:r>
            <a:endParaRPr lang="sk-SK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154663"/>
            <a:ext cx="9372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dirty="0" smtClean="0"/>
              <a:t>a)8%-ný roztok má w=8%  teda 8:100 = 0,08 !!!!!  (</a:t>
            </a:r>
            <a:r>
              <a:rPr lang="sk-SK" sz="2000" dirty="0" smtClean="0">
                <a:solidFill>
                  <a:srgbClr val="FF0000"/>
                </a:solidFill>
              </a:rPr>
              <a:t>nie 0,8!!!</a:t>
            </a:r>
          </a:p>
          <a:p>
            <a:pPr marL="0" indent="0">
              <a:buNone/>
            </a:pPr>
            <a:r>
              <a:rPr lang="sk-SK" sz="2000" dirty="0" smtClean="0"/>
              <a:t>   Zápis: m(roztoku octu) = 100 g</a:t>
            </a:r>
          </a:p>
          <a:p>
            <a:pPr marL="0" indent="0">
              <a:buNone/>
            </a:pPr>
            <a:r>
              <a:rPr lang="sk-SK" sz="2000" dirty="0"/>
              <a:t> </a:t>
            </a:r>
            <a:r>
              <a:rPr lang="sk-SK" sz="2000" dirty="0" smtClean="0"/>
              <a:t>            m(A) (</a:t>
            </a:r>
            <a:r>
              <a:rPr lang="sk-SK" sz="2000" dirty="0" err="1" smtClean="0"/>
              <a:t>k.octovej</a:t>
            </a:r>
            <a:r>
              <a:rPr lang="sk-SK" sz="2000" dirty="0" smtClean="0"/>
              <a:t>) =?</a:t>
            </a:r>
          </a:p>
          <a:p>
            <a:pPr marL="0" indent="0">
              <a:buNone/>
            </a:pPr>
            <a:r>
              <a:rPr lang="sk-SK" sz="2000" dirty="0"/>
              <a:t> </a:t>
            </a:r>
            <a:r>
              <a:rPr lang="sk-SK" sz="2000" dirty="0" smtClean="0"/>
              <a:t>            m(vody) = ?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sz="22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7514"/>
            <a:ext cx="8229600" cy="1143000"/>
          </a:xfrm>
        </p:spPr>
        <p:txBody>
          <a:bodyPr/>
          <a:lstStyle/>
          <a:p>
            <a:r>
              <a:rPr lang="sk-SK" dirty="0" smtClean="0"/>
              <a:t>Riešenie použitím vzorca:</a:t>
            </a:r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43371" r="53357" b="48987"/>
          <a:stretch/>
        </p:blipFill>
        <p:spPr bwMode="auto">
          <a:xfrm>
            <a:off x="3914335" y="2133599"/>
            <a:ext cx="2257865" cy="126110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Vývojový diagram: proces 5"/>
          <p:cNvSpPr/>
          <p:nvPr/>
        </p:nvSpPr>
        <p:spPr>
          <a:xfrm>
            <a:off x="2919046" y="3704253"/>
            <a:ext cx="5562600" cy="2057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Dosadíme:   0.08   = m(</a:t>
            </a:r>
            <a:r>
              <a:rPr lang="sk-SK" sz="2000" b="1" dirty="0" err="1" smtClean="0"/>
              <a:t>k.octovej</a:t>
            </a:r>
            <a:r>
              <a:rPr lang="sk-SK" sz="2000" b="1" dirty="0" smtClean="0"/>
              <a:t>) /  1OO g</a:t>
            </a:r>
          </a:p>
          <a:p>
            <a:pPr algn="ctr"/>
            <a:r>
              <a:rPr lang="sk-SK" sz="2000" b="1" dirty="0" smtClean="0"/>
              <a:t>m(</a:t>
            </a:r>
            <a:r>
              <a:rPr lang="sk-SK" sz="2000" b="1" dirty="0" err="1" smtClean="0"/>
              <a:t>k.octovej</a:t>
            </a:r>
            <a:r>
              <a:rPr lang="sk-SK" sz="2000" b="1" dirty="0" smtClean="0"/>
              <a:t>) = </a:t>
            </a:r>
            <a:r>
              <a:rPr lang="sk-SK" sz="2800" b="1" u="sng" dirty="0" smtClean="0">
                <a:solidFill>
                  <a:srgbClr val="FF0000"/>
                </a:solidFill>
              </a:rPr>
              <a:t>8 g</a:t>
            </a:r>
            <a:endParaRPr lang="sk-SK" sz="2000" b="1" u="sng" dirty="0" smtClean="0">
              <a:solidFill>
                <a:srgbClr val="FF0000"/>
              </a:solidFill>
            </a:endParaRPr>
          </a:p>
          <a:p>
            <a:pPr algn="ctr"/>
            <a:r>
              <a:rPr lang="sk-SK" sz="2000" b="1" dirty="0" smtClean="0"/>
              <a:t>Vypočítali sme hmotnosť </a:t>
            </a:r>
            <a:r>
              <a:rPr lang="sk-SK" sz="2000" b="1" dirty="0" err="1" smtClean="0"/>
              <a:t>k.octovej</a:t>
            </a:r>
            <a:r>
              <a:rPr lang="sk-SK" sz="2000" b="1" dirty="0" smtClean="0"/>
              <a:t>, hmotnosť vody si odpočítame od hmotnosti celého roztoku, teda m(vody) je 100g-8g = 92 g </a:t>
            </a:r>
          </a:p>
        </p:txBody>
      </p:sp>
      <p:sp>
        <p:nvSpPr>
          <p:cNvPr id="7" name="Vývojový diagram: proces 6"/>
          <p:cNvSpPr/>
          <p:nvPr/>
        </p:nvSpPr>
        <p:spPr>
          <a:xfrm>
            <a:off x="1600200" y="6019800"/>
            <a:ext cx="6858000" cy="457200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</a:rPr>
              <a:t>100 g octu obsahuje 8 g kyseliny octovej a 92 g vody.</a:t>
            </a:r>
            <a:endParaRPr lang="sk-SK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12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4983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b="1" dirty="0" smtClean="0">
                <a:solidFill>
                  <a:srgbClr val="FF0000"/>
                </a:solidFill>
              </a:rPr>
              <a:t>Ako  má včelár pripraviť 50 % roztok cukru na kŕmenie včiel?</a:t>
            </a:r>
          </a:p>
          <a:p>
            <a:pPr marL="0" indent="0">
              <a:buNone/>
            </a:pPr>
            <a:r>
              <a:rPr lang="sk-SK" dirty="0" smtClean="0"/>
              <a:t>50 % vodný roztok cukru – zadali w=50% 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                teda 50% : 100 = w=0,5 </a:t>
            </a:r>
          </a:p>
          <a:p>
            <a:pPr marL="0" indent="0">
              <a:buNone/>
            </a:pPr>
            <a:r>
              <a:rPr lang="sk-SK" dirty="0" smtClean="0"/>
              <a:t> Ak nám </a:t>
            </a:r>
            <a:r>
              <a:rPr lang="sk-SK" b="1" dirty="0" smtClean="0"/>
              <a:t>nezadajú koľko roztoku </a:t>
            </a:r>
            <a:r>
              <a:rPr lang="sk-SK" dirty="0" smtClean="0"/>
              <a:t>chceme, praktické je uvažovať o 100g roztoku!!!!!  Vtedy 100g je hmotnosť celého roztoku.</a:t>
            </a:r>
          </a:p>
          <a:p>
            <a:pPr marL="0" indent="0">
              <a:buNone/>
            </a:pPr>
            <a:r>
              <a:rPr lang="sk-SK" b="1" u="sng" dirty="0" smtClean="0"/>
              <a:t>Zápis: </a:t>
            </a:r>
          </a:p>
          <a:p>
            <a:pPr marL="0" indent="0">
              <a:buNone/>
            </a:pPr>
            <a:r>
              <a:rPr lang="sk-SK" dirty="0" smtClean="0"/>
              <a:t>w=50% = 0,5</a:t>
            </a:r>
          </a:p>
          <a:p>
            <a:pPr marL="0" indent="0">
              <a:buNone/>
            </a:pPr>
            <a:r>
              <a:rPr lang="sk-SK" dirty="0" smtClean="0"/>
              <a:t>m= 100g</a:t>
            </a:r>
          </a:p>
          <a:p>
            <a:pPr marL="0" indent="0">
              <a:buNone/>
            </a:pPr>
            <a:r>
              <a:rPr lang="sk-SK" dirty="0" smtClean="0"/>
              <a:t>m(cukru)= ?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-703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 </a:t>
            </a:r>
            <a:br>
              <a:rPr lang="sk-SK" b="1" dirty="0" smtClean="0"/>
            </a:br>
            <a:r>
              <a:rPr lang="sk-SK" b="1" dirty="0" smtClean="0"/>
              <a:t>Príklad 2</a:t>
            </a:r>
            <a:br>
              <a:rPr lang="sk-SK" b="1" dirty="0" smtClean="0"/>
            </a:br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8091" t="43371" r="53357" b="48987"/>
          <a:stretch/>
        </p:blipFill>
        <p:spPr bwMode="auto">
          <a:xfrm>
            <a:off x="3282830" y="4054138"/>
            <a:ext cx="1320453" cy="73752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Obdĺžnik 4"/>
          <p:cNvSpPr/>
          <p:nvPr/>
        </p:nvSpPr>
        <p:spPr>
          <a:xfrm>
            <a:off x="2514600" y="4953000"/>
            <a:ext cx="3429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0,5  =  m (cukru) / 100g</a:t>
            </a:r>
          </a:p>
          <a:p>
            <a:pPr algn="ctr"/>
            <a:r>
              <a:rPr lang="sk-SK" sz="2400" b="1" dirty="0">
                <a:solidFill>
                  <a:schemeClr val="tx1"/>
                </a:solidFill>
              </a:rPr>
              <a:t>m</a:t>
            </a:r>
            <a:r>
              <a:rPr lang="sk-SK" sz="2400" b="1" dirty="0" smtClean="0">
                <a:solidFill>
                  <a:schemeClr val="tx1"/>
                </a:solidFill>
              </a:rPr>
              <a:t>(cukru) = 50 g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81000" y="6096000"/>
            <a:ext cx="87630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rgbClr val="FFFF00"/>
                </a:solidFill>
              </a:rPr>
              <a:t>Odpoveď: Na prípravu 100 g roztoku cukru včelár použije 50 g  cukru a 50 g vody.   </a:t>
            </a:r>
            <a:endParaRPr lang="sk-SK" sz="2400" dirty="0">
              <a:solidFill>
                <a:srgbClr val="FFFF00"/>
              </a:solidFill>
            </a:endParaRPr>
          </a:p>
        </p:txBody>
      </p:sp>
      <p:sp>
        <p:nvSpPr>
          <p:cNvPr id="7" name="Obdĺžniková bublina 6"/>
          <p:cNvSpPr/>
          <p:nvPr/>
        </p:nvSpPr>
        <p:spPr>
          <a:xfrm>
            <a:off x="6248400" y="3657600"/>
            <a:ext cx="2895600" cy="2133600"/>
          </a:xfrm>
          <a:prstGeom prst="wedge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Pozor! Vypočítali sme množstvo cukru, množstvo </a:t>
            </a:r>
            <a:r>
              <a:rPr lang="sk-SK" sz="2400" b="1" u="sng" dirty="0" smtClean="0">
                <a:solidFill>
                  <a:schemeClr val="tx1"/>
                </a:solidFill>
              </a:rPr>
              <a:t>vody je</a:t>
            </a:r>
            <a:r>
              <a:rPr lang="sk-SK" sz="2400" dirty="0" smtClean="0">
                <a:solidFill>
                  <a:schemeClr val="tx1"/>
                </a:solidFill>
              </a:rPr>
              <a:t>: 100g-50g =50g</a:t>
            </a:r>
            <a:endParaRPr lang="sk-SK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 smtClean="0"/>
              <a:t>V lekárničke máme 3 % roztok peroxidu vodíka (H</a:t>
            </a:r>
            <a:r>
              <a:rPr lang="sk-SK" b="1" baseline="-25000" dirty="0" smtClean="0"/>
              <a:t>2</a:t>
            </a:r>
            <a:r>
              <a:rPr lang="sk-SK" b="1" dirty="0" smtClean="0"/>
              <a:t>O</a:t>
            </a:r>
            <a:r>
              <a:rPr lang="sk-SK" b="1" baseline="-25000" dirty="0" smtClean="0"/>
              <a:t>2</a:t>
            </a:r>
            <a:r>
              <a:rPr lang="sk-SK" b="1" dirty="0" smtClean="0"/>
              <a:t>). Ako by sme ho pripravili?</a:t>
            </a:r>
          </a:p>
          <a:p>
            <a:r>
              <a:rPr lang="sk-SK" dirty="0" smtClean="0"/>
              <a:t>3 % vodný roztok peroxidu vodíka obsahuje:</a:t>
            </a:r>
          </a:p>
          <a:p>
            <a:pPr marL="109728" indent="0">
              <a:buNone/>
            </a:pPr>
            <a:endParaRPr lang="sk-SK" sz="2000" dirty="0" smtClean="0"/>
          </a:p>
          <a:p>
            <a:pPr marL="109728" indent="0">
              <a:buNone/>
            </a:pPr>
            <a:endParaRPr lang="sk-SK" sz="2000" dirty="0" smtClean="0"/>
          </a:p>
          <a:p>
            <a:pPr marL="109728" indent="0">
              <a:buNone/>
            </a:pPr>
            <a:r>
              <a:rPr lang="sk-SK" sz="2000" dirty="0" smtClean="0"/>
              <a:t>A)  v 100 g roztoku _______</a:t>
            </a:r>
            <a:r>
              <a:rPr lang="sk-SK" sz="2000" b="1" dirty="0" smtClean="0"/>
              <a:t>g peroxidu vodíka</a:t>
            </a:r>
            <a:r>
              <a:rPr lang="sk-SK" sz="2000" dirty="0" smtClean="0"/>
              <a:t> a ________</a:t>
            </a:r>
            <a:r>
              <a:rPr lang="sk-SK" sz="2000" b="1" dirty="0" smtClean="0"/>
              <a:t>g vody</a:t>
            </a:r>
          </a:p>
          <a:p>
            <a:pPr marL="566928" indent="-457200">
              <a:buAutoNum type="alphaUcParenR"/>
            </a:pPr>
            <a:endParaRPr lang="sk-SK" sz="2000" b="1" dirty="0"/>
          </a:p>
          <a:p>
            <a:pPr marL="566928" indent="-457200">
              <a:buAutoNum type="alphaUcParenR"/>
            </a:pPr>
            <a:endParaRPr lang="sk-SK" sz="2000" b="1" dirty="0" smtClean="0"/>
          </a:p>
          <a:p>
            <a:pPr marL="566928" indent="-457200">
              <a:buAutoNum type="alphaUcParenR"/>
            </a:pPr>
            <a:endParaRPr lang="sk-SK" sz="2000" dirty="0" smtClean="0"/>
          </a:p>
          <a:p>
            <a:pPr>
              <a:buNone/>
            </a:pPr>
            <a:r>
              <a:rPr lang="sk-SK" sz="2800" dirty="0" smtClean="0"/>
              <a:t>B) </a:t>
            </a:r>
            <a:r>
              <a:rPr lang="sk-SK" sz="2000" dirty="0" smtClean="0"/>
              <a:t>v 1000 </a:t>
            </a:r>
            <a:r>
              <a:rPr lang="sk-SK" sz="2000" dirty="0"/>
              <a:t>g roztoku _______</a:t>
            </a:r>
            <a:r>
              <a:rPr lang="sk-SK" sz="2000" b="1" dirty="0"/>
              <a:t>g peroxidu vodíka</a:t>
            </a:r>
            <a:r>
              <a:rPr lang="sk-SK" sz="2000" dirty="0"/>
              <a:t> a ________</a:t>
            </a:r>
            <a:r>
              <a:rPr lang="sk-SK" sz="2000" b="1" dirty="0"/>
              <a:t>g vody</a:t>
            </a:r>
          </a:p>
          <a:p>
            <a:pPr>
              <a:buNone/>
            </a:pP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3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5152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170</TotalTime>
  <Words>353</Words>
  <Application>Microsoft Office PowerPoint</Application>
  <PresentationFormat>Prezentácia na obrazovke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Hala</vt:lpstr>
      <vt:lpstr>Vzorové príklady výpočtov na zloženie roztokov</vt:lpstr>
      <vt:lpstr>Prezentácia programu PowerPoint</vt:lpstr>
      <vt:lpstr>Prezentácia programu PowerPoint</vt:lpstr>
      <vt:lpstr>Opakovanie Vyjadrenie zloženia roztokov:</vt:lpstr>
      <vt:lpstr>Príklad 1</vt:lpstr>
      <vt:lpstr>Riešenie použitím vzorca:</vt:lpstr>
      <vt:lpstr>  Príklad 2 </vt:lpstr>
      <vt:lpstr>Príklad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Gymgl</dc:creator>
  <cp:lastModifiedBy>spravca</cp:lastModifiedBy>
  <cp:revision>19</cp:revision>
  <dcterms:created xsi:type="dcterms:W3CDTF">2016-11-17T15:47:01Z</dcterms:created>
  <dcterms:modified xsi:type="dcterms:W3CDTF">2020-10-29T06:57:40Z</dcterms:modified>
</cp:coreProperties>
</file>