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59" r:id="rId6"/>
    <p:sldId id="260" r:id="rId7"/>
    <p:sldId id="269" r:id="rId8"/>
    <p:sldId id="261" r:id="rId9"/>
    <p:sldId id="270" r:id="rId10"/>
    <p:sldId id="271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67F92-D215-4346-88DA-F9FB057B7C84}" type="datetimeFigureOut">
              <a:rPr lang="sk-SK" smtClean="0"/>
              <a:pPr/>
              <a:t>09.06.2022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B6026-64A9-4A70-B979-8B2F78917FA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4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6026-64A9-4A70-B979-8B2F78917FA4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6026-64A9-4A70-B979-8B2F78917FA4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6026-64A9-4A70-B979-8B2F78917FA4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6AD72-B0E7-468E-814F-1331655F31E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09.06.2022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09.06.2022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09.06.2022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09.06.2022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09.06.2022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09.06.2022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09.06.2022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09.06.2022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09.06.2022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8D7-C878-4012-AF40-26094378B1A9}" type="datetimeFigureOut">
              <a:rPr lang="sk-SK" smtClean="0"/>
              <a:pPr/>
              <a:t>09.06.2022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10368D7-C878-4012-AF40-26094378B1A9}" type="datetimeFigureOut">
              <a:rPr lang="sk-SK" smtClean="0"/>
              <a:pPr/>
              <a:t>09.06.2022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10368D7-C878-4012-AF40-26094378B1A9}" type="datetimeFigureOut">
              <a:rPr lang="sk-SK" smtClean="0"/>
              <a:pPr/>
              <a:t>09.06.2022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7D03877-DD75-4D6B-8A18-905C7326D6A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over dir="rd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Americká revolúcia a vznik USA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1787 – bola prijatá Ústava USA, ktorá platí dodnes</a:t>
            </a:r>
          </a:p>
          <a:p>
            <a:r>
              <a:rPr lang="sk-SK" dirty="0" smtClean="0"/>
              <a:t>Obmedzila nezávislosť jednotlivých štátov a vytvorila federáciu na čele s prezidentom. Prezident má výkonnú moc</a:t>
            </a:r>
          </a:p>
          <a:p>
            <a:r>
              <a:rPr lang="sk-SK" dirty="0" smtClean="0"/>
              <a:t>Kongres má </a:t>
            </a:r>
            <a:r>
              <a:rPr lang="sk-SK" dirty="0" smtClean="0"/>
              <a:t>zákonodarnú </a:t>
            </a:r>
            <a:r>
              <a:rPr lang="sk-SK" dirty="0" smtClean="0"/>
              <a:t>moc a  je  tvorený z Senátu – každý štát ma 2  senátorov a  Snemovne  reprezentantov – podľa počtu obyvateľov  v tom ktorom štáte</a:t>
            </a:r>
          </a:p>
          <a:p>
            <a:r>
              <a:rPr lang="sk-SK" dirty="0" smtClean="0"/>
              <a:t>1791  -  Listina práv  v Ústave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2842880"/>
      </p:ext>
    </p:extLst>
  </p:cSld>
  <p:clrMapOvr>
    <a:masterClrMapping/>
  </p:clrMapOvr>
  <p:transition spd="med">
    <p:cover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52"/>
            <a:ext cx="86217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12725" y="6308725"/>
            <a:ext cx="87026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1796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4290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sk-SK" altLang="zh-CN" dirty="0" smtClean="0">
                <a:solidFill>
                  <a:schemeClr val="tx2"/>
                </a:solidFill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</a:rPr>
              <a:t>803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126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600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1837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229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8600" y="6308725"/>
            <a:ext cx="8763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1850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3315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219075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" y="6308725"/>
            <a:ext cx="906621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1912</a:t>
            </a:r>
            <a:endParaRPr lang="en-US" altLang="zh-CN" dirty="0">
              <a:solidFill>
                <a:schemeClr val="tx2"/>
              </a:solidFill>
            </a:endParaRPr>
          </a:p>
        </p:txBody>
      </p:sp>
      <p:pic>
        <p:nvPicPr>
          <p:cNvPr id="15363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718" y="521823"/>
            <a:ext cx="86391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625609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7166"/>
            <a:ext cx="86217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2725" y="6308725"/>
            <a:ext cx="87788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</a:rPr>
              <a:t>1788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Osídlenie v Severnej Amerike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4686304" cy="4797081"/>
          </a:xfrm>
        </p:spPr>
        <p:txBody>
          <a:bodyPr>
            <a:normAutofit fontScale="70000" lnSpcReduction="20000"/>
          </a:bodyPr>
          <a:lstStyle/>
          <a:p>
            <a:r>
              <a:rPr lang="sk-SK" dirty="0" smtClean="0"/>
              <a:t>13 anglických kolónií na východnom pobreží Ameriky - </a:t>
            </a:r>
            <a:r>
              <a:rPr lang="sk-SK" b="1" u="sng" dirty="0" smtClean="0"/>
              <a:t>najprv dobré vzťahy</a:t>
            </a:r>
            <a:r>
              <a:rPr lang="sk-SK" b="1" dirty="0" smtClean="0"/>
              <a:t> s Anglickom</a:t>
            </a:r>
            <a:r>
              <a:rPr lang="sk-SK" dirty="0" smtClean="0"/>
              <a:t>:</a:t>
            </a:r>
          </a:p>
          <a:p>
            <a:pPr lvl="2"/>
            <a:r>
              <a:rPr lang="sk-SK" dirty="0" smtClean="0"/>
              <a:t>anglické posádky chránili bezpečnosť osadníkov, </a:t>
            </a:r>
          </a:p>
          <a:p>
            <a:pPr lvl="2"/>
            <a:r>
              <a:rPr lang="sk-SK" dirty="0" smtClean="0"/>
              <a:t>osady – tovar do Anglicka </a:t>
            </a:r>
          </a:p>
          <a:p>
            <a:pPr lvl="2"/>
            <a:r>
              <a:rPr lang="sk-SK" b="1" dirty="0" smtClean="0"/>
              <a:t>veľkú časť kolonistov</a:t>
            </a:r>
            <a:r>
              <a:rPr lang="sk-SK" dirty="0" smtClean="0"/>
              <a:t> tvorili </a:t>
            </a:r>
            <a:r>
              <a:rPr lang="sk-SK" b="1" u="sng" dirty="0" smtClean="0"/>
              <a:t>puritáni</a:t>
            </a:r>
            <a:r>
              <a:rPr lang="sk-SK" dirty="0" smtClean="0"/>
              <a:t> (kalvíni) </a:t>
            </a:r>
          </a:p>
          <a:p>
            <a:r>
              <a:rPr lang="sk-SK" b="1" dirty="0" smtClean="0"/>
              <a:t>žilo tu asi 2 400 000 </a:t>
            </a:r>
            <a:r>
              <a:rPr lang="sk-SK" b="1" u="sng" dirty="0" smtClean="0"/>
              <a:t>Indiánov</a:t>
            </a:r>
            <a:r>
              <a:rPr lang="sk-SK" dirty="0" smtClean="0"/>
              <a:t> – naučili sa </a:t>
            </a:r>
            <a:r>
              <a:rPr lang="sk-SK" b="1" dirty="0" smtClean="0"/>
              <a:t>od nich pestovať </a:t>
            </a:r>
            <a:r>
              <a:rPr lang="sk-SK" b="1" u="sng" dirty="0" smtClean="0"/>
              <a:t>kukuricu</a:t>
            </a:r>
            <a:r>
              <a:rPr lang="sk-SK" dirty="0" smtClean="0"/>
              <a:t> </a:t>
            </a:r>
            <a:r>
              <a:rPr lang="sk-SK" b="1" dirty="0" smtClean="0"/>
              <a:t>a </a:t>
            </a:r>
            <a:r>
              <a:rPr lang="sk-SK" b="1" u="sng" dirty="0" smtClean="0"/>
              <a:t>tabak</a:t>
            </a:r>
            <a:r>
              <a:rPr lang="sk-SK" dirty="0" smtClean="0"/>
              <a:t> </a:t>
            </a:r>
          </a:p>
          <a:p>
            <a:r>
              <a:rPr lang="sk-SK" b="1" dirty="0" smtClean="0"/>
              <a:t>Anglicko vyhralo vojnu s Francúzskom o severoamerické územie</a:t>
            </a:r>
            <a:r>
              <a:rPr lang="sk-SK" dirty="0" smtClean="0"/>
              <a:t> → Francúzsko stratilo takmer všetky dŕžavy v Severnej Amerike </a:t>
            </a:r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 cstate="print"/>
          <a:srcRect l="67115" t="11102"/>
          <a:stretch>
            <a:fillRect/>
          </a:stretch>
        </p:blipFill>
        <p:spPr bwMode="auto">
          <a:xfrm>
            <a:off x="5715008" y="1571612"/>
            <a:ext cx="2835235" cy="514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Vznik </a:t>
            </a:r>
            <a:r>
              <a:rPr lang="sk-SK" u="sng" dirty="0" smtClean="0"/>
              <a:t>sporov</a:t>
            </a:r>
            <a:r>
              <a:rPr lang="sk-SK" dirty="0" smtClean="0"/>
              <a:t> medzi anglickou vládou a osadníkmi: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68519"/>
          </a:xfrm>
        </p:spPr>
        <p:txBody>
          <a:bodyPr>
            <a:normAutofit fontScale="70000" lnSpcReduction="20000"/>
          </a:bodyPr>
          <a:lstStyle/>
          <a:p>
            <a:r>
              <a:rPr lang="sk-SK" b="1" dirty="0" smtClean="0"/>
              <a:t>Anglicko</a:t>
            </a:r>
            <a:r>
              <a:rPr lang="sk-SK" dirty="0" smtClean="0"/>
              <a:t> sa snaží </a:t>
            </a:r>
            <a:r>
              <a:rPr lang="sk-SK" b="1" u="sng" dirty="0" smtClean="0"/>
              <a:t>obmedziť rozvoj priemyslu</a:t>
            </a:r>
            <a:r>
              <a:rPr lang="sk-SK" b="1" dirty="0" smtClean="0"/>
              <a:t> a obchodu v Amerike</a:t>
            </a:r>
            <a:r>
              <a:rPr lang="sk-SK" dirty="0" smtClean="0"/>
              <a:t> (odbytiská pre ich tovar)</a:t>
            </a:r>
          </a:p>
          <a:p>
            <a:r>
              <a:rPr lang="sk-SK" b="1" dirty="0" smtClean="0"/>
              <a:t>parlament </a:t>
            </a:r>
            <a:r>
              <a:rPr lang="sk-SK" b="1" u="sng" dirty="0" smtClean="0"/>
              <a:t>zakázal budovať</a:t>
            </a:r>
            <a:r>
              <a:rPr lang="sk-SK" b="1" dirty="0" smtClean="0"/>
              <a:t> v Amerike železiarske závody</a:t>
            </a:r>
            <a:r>
              <a:rPr lang="sk-SK" dirty="0" smtClean="0"/>
              <a:t>, vyrábať všetky druhy tkanín</a:t>
            </a:r>
          </a:p>
          <a:p>
            <a:r>
              <a:rPr lang="sk-SK" dirty="0" smtClean="0"/>
              <a:t>osadníci nesmeli zaberať ďalšiu pôdu na západ od pohoria </a:t>
            </a:r>
            <a:r>
              <a:rPr lang="sk-SK" dirty="0" err="1" smtClean="0"/>
              <a:t>Alleghany</a:t>
            </a:r>
            <a:endParaRPr lang="sk-SK" dirty="0" smtClean="0"/>
          </a:p>
          <a:p>
            <a:r>
              <a:rPr lang="sk-SK" b="1" dirty="0" smtClean="0"/>
              <a:t>obmedzovali práva osadníkov</a:t>
            </a:r>
            <a:endParaRPr lang="sk-SK" dirty="0" smtClean="0"/>
          </a:p>
          <a:p>
            <a:endParaRPr lang="sk-SK" dirty="0" smtClean="0"/>
          </a:p>
          <a:p>
            <a:pPr marL="118872" indent="0">
              <a:buNone/>
            </a:pPr>
            <a:endParaRPr lang="sk-SK" dirty="0" smtClean="0"/>
          </a:p>
          <a:p>
            <a:r>
              <a:rPr lang="sk-SK" dirty="0" smtClean="0"/>
              <a:t>1765 – </a:t>
            </a:r>
            <a:r>
              <a:rPr lang="sk-SK" b="1" u="sng" dirty="0" smtClean="0"/>
              <a:t>zákon o </a:t>
            </a:r>
            <a:r>
              <a:rPr lang="sk-SK" b="1" u="sng" dirty="0" err="1" smtClean="0"/>
              <a:t>kolkovnom</a:t>
            </a:r>
            <a:r>
              <a:rPr lang="sk-SK" dirty="0" smtClean="0"/>
              <a:t> (na všetky úradné listiny a noviny)</a:t>
            </a:r>
          </a:p>
          <a:p>
            <a:r>
              <a:rPr lang="sk-SK" dirty="0" smtClean="0"/>
              <a:t>1766 – parlament prijal „</a:t>
            </a:r>
            <a:r>
              <a:rPr lang="sk-SK" b="1" u="sng" dirty="0" smtClean="0"/>
              <a:t>výslovný zákon</a:t>
            </a:r>
            <a:r>
              <a:rPr lang="sk-SK" dirty="0" smtClean="0"/>
              <a:t>“: </a:t>
            </a:r>
          </a:p>
          <a:p>
            <a:pPr lvl="1"/>
            <a:r>
              <a:rPr lang="sk-SK" b="1" dirty="0" smtClean="0"/>
              <a:t>len parlament má právo schvaľovať opatrenia pre anglické územia</a:t>
            </a:r>
            <a:r>
              <a:rPr lang="sk-SK" dirty="0" smtClean="0"/>
              <a:t> – aj pre tie, ktoré tam nemajú zástupcov → v kolóniách veľké </a:t>
            </a:r>
            <a:r>
              <a:rPr lang="sk-SK" b="1" u="sng" dirty="0" smtClean="0"/>
              <a:t>pobúrenie</a:t>
            </a:r>
            <a:endParaRPr lang="sk-SK" dirty="0"/>
          </a:p>
          <a:p>
            <a:pPr lvl="1"/>
            <a:endParaRPr lang="sk-SK" dirty="0" smtClean="0"/>
          </a:p>
          <a:p>
            <a:pPr lvl="1"/>
            <a:r>
              <a:rPr lang="sk-SK" dirty="0" smtClean="0"/>
              <a:t>1767- </a:t>
            </a:r>
            <a:r>
              <a:rPr lang="sk-SK" dirty="0" err="1">
                <a:solidFill>
                  <a:srgbClr val="FF0000"/>
                </a:solidFill>
              </a:rPr>
              <a:t>Townshendove</a:t>
            </a:r>
            <a:r>
              <a:rPr lang="sk-SK" dirty="0">
                <a:solidFill>
                  <a:srgbClr val="FF0000"/>
                </a:solidFill>
              </a:rPr>
              <a:t> zákony  </a:t>
            </a:r>
            <a:r>
              <a:rPr lang="sk-SK" dirty="0" smtClean="0"/>
              <a:t>clo na dovoz skla, koži, farieb papiera a  čaju</a:t>
            </a: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Bostonské pitie čaju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u="sng" dirty="0" smtClean="0"/>
              <a:t>december 1773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/>
              <a:t>keď anglické lode priviezli do Bostonu veľký náklad čaju, bostonskí obyvatelia preoblečení za Indiánov vyhádzali všetky debny s čajom do mora</a:t>
            </a:r>
          </a:p>
          <a:p>
            <a:pPr lvl="1"/>
            <a:r>
              <a:rPr lang="sk-SK" dirty="0" smtClean="0"/>
              <a:t>vznikajú </a:t>
            </a:r>
            <a:r>
              <a:rPr lang="sk-SK" b="1" u="sng" dirty="0" smtClean="0"/>
              <a:t>tajné organizácie</a:t>
            </a:r>
            <a:r>
              <a:rPr lang="sk-SK" dirty="0" smtClean="0"/>
              <a:t>: Synovia slobody, Dcéry slobody </a:t>
            </a:r>
          </a:p>
          <a:p>
            <a:endParaRPr lang="sk-SK" b="1" dirty="0" smtClean="0"/>
          </a:p>
          <a:p>
            <a:r>
              <a:rPr lang="sk-SK" b="1" dirty="0" smtClean="0"/>
              <a:t>1774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/>
              <a:t>I. kontinentálny kongres</a:t>
            </a:r>
            <a:r>
              <a:rPr lang="sk-SK" b="1" dirty="0" smtClean="0"/>
              <a:t> vo Filadelfii</a:t>
            </a:r>
            <a:r>
              <a:rPr lang="sk-SK" dirty="0" smtClean="0"/>
              <a:t>: </a:t>
            </a:r>
          </a:p>
          <a:p>
            <a:pPr lvl="1"/>
            <a:r>
              <a:rPr lang="sk-SK" b="1" dirty="0" smtClean="0"/>
              <a:t>kráľovi </a:t>
            </a:r>
            <a:r>
              <a:rPr lang="sk-SK" dirty="0" smtClean="0"/>
              <a:t>adresovali </a:t>
            </a:r>
            <a:r>
              <a:rPr lang="sk-SK" b="1" dirty="0" smtClean="0"/>
              <a:t>zmierlivú výzvu</a:t>
            </a:r>
            <a:endParaRPr lang="sk-SK" dirty="0" smtClean="0"/>
          </a:p>
          <a:p>
            <a:pPr lvl="1"/>
            <a:r>
              <a:rPr lang="sk-SK" dirty="0" smtClean="0"/>
              <a:t>vytvárali </a:t>
            </a:r>
            <a:r>
              <a:rPr lang="sk-SK" b="1" dirty="0" smtClean="0"/>
              <a:t>ozbrojené domobrany</a:t>
            </a:r>
          </a:p>
          <a:p>
            <a:pPr lvl="2"/>
            <a:r>
              <a:rPr lang="sk-SK" b="1" dirty="0" smtClean="0"/>
              <a:t>anglická vláda</a:t>
            </a:r>
            <a:r>
              <a:rPr lang="sk-SK" dirty="0" smtClean="0"/>
              <a:t> to považovala </a:t>
            </a:r>
            <a:r>
              <a:rPr lang="sk-SK" b="1" dirty="0" smtClean="0"/>
              <a:t>za vzburu</a:t>
            </a:r>
            <a:r>
              <a:rPr lang="sk-SK" dirty="0" smtClean="0"/>
              <a:t>, ktorú treba potlačiť</a:t>
            </a:r>
          </a:p>
          <a:p>
            <a:pPr lvl="2"/>
            <a:r>
              <a:rPr lang="sk-SK" dirty="0" smtClean="0"/>
              <a:t>dochádza </a:t>
            </a:r>
            <a:r>
              <a:rPr lang="sk-SK" b="1" dirty="0" smtClean="0"/>
              <a:t>k otvorenému boju pri mestách </a:t>
            </a:r>
            <a:r>
              <a:rPr lang="sk-SK" b="1" u="sng" dirty="0" err="1" smtClean="0"/>
              <a:t>Lexington</a:t>
            </a:r>
            <a:r>
              <a:rPr lang="sk-SK" b="1" dirty="0" smtClean="0"/>
              <a:t> a </a:t>
            </a:r>
            <a:r>
              <a:rPr lang="sk-SK" b="1" u="sng" dirty="0" err="1" smtClean="0"/>
              <a:t>Concorde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r>
              <a:rPr lang="sk-SK" b="1" u="sng" dirty="0" smtClean="0"/>
              <a:t>1776</a:t>
            </a:r>
            <a:r>
              <a:rPr lang="sk-SK" dirty="0" smtClean="0"/>
              <a:t> – </a:t>
            </a:r>
            <a:r>
              <a:rPr lang="sk-SK" b="1" dirty="0" smtClean="0"/>
              <a:t>anglická armáda musela </a:t>
            </a:r>
            <a:r>
              <a:rPr lang="sk-SK" dirty="0" smtClean="0"/>
              <a:t>pri Bostone</a:t>
            </a:r>
            <a:r>
              <a:rPr lang="sk-SK" b="1" dirty="0" smtClean="0"/>
              <a:t> kapitulovať</a:t>
            </a:r>
            <a:r>
              <a:rPr lang="sk-SK" dirty="0" smtClean="0"/>
              <a:t>:</a:t>
            </a:r>
          </a:p>
          <a:p>
            <a:pPr lvl="1"/>
            <a:r>
              <a:rPr lang="sk-SK" b="1" dirty="0" smtClean="0"/>
              <a:t>osadníkov viedol</a:t>
            </a:r>
            <a:r>
              <a:rPr lang="sk-SK" dirty="0" smtClean="0"/>
              <a:t> plantážnik </a:t>
            </a:r>
            <a:r>
              <a:rPr lang="sk-SK" b="1" u="sng" dirty="0" err="1" smtClean="0"/>
              <a:t>George</a:t>
            </a:r>
            <a:r>
              <a:rPr lang="sk-SK" b="1" u="sng" dirty="0" smtClean="0"/>
              <a:t> Washington</a:t>
            </a:r>
            <a:r>
              <a:rPr lang="sk-SK" dirty="0" smtClean="0"/>
              <a:t> (1. americký prezident)</a:t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II. kongres vo Filadelfii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u="sng" dirty="0" smtClean="0"/>
              <a:t>II. kontinentálny kongres</a:t>
            </a:r>
            <a:r>
              <a:rPr lang="sk-SK" b="1" dirty="0" smtClean="0"/>
              <a:t> vo Filadelfii</a:t>
            </a:r>
            <a:r>
              <a:rPr lang="sk-SK" dirty="0" smtClean="0"/>
              <a:t>: </a:t>
            </a:r>
          </a:p>
          <a:p>
            <a:r>
              <a:rPr lang="sk-SK" b="1" dirty="0" smtClean="0"/>
              <a:t>4. júla 1776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>
                <a:solidFill>
                  <a:srgbClr val="FF0000"/>
                </a:solidFill>
              </a:rPr>
              <a:t>Vyhlásenie nezávislosti</a:t>
            </a:r>
            <a:endParaRPr lang="sk-SK" dirty="0" smtClean="0">
              <a:solidFill>
                <a:srgbClr val="FF0000"/>
              </a:solidFill>
            </a:endParaRPr>
          </a:p>
          <a:p>
            <a:pPr lvl="1"/>
            <a:r>
              <a:rPr lang="sk-SK" dirty="0" smtClean="0"/>
              <a:t>hlavným </a:t>
            </a:r>
            <a:r>
              <a:rPr lang="sk-SK" b="1" dirty="0" smtClean="0"/>
              <a:t>autorom</a:t>
            </a:r>
            <a:r>
              <a:rPr lang="sk-SK" dirty="0" smtClean="0"/>
              <a:t> </a:t>
            </a:r>
            <a:r>
              <a:rPr lang="sk-SK" b="1" u="sng" dirty="0" err="1" smtClean="0">
                <a:solidFill>
                  <a:srgbClr val="FF0000"/>
                </a:solidFill>
              </a:rPr>
              <a:t>Thomas</a:t>
            </a:r>
            <a:r>
              <a:rPr lang="sk-SK" b="1" u="sng" dirty="0" smtClean="0">
                <a:solidFill>
                  <a:srgbClr val="FF0000"/>
                </a:solidFill>
              </a:rPr>
              <a:t> </a:t>
            </a:r>
            <a:r>
              <a:rPr lang="sk-SK" b="1" u="sng" dirty="0" err="1" smtClean="0">
                <a:solidFill>
                  <a:srgbClr val="FF0000"/>
                </a:solidFill>
              </a:rPr>
              <a:t>Jefferso</a:t>
            </a:r>
            <a:r>
              <a:rPr lang="sk-SK" b="1" u="sng" dirty="0" err="1" smtClean="0"/>
              <a:t>n</a:t>
            </a:r>
            <a:endParaRPr lang="sk-SK" b="1" u="sng" dirty="0" smtClean="0"/>
          </a:p>
          <a:p>
            <a:pPr lvl="1"/>
            <a:r>
              <a:rPr lang="sk-SK" b="1" u="sng" dirty="0" smtClean="0"/>
              <a:t>Ďalší:  </a:t>
            </a:r>
            <a:r>
              <a:rPr lang="sk-SK" b="1" u="sng" dirty="0" smtClean="0">
                <a:solidFill>
                  <a:srgbClr val="FF0000"/>
                </a:solidFill>
              </a:rPr>
              <a:t>G. Washington -  prvý prezident</a:t>
            </a:r>
          </a:p>
          <a:p>
            <a:pPr lvl="1"/>
            <a:r>
              <a:rPr lang="sk-SK" b="1" u="sng" dirty="0">
                <a:solidFill>
                  <a:srgbClr val="FF0000"/>
                </a:solidFill>
              </a:rPr>
              <a:t> </a:t>
            </a:r>
            <a:r>
              <a:rPr lang="sk-SK" b="1" u="sng" dirty="0" smtClean="0">
                <a:solidFill>
                  <a:srgbClr val="FF0000"/>
                </a:solidFill>
              </a:rPr>
              <a:t>             B. </a:t>
            </a:r>
            <a:r>
              <a:rPr lang="sk-SK" b="1" u="sng" dirty="0" err="1" smtClean="0">
                <a:solidFill>
                  <a:srgbClr val="FF0000"/>
                </a:solidFill>
              </a:rPr>
              <a:t>Frenklin</a:t>
            </a:r>
            <a:r>
              <a:rPr lang="sk-SK" b="1" u="sng" dirty="0" smtClean="0">
                <a:solidFill>
                  <a:srgbClr val="FF0000"/>
                </a:solidFill>
              </a:rPr>
              <a:t>, T. </a:t>
            </a:r>
            <a:r>
              <a:rPr lang="sk-SK" b="1" u="sng" dirty="0" err="1" smtClean="0">
                <a:solidFill>
                  <a:srgbClr val="FF0000"/>
                </a:solidFill>
              </a:rPr>
              <a:t>Paine</a:t>
            </a:r>
            <a:endParaRPr lang="sk-SK" b="1" u="sng" dirty="0" smtClean="0">
              <a:solidFill>
                <a:srgbClr val="FF0000"/>
              </a:solidFill>
            </a:endParaRPr>
          </a:p>
          <a:p>
            <a:pPr lvl="1"/>
            <a:r>
              <a:rPr lang="sk-SK" b="1" dirty="0" smtClean="0"/>
              <a:t>rovnosť všetkých ľudí</a:t>
            </a:r>
            <a:r>
              <a:rPr lang="sk-SK" dirty="0" smtClean="0"/>
              <a:t> – demokratické usporiadanie</a:t>
            </a:r>
          </a:p>
          <a:p>
            <a:pPr lvl="1"/>
            <a:r>
              <a:rPr lang="sk-SK" b="1" dirty="0" smtClean="0"/>
              <a:t>všetci ľudia sú slobodní</a:t>
            </a:r>
            <a:r>
              <a:rPr lang="sk-SK" dirty="0" smtClean="0"/>
              <a:t>, majú právo slobodne rozhodovať o spôsobe svojej vlády</a:t>
            </a:r>
          </a:p>
          <a:p>
            <a:pPr lvl="2"/>
            <a:r>
              <a:rPr lang="sk-SK" b="1" dirty="0" smtClean="0"/>
              <a:t>práva sa nevzťahovali na černochov a Indiánov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Vyhlásenie nezávislosti zakotvené v  </a:t>
            </a:r>
            <a:r>
              <a:rPr lang="sk-SK" dirty="0" smtClean="0">
                <a:solidFill>
                  <a:srgbClr val="FF0000"/>
                </a:solidFill>
              </a:rPr>
              <a:t>Deklarácii nezávislosti</a:t>
            </a:r>
            <a:r>
              <a:rPr lang="sk-SK" dirty="0" smtClean="0"/>
              <a:t> – pozri  ďalej</a:t>
            </a:r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Deklarácia  nezávislosti - 1776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000" dirty="0"/>
              <a:t>R</a:t>
            </a:r>
            <a:r>
              <a:rPr lang="sk-SK" sz="3000" dirty="0" smtClean="0"/>
              <a:t>ozhodnutie </a:t>
            </a:r>
            <a:r>
              <a:rPr lang="sk-SK" sz="3000" dirty="0"/>
              <a:t>kolónií prerušiť všetky zväzky s Britániou </a:t>
            </a:r>
            <a:endParaRPr lang="sk-SK" sz="3000" dirty="0" smtClean="0"/>
          </a:p>
          <a:p>
            <a:r>
              <a:rPr lang="sk-SK" sz="3000" dirty="0"/>
              <a:t>P</a:t>
            </a:r>
            <a:r>
              <a:rPr lang="sk-SK" sz="3000" dirty="0" smtClean="0"/>
              <a:t>retvorenie </a:t>
            </a:r>
            <a:r>
              <a:rPr lang="sk-SK" sz="3000" dirty="0"/>
              <a:t>kolónií na nezávislé štáty založené na republikánskom základe združené do Únie</a:t>
            </a:r>
          </a:p>
          <a:p>
            <a:r>
              <a:rPr lang="sk-SK" sz="3000" dirty="0"/>
              <a:t>Z</a:t>
            </a:r>
            <a:r>
              <a:rPr lang="sk-SK" sz="3000" dirty="0" smtClean="0"/>
              <a:t>organizovanie </a:t>
            </a:r>
            <a:r>
              <a:rPr lang="sk-SK" sz="3000" dirty="0"/>
              <a:t>domobraneckého vojska</a:t>
            </a:r>
          </a:p>
          <a:p>
            <a:r>
              <a:rPr lang="sk-SK" sz="3000" dirty="0"/>
              <a:t>V</a:t>
            </a:r>
            <a:r>
              <a:rPr lang="sk-SK" sz="3000" dirty="0" smtClean="0"/>
              <a:t>yjadrenie </a:t>
            </a:r>
            <a:r>
              <a:rPr lang="sk-SK" sz="3000" dirty="0"/>
              <a:t>nutnosti viesť oslobodzovací boj až do víťazného konca</a:t>
            </a:r>
          </a:p>
          <a:p>
            <a:r>
              <a:rPr lang="sk-SK" sz="3000" dirty="0"/>
              <a:t>Z</a:t>
            </a:r>
            <a:r>
              <a:rPr lang="sk-SK" sz="3000" dirty="0" smtClean="0"/>
              <a:t>akotvenie </a:t>
            </a:r>
            <a:r>
              <a:rPr lang="sk-SK" sz="3000" dirty="0"/>
              <a:t>princípu suverenity národa s právom zvrhnúť vládu, ktorá koná proti vôli ľudu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30776137"/>
      </p:ext>
    </p:extLst>
  </p:cSld>
  <p:clrMapOvr>
    <a:masterClrMapping/>
  </p:clrMapOvr>
  <p:transition spd="med">
    <p:cover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Ústava USA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smtClean="0"/>
              <a:t>1787 </a:t>
            </a:r>
            <a:r>
              <a:rPr lang="sk-SK" dirty="0" smtClean="0"/>
              <a:t>–</a:t>
            </a:r>
            <a:r>
              <a:rPr lang="sk-SK" b="1" dirty="0" smtClean="0"/>
              <a:t> </a:t>
            </a:r>
            <a:r>
              <a:rPr lang="sk-SK" b="1" u="sng" dirty="0" smtClean="0"/>
              <a:t>Ústava USA</a:t>
            </a:r>
            <a:r>
              <a:rPr lang="sk-SK" dirty="0" smtClean="0"/>
              <a:t>: </a:t>
            </a:r>
          </a:p>
          <a:p>
            <a:pPr lvl="1"/>
            <a:r>
              <a:rPr lang="sk-SK" b="1" dirty="0" smtClean="0"/>
              <a:t>na čele výkonnej moci</a:t>
            </a:r>
            <a:r>
              <a:rPr lang="sk-SK" dirty="0" smtClean="0"/>
              <a:t> je </a:t>
            </a:r>
            <a:r>
              <a:rPr lang="sk-SK" b="1" u="sng" dirty="0" smtClean="0"/>
              <a:t>prezident</a:t>
            </a:r>
            <a:r>
              <a:rPr lang="sk-SK" dirty="0" smtClean="0"/>
              <a:t> – volený </a:t>
            </a:r>
            <a:r>
              <a:rPr lang="sk-SK" b="1" dirty="0" smtClean="0"/>
              <a:t>na štyri roky</a:t>
            </a:r>
            <a:r>
              <a:rPr lang="sk-SK" dirty="0" smtClean="0"/>
              <a:t>, </a:t>
            </a:r>
            <a:r>
              <a:rPr lang="sk-SK" b="1" dirty="0" smtClean="0"/>
              <a:t>menuje vládu</a:t>
            </a:r>
            <a:r>
              <a:rPr lang="sk-SK" dirty="0" smtClean="0"/>
              <a:t>, je </a:t>
            </a:r>
            <a:r>
              <a:rPr lang="sk-SK" b="1" dirty="0" smtClean="0"/>
              <a:t>najvyšším vojenským veliteľom</a:t>
            </a:r>
            <a:endParaRPr lang="sk-SK" dirty="0" smtClean="0"/>
          </a:p>
          <a:p>
            <a:pPr lvl="1"/>
            <a:r>
              <a:rPr lang="sk-SK" b="1" dirty="0" smtClean="0"/>
              <a:t>zákonodarnú moc</a:t>
            </a:r>
            <a:r>
              <a:rPr lang="sk-SK" dirty="0" smtClean="0"/>
              <a:t> má </a:t>
            </a:r>
            <a:r>
              <a:rPr lang="sk-SK" b="1" u="sng" dirty="0" smtClean="0"/>
              <a:t>Kongres</a:t>
            </a:r>
            <a:r>
              <a:rPr lang="sk-SK" dirty="0" smtClean="0"/>
              <a:t>:</a:t>
            </a:r>
          </a:p>
          <a:p>
            <a:pPr lvl="2"/>
            <a:r>
              <a:rPr lang="sk-SK" b="1" u="sng" dirty="0" smtClean="0"/>
              <a:t>Snemovňa reprezentantov</a:t>
            </a:r>
            <a:r>
              <a:rPr lang="sk-SK" dirty="0" smtClean="0"/>
              <a:t> – jednotlivé štáty sú tam zastúpené podľa počtu obyvateľov</a:t>
            </a:r>
          </a:p>
          <a:p>
            <a:pPr lvl="2"/>
            <a:r>
              <a:rPr lang="sk-SK" b="1" u="sng" dirty="0" smtClean="0"/>
              <a:t>Senát</a:t>
            </a:r>
            <a:r>
              <a:rPr lang="sk-SK" dirty="0" smtClean="0"/>
              <a:t> – každý štát má dvoch zástupcov</a:t>
            </a:r>
          </a:p>
          <a:p>
            <a:pPr lvl="2"/>
            <a:r>
              <a:rPr lang="sk-SK" b="1" dirty="0" smtClean="0"/>
              <a:t>veľkú právomoc</a:t>
            </a:r>
            <a:r>
              <a:rPr lang="sk-SK" dirty="0" smtClean="0"/>
              <a:t> má </a:t>
            </a:r>
            <a:r>
              <a:rPr lang="sk-SK" b="1" u="sng" dirty="0" smtClean="0"/>
              <a:t>Najvyšší súd</a:t>
            </a:r>
            <a:r>
              <a:rPr lang="sk-SK" dirty="0" smtClean="0"/>
              <a:t>:</a:t>
            </a:r>
          </a:p>
          <a:p>
            <a:pPr lvl="3"/>
            <a:r>
              <a:rPr lang="sk-SK" dirty="0" smtClean="0"/>
              <a:t>doživotných členov menuje prezident, schvaľuje Senát</a:t>
            </a:r>
          </a:p>
          <a:p>
            <a:pPr lvl="3"/>
            <a:r>
              <a:rPr lang="sk-SK" b="1" dirty="0" smtClean="0"/>
              <a:t>dozerá na dodržiavanie Ústavy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1777 -  bitka  pri  </a:t>
            </a:r>
            <a:r>
              <a:rPr lang="sk-SK" dirty="0" err="1" smtClean="0"/>
              <a:t>Saratoge</a:t>
            </a:r>
            <a:r>
              <a:rPr lang="sk-SK" dirty="0" smtClean="0"/>
              <a:t>, kde  sa  rozhodlo o konečnom víťazstve amerických </a:t>
            </a:r>
            <a:r>
              <a:rPr lang="sk-SK" dirty="0" err="1" smtClean="0"/>
              <a:t>osadlíkov</a:t>
            </a:r>
            <a:r>
              <a:rPr lang="sk-SK" dirty="0" smtClean="0"/>
              <a:t> nad  Anglickom. </a:t>
            </a:r>
          </a:p>
          <a:p>
            <a:r>
              <a:rPr lang="sk-SK" dirty="0" smtClean="0"/>
              <a:t>1781  -  spojené armády amerických </a:t>
            </a:r>
            <a:r>
              <a:rPr lang="sk-SK" dirty="0" err="1" smtClean="0"/>
              <a:t>osadlíkov</a:t>
            </a:r>
            <a:r>
              <a:rPr lang="sk-SK" dirty="0" smtClean="0"/>
              <a:t> a Francúzov definitívne  porazili anglické vojská</a:t>
            </a:r>
          </a:p>
          <a:p>
            <a:r>
              <a:rPr lang="sk-SK" dirty="0" smtClean="0"/>
              <a:t>1783  - Parížsky mier kde  Anglicko uznalo  USA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2778182"/>
      </p:ext>
    </p:extLst>
  </p:cSld>
  <p:clrMapOvr>
    <a:masterClrMapping/>
  </p:clrMapOvr>
  <p:transition spd="med">
    <p:cover dir="r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219</TotalTime>
  <Words>590</Words>
  <Application>Microsoft Office PowerPoint</Application>
  <PresentationFormat>Prezentácia na obrazovke (4:3)</PresentationFormat>
  <Paragraphs>73</Paragraphs>
  <Slides>16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5" baseType="lpstr">
      <vt:lpstr>宋体</vt:lpstr>
      <vt:lpstr>Arial</vt:lpstr>
      <vt:lpstr>Calibri</vt:lpstr>
      <vt:lpstr>Corbel</vt:lpstr>
      <vt:lpstr>华文楷体</vt:lpstr>
      <vt:lpstr>Wingdings</vt:lpstr>
      <vt:lpstr>Wingdings 2</vt:lpstr>
      <vt:lpstr>Wingdings 3</vt:lpstr>
      <vt:lpstr>Modul</vt:lpstr>
      <vt:lpstr>Americká revolúcia a vznik USA</vt:lpstr>
      <vt:lpstr>Prezentácia programu PowerPoint</vt:lpstr>
      <vt:lpstr>Osídlenie v Severnej Amerike</vt:lpstr>
      <vt:lpstr>Vznik sporov medzi anglickou vládou a osadníkmi:</vt:lpstr>
      <vt:lpstr>Bostonské pitie čaju</vt:lpstr>
      <vt:lpstr>II. kongres vo Filadelfii</vt:lpstr>
      <vt:lpstr>Deklarácia  nezávislosti - 1776 </vt:lpstr>
      <vt:lpstr>Ústava USA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Americká revolúcia a vznik USA</dc:title>
  <dc:creator>nemcik</dc:creator>
  <cp:lastModifiedBy>student</cp:lastModifiedBy>
  <cp:revision>15</cp:revision>
  <dcterms:created xsi:type="dcterms:W3CDTF">2010-10-03T16:35:19Z</dcterms:created>
  <dcterms:modified xsi:type="dcterms:W3CDTF">2022-06-09T07:41:15Z</dcterms:modified>
</cp:coreProperties>
</file>