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9202"/>
    <a:srgbClr val="58004E"/>
    <a:srgbClr val="800080"/>
    <a:srgbClr val="CC0099"/>
    <a:srgbClr val="1D3A00"/>
    <a:srgbClr val="5EEC3C"/>
    <a:srgbClr val="990099"/>
    <a:srgbClr val="007033"/>
    <a:srgbClr val="6C1A00"/>
    <a:srgbClr val="00AA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42" d="100"/>
          <a:sy n="142" d="100"/>
        </p:scale>
        <p:origin x="-108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1884578"/>
            <a:ext cx="7177135" cy="1374344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946095"/>
            <a:ext cx="7164342" cy="1058802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bg2">
                    <a:lumMod val="9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3359507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6719020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2">
                    <a:lumMod val="9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5"/>
            <a:ext cx="6719020" cy="3358356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281175"/>
            <a:ext cx="8093365" cy="91623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dirty="0" smtClean="0">
                <a:solidFill>
                  <a:schemeClr val="bg2">
                    <a:lumMod val="50000"/>
                  </a:schemeClr>
                </a:solidFill>
              </a:rPr>
              <a:t>Stredovek a</a:t>
            </a:r>
            <a:br>
              <a:rPr lang="sk-SK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sk-SK" dirty="0" smtClean="0">
                <a:solidFill>
                  <a:schemeClr val="bg2">
                    <a:lumMod val="50000"/>
                  </a:schemeClr>
                </a:solidFill>
              </a:rPr>
              <a:t>Feudalizmus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Podnadpis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458115"/>
          </a:xfrm>
        </p:spPr>
        <p:txBody>
          <a:bodyPr>
            <a:normAutofit fontScale="90000"/>
          </a:bodyPr>
          <a:lstStyle/>
          <a:p>
            <a:r>
              <a:rPr lang="sk-SK" dirty="0" smtClean="0">
                <a:solidFill>
                  <a:schemeClr val="bg2">
                    <a:lumMod val="50000"/>
                  </a:schemeClr>
                </a:solidFill>
              </a:rPr>
              <a:t>Feudalizmus </a:t>
            </a:r>
            <a:endParaRPr lang="sk-SK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448966" y="1044701"/>
            <a:ext cx="8246070" cy="3817622"/>
          </a:xfrm>
        </p:spPr>
        <p:txBody>
          <a:bodyPr>
            <a:normAutofit/>
          </a:bodyPr>
          <a:lstStyle/>
          <a:p>
            <a:r>
              <a:rPr lang="sk-SK" sz="2400" dirty="0" smtClean="0">
                <a:solidFill>
                  <a:schemeClr val="tx1"/>
                </a:solidFill>
              </a:rPr>
              <a:t>spoločenský</a:t>
            </a:r>
            <a:r>
              <a:rPr lang="sk-SK" sz="2400" dirty="0">
                <a:solidFill>
                  <a:schemeClr val="tx1"/>
                </a:solidFill>
              </a:rPr>
              <a:t>, ekonomický, hierarchický </a:t>
            </a:r>
            <a:r>
              <a:rPr lang="sk-SK" sz="2400" dirty="0" smtClean="0">
                <a:solidFill>
                  <a:schemeClr val="tx1"/>
                </a:solidFill>
              </a:rPr>
              <a:t>systém, ktorého </a:t>
            </a:r>
            <a:r>
              <a:rPr lang="sk-SK" sz="2400" dirty="0">
                <a:solidFill>
                  <a:schemeClr val="tx1"/>
                </a:solidFill>
              </a:rPr>
              <a:t>hlavnou črtou je </a:t>
            </a:r>
            <a:r>
              <a:rPr lang="sk-SK" sz="2400" dirty="0" smtClean="0">
                <a:solidFill>
                  <a:schemeClr val="tx1"/>
                </a:solidFill>
              </a:rPr>
              <a:t>lénny </a:t>
            </a:r>
            <a:r>
              <a:rPr lang="sk-SK" sz="2400" dirty="0">
                <a:solidFill>
                  <a:schemeClr val="tx1"/>
                </a:solidFill>
              </a:rPr>
              <a:t>systém</a:t>
            </a:r>
          </a:p>
          <a:p>
            <a:endParaRPr lang="sk-SK" sz="2400" dirty="0" smtClean="0">
              <a:solidFill>
                <a:schemeClr val="tx1"/>
              </a:solidFill>
            </a:endParaRPr>
          </a:p>
          <a:p>
            <a:r>
              <a:rPr lang="sk-SK" sz="2400" dirty="0">
                <a:solidFill>
                  <a:schemeClr val="tx1"/>
                </a:solidFill>
              </a:rPr>
              <a:t>léno alebo feudum </a:t>
            </a:r>
            <a:r>
              <a:rPr lang="sk-SK" sz="1800" dirty="0">
                <a:solidFill>
                  <a:schemeClr val="tx1"/>
                </a:solidFill>
              </a:rPr>
              <a:t>(najmä v stredoveku pozemok alebo úradná hodnosť) </a:t>
            </a:r>
            <a:r>
              <a:rPr lang="sk-SK" sz="2400" dirty="0">
                <a:solidFill>
                  <a:schemeClr val="tx1"/>
                </a:solidFill>
              </a:rPr>
              <a:t>udelené osobou či inštitúciou pod podmienkou, že prijímateľ zloží sľub vernosti </a:t>
            </a:r>
            <a:r>
              <a:rPr lang="sk-SK" sz="1800" dirty="0">
                <a:solidFill>
                  <a:schemeClr val="tx1"/>
                </a:solidFill>
              </a:rPr>
              <a:t>(vazal)</a:t>
            </a:r>
          </a:p>
          <a:p>
            <a:endParaRPr lang="sk-SK" sz="2400" dirty="0">
              <a:solidFill>
                <a:schemeClr val="tx1"/>
              </a:solidFill>
            </a:endParaRPr>
          </a:p>
          <a:p>
            <a:r>
              <a:rPr lang="sk-SK" sz="2400" dirty="0" smtClean="0">
                <a:solidFill>
                  <a:schemeClr val="tx1"/>
                </a:solidFill>
              </a:rPr>
              <a:t>položil </a:t>
            </a:r>
            <a:r>
              <a:rPr lang="sk-SK" sz="2400" dirty="0">
                <a:solidFill>
                  <a:schemeClr val="tx1"/>
                </a:solidFill>
              </a:rPr>
              <a:t>základy stavovského usporiadania spoločnosti </a:t>
            </a:r>
            <a:endParaRPr lang="sk-SK" sz="2400" dirty="0" smtClean="0">
              <a:solidFill>
                <a:schemeClr val="tx1"/>
              </a:solidFill>
            </a:endParaRPr>
          </a:p>
          <a:p>
            <a:endParaRPr lang="sk-SK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67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448966" y="281175"/>
            <a:ext cx="6413609" cy="4581148"/>
          </a:xfrm>
        </p:spPr>
        <p:txBody>
          <a:bodyPr>
            <a:normAutofit lnSpcReduction="10000"/>
          </a:bodyPr>
          <a:lstStyle/>
          <a:p>
            <a:r>
              <a:rPr lang="sk-SK" sz="2400" dirty="0" smtClean="0">
                <a:solidFill>
                  <a:schemeClr val="tx1"/>
                </a:solidFill>
              </a:rPr>
              <a:t>jediný vlastník pôdy je kráľ, ktorý ju daruje alebo prenajíma svojim poddaným za nejakú službu</a:t>
            </a:r>
          </a:p>
          <a:p>
            <a:r>
              <a:rPr lang="sk-SK" sz="2400" dirty="0" smtClean="0">
                <a:solidFill>
                  <a:schemeClr val="tx1"/>
                </a:solidFill>
              </a:rPr>
              <a:t>kráľ </a:t>
            </a:r>
            <a:r>
              <a:rPr lang="sk-SK" sz="2400" dirty="0">
                <a:solidFill>
                  <a:schemeClr val="tx1"/>
                </a:solidFill>
              </a:rPr>
              <a:t>udeľoval </a:t>
            </a:r>
            <a:r>
              <a:rPr lang="sk-SK" sz="2400" dirty="0" smtClean="0">
                <a:solidFill>
                  <a:schemeClr val="tx1"/>
                </a:solidFill>
              </a:rPr>
              <a:t>šľachte pôdu so </a:t>
            </a:r>
            <a:r>
              <a:rPr lang="sk-SK" sz="2400" dirty="0">
                <a:solidFill>
                  <a:schemeClr val="tx1"/>
                </a:solidFill>
              </a:rPr>
              <a:t>všetkým čo na nej bolo </a:t>
            </a:r>
          </a:p>
          <a:p>
            <a:r>
              <a:rPr lang="sk-SK" sz="2400" dirty="0" smtClean="0">
                <a:solidFill>
                  <a:schemeClr val="tx1"/>
                </a:solidFill>
              </a:rPr>
              <a:t>roľníci dostávali </a:t>
            </a:r>
            <a:r>
              <a:rPr lang="sk-SK" sz="2400" dirty="0">
                <a:solidFill>
                  <a:schemeClr val="tx1"/>
                </a:solidFill>
              </a:rPr>
              <a:t>pôdu do užívania </a:t>
            </a:r>
            <a:r>
              <a:rPr lang="sk-SK" sz="2400" dirty="0" smtClean="0">
                <a:solidFill>
                  <a:schemeClr val="tx1"/>
                </a:solidFill>
              </a:rPr>
              <a:t>no odvádzali </a:t>
            </a:r>
            <a:r>
              <a:rPr lang="sk-SK" sz="2400" dirty="0">
                <a:solidFill>
                  <a:schemeClr val="tx1"/>
                </a:solidFill>
              </a:rPr>
              <a:t>feudálnu rentu -  peniaze </a:t>
            </a:r>
            <a:r>
              <a:rPr lang="sk-SK" sz="2400" dirty="0" smtClean="0">
                <a:solidFill>
                  <a:schemeClr val="tx1"/>
                </a:solidFill>
              </a:rPr>
              <a:t>alebo naturálie</a:t>
            </a:r>
            <a:endParaRPr lang="sk-SK" sz="2400" dirty="0">
              <a:solidFill>
                <a:schemeClr val="tx1"/>
              </a:solidFill>
            </a:endParaRPr>
          </a:p>
          <a:p>
            <a:endParaRPr lang="sk-SK" sz="2400" dirty="0" smtClean="0">
              <a:solidFill>
                <a:schemeClr val="tx1"/>
              </a:solidFill>
            </a:endParaRPr>
          </a:p>
          <a:p>
            <a:endParaRPr lang="sk-SK" sz="2400" dirty="0">
              <a:solidFill>
                <a:schemeClr val="tx1"/>
              </a:solidFill>
            </a:endParaRPr>
          </a:p>
          <a:p>
            <a:r>
              <a:rPr lang="sk-SK" sz="2400" dirty="0">
                <a:solidFill>
                  <a:schemeClr val="tx1"/>
                </a:solidFill>
              </a:rPr>
              <a:t>t</a:t>
            </a:r>
            <a:r>
              <a:rPr lang="sk-SK" sz="2400" dirty="0" smtClean="0">
                <a:solidFill>
                  <a:schemeClr val="tx1"/>
                </a:solidFill>
              </a:rPr>
              <a:t>oto obdobie je známe tiež množstvom bojov a vojen, vďaka ktorým sa získavala pôda a teda aj moc a bohatstvo</a:t>
            </a:r>
            <a:endParaRPr lang="sk-SK" sz="2400" dirty="0">
              <a:solidFill>
                <a:schemeClr val="tx1"/>
              </a:solidFill>
            </a:endParaRPr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010" y="2296146"/>
            <a:ext cx="2014011" cy="287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63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objekt pre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195" y="128470"/>
            <a:ext cx="6413610" cy="4942599"/>
          </a:xfrm>
        </p:spPr>
      </p:pic>
    </p:spTree>
    <p:extLst>
      <p:ext uri="{BB962C8B-B14F-4D97-AF65-F5344CB8AC3E}">
        <p14:creationId xmlns:p14="http://schemas.microsoft.com/office/powerpoint/2010/main" val="147478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75" y="2571750"/>
            <a:ext cx="7177135" cy="1374344"/>
          </a:xfrm>
        </p:spPr>
        <p:txBody>
          <a:bodyPr>
            <a:normAutofit/>
          </a:bodyPr>
          <a:lstStyle/>
          <a:p>
            <a:r>
              <a:rPr lang="sk-SK" dirty="0" smtClean="0">
                <a:solidFill>
                  <a:schemeClr val="bg2">
                    <a:lumMod val="50000"/>
                  </a:schemeClr>
                </a:solidFill>
              </a:rPr>
              <a:t>Ďakujem za pozornosť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75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458115"/>
          </a:xfrm>
        </p:spPr>
        <p:txBody>
          <a:bodyPr>
            <a:normAutofit fontScale="90000"/>
          </a:bodyPr>
          <a:lstStyle/>
          <a:p>
            <a:r>
              <a:rPr lang="sk-SK" dirty="0" smtClean="0">
                <a:solidFill>
                  <a:schemeClr val="bg2">
                    <a:lumMod val="50000"/>
                  </a:schemeClr>
                </a:solidFill>
              </a:rPr>
              <a:t>Stredovek 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55" y="1044701"/>
            <a:ext cx="9009595" cy="3817622"/>
          </a:xfrm>
        </p:spPr>
        <p:txBody>
          <a:bodyPr>
            <a:normAutofit lnSpcReduction="10000"/>
          </a:bodyPr>
          <a:lstStyle/>
          <a:p>
            <a:r>
              <a:rPr lang="sk-SK" sz="2400" dirty="0" smtClean="0">
                <a:solidFill>
                  <a:schemeClr val="tx1"/>
                </a:solidFill>
              </a:rPr>
              <a:t>epocha historického vývoja Európy</a:t>
            </a:r>
          </a:p>
          <a:p>
            <a:endParaRPr lang="sk-SK" sz="2400" dirty="0">
              <a:solidFill>
                <a:schemeClr val="tx1"/>
              </a:solidFill>
            </a:endParaRPr>
          </a:p>
          <a:p>
            <a:r>
              <a:rPr lang="sk-SK" sz="2400" dirty="0" smtClean="0">
                <a:solidFill>
                  <a:schemeClr val="tx1"/>
                </a:solidFill>
              </a:rPr>
              <a:t>začína </a:t>
            </a:r>
            <a:r>
              <a:rPr lang="sk-SK" sz="2400" dirty="0">
                <a:solidFill>
                  <a:schemeClr val="tx1"/>
                </a:solidFill>
              </a:rPr>
              <a:t>pádom </a:t>
            </a:r>
            <a:r>
              <a:rPr lang="sk-SK" sz="2400" dirty="0" err="1">
                <a:solidFill>
                  <a:schemeClr val="tx1"/>
                </a:solidFill>
              </a:rPr>
              <a:t>Západorímskej</a:t>
            </a:r>
            <a:r>
              <a:rPr lang="sk-SK" sz="2400" dirty="0">
                <a:solidFill>
                  <a:schemeClr val="tx1"/>
                </a:solidFill>
              </a:rPr>
              <a:t> ríše </a:t>
            </a:r>
            <a:r>
              <a:rPr lang="sk-SK" sz="1800" dirty="0">
                <a:solidFill>
                  <a:schemeClr val="tx1"/>
                </a:solidFill>
              </a:rPr>
              <a:t>(rok 476) </a:t>
            </a:r>
            <a:r>
              <a:rPr lang="sk-SK" sz="2400" dirty="0">
                <a:solidFill>
                  <a:schemeClr val="tx1"/>
                </a:solidFill>
              </a:rPr>
              <a:t>a sťahovaním národov </a:t>
            </a:r>
            <a:r>
              <a:rPr lang="sk-SK" sz="2400" dirty="0" smtClean="0">
                <a:solidFill>
                  <a:schemeClr val="tx1"/>
                </a:solidFill>
              </a:rPr>
              <a:t>a končí </a:t>
            </a:r>
            <a:r>
              <a:rPr lang="sk-SK" sz="2400" dirty="0">
                <a:solidFill>
                  <a:schemeClr val="tx1"/>
                </a:solidFill>
              </a:rPr>
              <a:t>zámorskými objavmi a náboženskou reformáciou </a:t>
            </a:r>
            <a:endParaRPr lang="sk-SK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sk-SK" sz="2400" dirty="0">
                <a:solidFill>
                  <a:schemeClr val="tx1"/>
                </a:solidFill>
              </a:rPr>
              <a:t> </a:t>
            </a:r>
            <a:r>
              <a:rPr lang="sk-SK" sz="2400" dirty="0" smtClean="0">
                <a:solidFill>
                  <a:schemeClr val="tx1"/>
                </a:solidFill>
              </a:rPr>
              <a:t>    </a:t>
            </a:r>
            <a:endParaRPr lang="sk-SK" sz="1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sk-SK" sz="2400" dirty="0">
                <a:solidFill>
                  <a:schemeClr val="tx1"/>
                </a:solidFill>
              </a:rPr>
              <a:t> </a:t>
            </a:r>
            <a:r>
              <a:rPr lang="sk-SK" sz="2400" dirty="0" smtClean="0">
                <a:solidFill>
                  <a:schemeClr val="tx1"/>
                </a:solidFill>
              </a:rPr>
              <a:t>    tradične </a:t>
            </a:r>
            <a:r>
              <a:rPr lang="sk-SK" sz="2400" dirty="0">
                <a:solidFill>
                  <a:schemeClr val="tx1"/>
                </a:solidFill>
              </a:rPr>
              <a:t>sa udáva 476 – 1492 v Európe (1526 </a:t>
            </a:r>
            <a:r>
              <a:rPr lang="sk-SK" sz="2400" dirty="0" smtClean="0">
                <a:solidFill>
                  <a:schemeClr val="tx1"/>
                </a:solidFill>
              </a:rPr>
              <a:t>- </a:t>
            </a:r>
            <a:r>
              <a:rPr lang="sk-SK" sz="2400" dirty="0">
                <a:solidFill>
                  <a:schemeClr val="tx1"/>
                </a:solidFill>
              </a:rPr>
              <a:t>bitka pri Moháči</a:t>
            </a:r>
            <a:r>
              <a:rPr lang="sk-SK" sz="2400" dirty="0" smtClean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endParaRPr lang="sk-SK" sz="2400" dirty="0">
              <a:solidFill>
                <a:schemeClr val="tx1"/>
              </a:solidFill>
            </a:endParaRPr>
          </a:p>
          <a:p>
            <a:r>
              <a:rPr lang="sk-SK" sz="2400" dirty="0">
                <a:solidFill>
                  <a:schemeClr val="tx1"/>
                </a:solidFill>
              </a:rPr>
              <a:t>obdobie vzostupu náboženstiev</a:t>
            </a:r>
            <a:r>
              <a:rPr lang="sk-SK" sz="1800" dirty="0">
                <a:solidFill>
                  <a:schemeClr val="tx1"/>
                </a:solidFill>
              </a:rPr>
              <a:t>, </a:t>
            </a:r>
            <a:r>
              <a:rPr lang="sk-SK" sz="2400" dirty="0">
                <a:solidFill>
                  <a:schemeClr val="tx1"/>
                </a:solidFill>
              </a:rPr>
              <a:t>kultúry a feudálneho vývoja spoločnosti</a:t>
            </a:r>
          </a:p>
          <a:p>
            <a:pPr marL="0" indent="0">
              <a:buNone/>
            </a:pP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458115"/>
          </a:xfrm>
        </p:spPr>
        <p:txBody>
          <a:bodyPr>
            <a:normAutofit fontScale="90000"/>
          </a:bodyPr>
          <a:lstStyle/>
          <a:p>
            <a:r>
              <a:rPr lang="sk-SK" dirty="0" smtClean="0">
                <a:solidFill>
                  <a:schemeClr val="bg2">
                    <a:lumMod val="50000"/>
                  </a:schemeClr>
                </a:solidFill>
              </a:rPr>
              <a:t>Kultúrne slohy – Románsky sloh 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55" y="1044701"/>
            <a:ext cx="9009595" cy="3817622"/>
          </a:xfrm>
        </p:spPr>
        <p:txBody>
          <a:bodyPr>
            <a:normAutofit/>
          </a:bodyPr>
          <a:lstStyle/>
          <a:p>
            <a:r>
              <a:rPr lang="sk-SK" sz="2400" dirty="0">
                <a:solidFill>
                  <a:schemeClr val="tx1"/>
                </a:solidFill>
              </a:rPr>
              <a:t>románsky sloh alebo zriedkavo </a:t>
            </a:r>
            <a:r>
              <a:rPr lang="sk-SK" sz="2400" dirty="0" smtClean="0">
                <a:solidFill>
                  <a:schemeClr val="tx1"/>
                </a:solidFill>
              </a:rPr>
              <a:t>je </a:t>
            </a:r>
            <a:r>
              <a:rPr lang="sk-SK" sz="2400" dirty="0">
                <a:solidFill>
                  <a:schemeClr val="tx1"/>
                </a:solidFill>
              </a:rPr>
              <a:t>umelecká fáza </a:t>
            </a:r>
            <a:r>
              <a:rPr lang="sk-SK" sz="2400" dirty="0" smtClean="0">
                <a:solidFill>
                  <a:schemeClr val="tx1"/>
                </a:solidFill>
              </a:rPr>
              <a:t>obdobia </a:t>
            </a:r>
            <a:r>
              <a:rPr lang="sk-SK" sz="2400" dirty="0">
                <a:solidFill>
                  <a:schemeClr val="tx1"/>
                </a:solidFill>
              </a:rPr>
              <a:t>od roku 1000 do 1. polovice 13. </a:t>
            </a:r>
            <a:r>
              <a:rPr lang="sk-SK" sz="2400" dirty="0" smtClean="0">
                <a:solidFill>
                  <a:schemeClr val="tx1"/>
                </a:solidFill>
              </a:rPr>
              <a:t>str.</a:t>
            </a:r>
          </a:p>
          <a:p>
            <a:r>
              <a:rPr lang="sk-SK" sz="2400" dirty="0" smtClean="0">
                <a:solidFill>
                  <a:schemeClr val="tx1"/>
                </a:solidFill>
              </a:rPr>
              <a:t>vyznačuje </a:t>
            </a:r>
            <a:r>
              <a:rPr lang="sk-SK" sz="2400" dirty="0">
                <a:solidFill>
                  <a:schemeClr val="tx1"/>
                </a:solidFill>
              </a:rPr>
              <a:t>sa vážnou monumentalitou a prísnou hierarchickosťou </a:t>
            </a:r>
            <a:r>
              <a:rPr lang="sk-SK" sz="1800" dirty="0">
                <a:solidFill>
                  <a:schemeClr val="tx1"/>
                </a:solidFill>
              </a:rPr>
              <a:t>(odstupňovanie priestorov v chráme, rôzna veľkosť postáv podľa ich ideového významu</a:t>
            </a:r>
            <a:r>
              <a:rPr lang="sk-SK" sz="1800" dirty="0" smtClean="0">
                <a:solidFill>
                  <a:schemeClr val="tx1"/>
                </a:solidFill>
              </a:rPr>
              <a:t>)</a:t>
            </a:r>
            <a:endParaRPr lang="sk-SK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sk-SK" sz="2400" dirty="0">
              <a:solidFill>
                <a:schemeClr val="tx1"/>
              </a:solidFill>
            </a:endParaRPr>
          </a:p>
          <a:p>
            <a:r>
              <a:rPr lang="sk-SK" sz="2400" dirty="0" smtClean="0">
                <a:solidFill>
                  <a:schemeClr val="tx1"/>
                </a:solidFill>
              </a:rPr>
              <a:t>románske </a:t>
            </a:r>
            <a:r>
              <a:rPr lang="sk-SK" sz="2400" dirty="0">
                <a:solidFill>
                  <a:schemeClr val="tx1"/>
                </a:solidFill>
              </a:rPr>
              <a:t>umenie </a:t>
            </a:r>
            <a:r>
              <a:rPr lang="sk-SK" sz="2400" dirty="0" smtClean="0">
                <a:solidFill>
                  <a:schemeClr val="tx1"/>
                </a:solidFill>
              </a:rPr>
              <a:t>vzniká </a:t>
            </a:r>
            <a:r>
              <a:rPr lang="sk-SK" sz="2400" dirty="0">
                <a:solidFill>
                  <a:schemeClr val="tx1"/>
                </a:solidFill>
              </a:rPr>
              <a:t>na území, kde populácia hovorí </a:t>
            </a:r>
            <a:r>
              <a:rPr lang="sk-SK" sz="2400" dirty="0" smtClean="0">
                <a:solidFill>
                  <a:schemeClr val="tx1"/>
                </a:solidFill>
              </a:rPr>
              <a:t>tzv. románskymi jazykmi </a:t>
            </a:r>
            <a:r>
              <a:rPr lang="sk-SK" sz="1800" dirty="0" smtClean="0">
                <a:solidFill>
                  <a:schemeClr val="tx1"/>
                </a:solidFill>
              </a:rPr>
              <a:t>(Francúzsko</a:t>
            </a:r>
            <a:r>
              <a:rPr lang="sk-SK" sz="1800" dirty="0">
                <a:solidFill>
                  <a:schemeClr val="tx1"/>
                </a:solidFill>
              </a:rPr>
              <a:t>, Taliansko a </a:t>
            </a:r>
            <a:r>
              <a:rPr lang="sk-SK" sz="1800" dirty="0" smtClean="0">
                <a:solidFill>
                  <a:schemeClr val="tx1"/>
                </a:solidFill>
              </a:rPr>
              <a:t>Nemecko)</a:t>
            </a:r>
            <a:endParaRPr lang="sk-SK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36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458115"/>
          </a:xfrm>
        </p:spPr>
        <p:txBody>
          <a:bodyPr>
            <a:normAutofit fontScale="90000"/>
          </a:bodyPr>
          <a:lstStyle/>
          <a:p>
            <a:r>
              <a:rPr lang="sk-SK" dirty="0" smtClean="0">
                <a:solidFill>
                  <a:schemeClr val="bg2">
                    <a:lumMod val="50000"/>
                  </a:schemeClr>
                </a:solidFill>
              </a:rPr>
              <a:t>Kultúrne slohy – Románsky sloh 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" y="1044700"/>
            <a:ext cx="6108200" cy="4098799"/>
          </a:xfrm>
        </p:spPr>
        <p:txBody>
          <a:bodyPr>
            <a:normAutofit/>
          </a:bodyPr>
          <a:lstStyle/>
          <a:p>
            <a:r>
              <a:rPr lang="sk-SK" sz="2400" dirty="0" smtClean="0">
                <a:solidFill>
                  <a:schemeClr val="tx1"/>
                </a:solidFill>
              </a:rPr>
              <a:t>charakteristické </a:t>
            </a:r>
            <a:r>
              <a:rPr lang="sk-SK" sz="2400" dirty="0">
                <a:solidFill>
                  <a:schemeClr val="tx1"/>
                </a:solidFill>
              </a:rPr>
              <a:t>slohové prvky (plný oblúk, stĺp, ornamentika</a:t>
            </a:r>
            <a:r>
              <a:rPr lang="sk-SK" sz="2400" dirty="0" smtClean="0">
                <a:solidFill>
                  <a:schemeClr val="tx1"/>
                </a:solidFill>
              </a:rPr>
              <a:t>)</a:t>
            </a:r>
          </a:p>
          <a:p>
            <a:endParaRPr lang="sk-SK" sz="2400" dirty="0" smtClean="0">
              <a:solidFill>
                <a:schemeClr val="tx1"/>
              </a:solidFill>
            </a:endParaRPr>
          </a:p>
          <a:p>
            <a:r>
              <a:rPr lang="sk-SK" sz="2400" dirty="0" smtClean="0">
                <a:solidFill>
                  <a:schemeClr val="tx1"/>
                </a:solidFill>
              </a:rPr>
              <a:t>sochárstvo </a:t>
            </a:r>
            <a:r>
              <a:rPr lang="sk-SK" sz="2400" dirty="0">
                <a:solidFill>
                  <a:schemeClr val="tx1"/>
                </a:solidFill>
              </a:rPr>
              <a:t>sa vyvíjalo v </a:t>
            </a:r>
            <a:r>
              <a:rPr lang="sk-SK" sz="2400" dirty="0" smtClean="0">
                <a:solidFill>
                  <a:schemeClr val="tx1"/>
                </a:solidFill>
              </a:rPr>
              <a:t>spojení                                   </a:t>
            </a:r>
            <a:r>
              <a:rPr lang="sk-SK" sz="2400" dirty="0">
                <a:solidFill>
                  <a:schemeClr val="tx1"/>
                </a:solidFill>
              </a:rPr>
              <a:t>s architektúrou, používalo štylizovaný rastlinný ornament a motívy fantastických zvierat, neskôr aj ľudských </a:t>
            </a:r>
            <a:r>
              <a:rPr lang="sk-SK" sz="2400" dirty="0" smtClean="0">
                <a:solidFill>
                  <a:schemeClr val="tx1"/>
                </a:solidFill>
              </a:rPr>
              <a:t>figúr </a:t>
            </a:r>
          </a:p>
        </p:txBody>
      </p:sp>
      <p:grpSp>
        <p:nvGrpSpPr>
          <p:cNvPr id="6" name="Skupina 5"/>
          <p:cNvGrpSpPr/>
          <p:nvPr/>
        </p:nvGrpSpPr>
        <p:grpSpPr>
          <a:xfrm>
            <a:off x="6228286" y="1044700"/>
            <a:ext cx="3724730" cy="3489200"/>
            <a:chOff x="5640935" y="1044701"/>
            <a:chExt cx="2949987" cy="2877160"/>
          </a:xfrm>
        </p:grpSpPr>
        <p:pic>
          <p:nvPicPr>
            <p:cNvPr id="4" name="Obrázok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40935" y="1044701"/>
              <a:ext cx="2236859" cy="2877160"/>
            </a:xfrm>
            <a:prstGeom prst="rect">
              <a:avLst/>
            </a:prstGeom>
          </p:spPr>
        </p:pic>
        <p:sp>
          <p:nvSpPr>
            <p:cNvPr id="5" name="BlokTextu 4"/>
            <p:cNvSpPr txBox="1"/>
            <p:nvPr/>
          </p:nvSpPr>
          <p:spPr>
            <a:xfrm>
              <a:off x="5842232" y="1044701"/>
              <a:ext cx="2748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1200" dirty="0"/>
                <a:t>Románska katedrála vo Francúzsku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8106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458115"/>
          </a:xfrm>
        </p:spPr>
        <p:txBody>
          <a:bodyPr>
            <a:normAutofit fontScale="90000"/>
          </a:bodyPr>
          <a:lstStyle/>
          <a:p>
            <a:r>
              <a:rPr lang="sk-SK" dirty="0" smtClean="0">
                <a:solidFill>
                  <a:schemeClr val="bg2">
                    <a:lumMod val="50000"/>
                  </a:schemeClr>
                </a:solidFill>
              </a:rPr>
              <a:t>Kultúrne slohy – Románsky sloh 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54" y="1044700"/>
            <a:ext cx="8704185" cy="4098799"/>
          </a:xfrm>
        </p:spPr>
        <p:txBody>
          <a:bodyPr>
            <a:normAutofit/>
          </a:bodyPr>
          <a:lstStyle/>
          <a:p>
            <a:r>
              <a:rPr lang="sk-SK" sz="2400" dirty="0" smtClean="0">
                <a:solidFill>
                  <a:schemeClr val="tx1"/>
                </a:solidFill>
              </a:rPr>
              <a:t>od </a:t>
            </a:r>
            <a:r>
              <a:rPr lang="sk-SK" sz="2400" dirty="0">
                <a:solidFill>
                  <a:schemeClr val="tx1"/>
                </a:solidFill>
              </a:rPr>
              <a:t>plošnosti a lineárnosti </a:t>
            </a:r>
            <a:r>
              <a:rPr lang="sk-SK" sz="2400" dirty="0" smtClean="0">
                <a:solidFill>
                  <a:schemeClr val="tx1"/>
                </a:solidFill>
              </a:rPr>
              <a:t>smerovalo k </a:t>
            </a:r>
            <a:r>
              <a:rPr lang="sk-SK" sz="2400" dirty="0">
                <a:solidFill>
                  <a:schemeClr val="tx1"/>
                </a:solidFill>
              </a:rPr>
              <a:t>vytvoreniu trojrozmernej </a:t>
            </a:r>
            <a:r>
              <a:rPr lang="sk-SK" sz="2400" dirty="0" smtClean="0">
                <a:solidFill>
                  <a:schemeClr val="tx1"/>
                </a:solidFill>
              </a:rPr>
              <a:t>sochy</a:t>
            </a:r>
          </a:p>
          <a:p>
            <a:r>
              <a:rPr lang="sk-SK" sz="2400" dirty="0" smtClean="0">
                <a:solidFill>
                  <a:schemeClr val="tx1"/>
                </a:solidFill>
              </a:rPr>
              <a:t>najväčšiu </a:t>
            </a:r>
            <a:r>
              <a:rPr lang="sk-SK" sz="2400" dirty="0">
                <a:solidFill>
                  <a:schemeClr val="tx1"/>
                </a:solidFill>
              </a:rPr>
              <a:t>pozornosť venovali sochári priečeliam </a:t>
            </a:r>
            <a:r>
              <a:rPr lang="sk-SK" sz="2400" dirty="0" smtClean="0">
                <a:solidFill>
                  <a:schemeClr val="tx1"/>
                </a:solidFill>
              </a:rPr>
              <a:t>chrámov</a:t>
            </a:r>
          </a:p>
          <a:p>
            <a:r>
              <a:rPr lang="sk-SK" sz="2400" dirty="0" smtClean="0">
                <a:solidFill>
                  <a:schemeClr val="tx1"/>
                </a:solidFill>
              </a:rPr>
              <a:t>v </a:t>
            </a:r>
            <a:r>
              <a:rPr lang="sk-SK" sz="2400" dirty="0">
                <a:solidFill>
                  <a:schemeClr val="tx1"/>
                </a:solidFill>
              </a:rPr>
              <a:t>Nemecku sa sochárske práce prenášali aj do interiéru </a:t>
            </a:r>
            <a:r>
              <a:rPr lang="sk-SK" sz="1800" dirty="0">
                <a:solidFill>
                  <a:schemeClr val="tx1"/>
                </a:solidFill>
              </a:rPr>
              <a:t>(madony, náhrobné dosky, zábradlia)</a:t>
            </a:r>
            <a:r>
              <a:rPr lang="sk-SK" sz="2400" dirty="0">
                <a:solidFill>
                  <a:schemeClr val="tx1"/>
                </a:solidFill>
              </a:rPr>
              <a:t> a rozvinula sa tu aj </a:t>
            </a:r>
            <a:r>
              <a:rPr lang="sk-SK" sz="2400" dirty="0" smtClean="0">
                <a:solidFill>
                  <a:schemeClr val="tx1"/>
                </a:solidFill>
              </a:rPr>
              <a:t>drevorezba</a:t>
            </a:r>
            <a:endParaRPr lang="sk-SK" sz="2400" dirty="0">
              <a:solidFill>
                <a:schemeClr val="tx1"/>
              </a:solidFill>
            </a:endParaRPr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8" t="36259" r="15932"/>
          <a:stretch/>
        </p:blipFill>
        <p:spPr>
          <a:xfrm>
            <a:off x="4113885" y="3057679"/>
            <a:ext cx="4428444" cy="205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83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458115"/>
          </a:xfrm>
        </p:spPr>
        <p:txBody>
          <a:bodyPr>
            <a:normAutofit fontScale="90000"/>
          </a:bodyPr>
          <a:lstStyle/>
          <a:p>
            <a:r>
              <a:rPr lang="sk-SK" dirty="0" smtClean="0">
                <a:solidFill>
                  <a:schemeClr val="bg2">
                    <a:lumMod val="50000"/>
                  </a:schemeClr>
                </a:solidFill>
              </a:rPr>
              <a:t>Kultúrne slohy – Románsky sloh 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55" y="1044700"/>
            <a:ext cx="6108200" cy="4098799"/>
          </a:xfrm>
        </p:spPr>
        <p:txBody>
          <a:bodyPr>
            <a:normAutofit/>
          </a:bodyPr>
          <a:lstStyle/>
          <a:p>
            <a:r>
              <a:rPr lang="sk-SK" sz="2400" dirty="0" smtClean="0">
                <a:solidFill>
                  <a:schemeClr val="tx1"/>
                </a:solidFill>
              </a:rPr>
              <a:t>maliarstvo </a:t>
            </a:r>
            <a:r>
              <a:rPr lang="sk-SK" sz="2400" dirty="0">
                <a:solidFill>
                  <a:schemeClr val="tx1"/>
                </a:solidFill>
              </a:rPr>
              <a:t>sa pod byzantským vplyvom sústreďovalo na nástennú a knižnú </a:t>
            </a:r>
            <a:r>
              <a:rPr lang="sk-SK" sz="2400" dirty="0" smtClean="0">
                <a:solidFill>
                  <a:schemeClr val="tx1"/>
                </a:solidFill>
              </a:rPr>
              <a:t>maľbu</a:t>
            </a:r>
          </a:p>
          <a:p>
            <a:r>
              <a:rPr lang="sk-SK" sz="2400" dirty="0" smtClean="0">
                <a:solidFill>
                  <a:schemeClr val="tx1"/>
                </a:solidFill>
              </a:rPr>
              <a:t>v </a:t>
            </a:r>
            <a:r>
              <a:rPr lang="sk-SK" sz="2400" dirty="0">
                <a:solidFill>
                  <a:schemeClr val="tx1"/>
                </a:solidFill>
              </a:rPr>
              <a:t>maliarstve (knižnom a nástennom) bola základom kresba kolorovaná </a:t>
            </a:r>
            <a:r>
              <a:rPr lang="sk-SK" sz="2400" dirty="0" smtClean="0">
                <a:solidFill>
                  <a:schemeClr val="tx1"/>
                </a:solidFill>
              </a:rPr>
              <a:t>farbami</a:t>
            </a:r>
          </a:p>
          <a:p>
            <a:r>
              <a:rPr lang="sk-SK" sz="2400" dirty="0" smtClean="0">
                <a:solidFill>
                  <a:schemeClr val="tx1"/>
                </a:solidFill>
              </a:rPr>
              <a:t>v </a:t>
            </a:r>
            <a:r>
              <a:rPr lang="sk-SK" sz="2400" dirty="0">
                <a:solidFill>
                  <a:schemeClr val="tx1"/>
                </a:solidFill>
              </a:rPr>
              <a:t>knižnej maľbe bol materiál kníh pergamen z oslej </a:t>
            </a:r>
            <a:r>
              <a:rPr lang="sk-SK" sz="2400" dirty="0" smtClean="0">
                <a:solidFill>
                  <a:schemeClr val="tx1"/>
                </a:solidFill>
              </a:rPr>
              <a:t>kože</a:t>
            </a:r>
          </a:p>
          <a:p>
            <a:endParaRPr lang="sk-SK" sz="2400" dirty="0">
              <a:solidFill>
                <a:schemeClr val="tx1"/>
              </a:solidFill>
            </a:endParaRPr>
          </a:p>
          <a:p>
            <a:r>
              <a:rPr lang="sk-SK" sz="2400" dirty="0" smtClean="0">
                <a:solidFill>
                  <a:schemeClr val="tx1"/>
                </a:solidFill>
              </a:rPr>
              <a:t>zlatníctvo</a:t>
            </a:r>
            <a:r>
              <a:rPr lang="sk-SK" sz="2400" dirty="0">
                <a:solidFill>
                  <a:schemeClr val="tx1"/>
                </a:solidFill>
              </a:rPr>
              <a:t>, </a:t>
            </a:r>
            <a:r>
              <a:rPr lang="sk-SK" sz="2400" dirty="0" err="1">
                <a:solidFill>
                  <a:schemeClr val="tx1"/>
                </a:solidFill>
              </a:rPr>
              <a:t>kovolejárstvo</a:t>
            </a:r>
            <a:r>
              <a:rPr lang="sk-SK" sz="2400" dirty="0">
                <a:solidFill>
                  <a:schemeClr val="tx1"/>
                </a:solidFill>
              </a:rPr>
              <a:t>, tapisérie, rezby </a:t>
            </a:r>
            <a:r>
              <a:rPr lang="sk-SK" sz="2400" dirty="0" smtClean="0">
                <a:solidFill>
                  <a:schemeClr val="tx1"/>
                </a:solidFill>
              </a:rPr>
              <a:t>                v </a:t>
            </a:r>
            <a:r>
              <a:rPr lang="sk-SK" sz="2400" dirty="0">
                <a:solidFill>
                  <a:schemeClr val="tx1"/>
                </a:solidFill>
              </a:rPr>
              <a:t>slonovine a podobne dosiahli vysokú úroveň</a:t>
            </a:r>
          </a:p>
        </p:txBody>
      </p:sp>
      <p:grpSp>
        <p:nvGrpSpPr>
          <p:cNvPr id="13" name="Skupina 12"/>
          <p:cNvGrpSpPr/>
          <p:nvPr/>
        </p:nvGrpSpPr>
        <p:grpSpPr>
          <a:xfrm>
            <a:off x="7015280" y="72902"/>
            <a:ext cx="1982395" cy="5137386"/>
            <a:chOff x="6831762" y="62385"/>
            <a:chExt cx="1982395" cy="5137386"/>
          </a:xfrm>
        </p:grpSpPr>
        <p:grpSp>
          <p:nvGrpSpPr>
            <p:cNvPr id="9" name="Skupina 8"/>
            <p:cNvGrpSpPr/>
            <p:nvPr/>
          </p:nvGrpSpPr>
          <p:grpSpPr>
            <a:xfrm>
              <a:off x="6850655" y="2735983"/>
              <a:ext cx="1841610" cy="2463788"/>
              <a:chOff x="6186714" y="507866"/>
              <a:chExt cx="2748690" cy="3322856"/>
            </a:xfrm>
          </p:grpSpPr>
          <p:pic>
            <p:nvPicPr>
              <p:cNvPr id="7" name="Obrázok 6"/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370663" y="507866"/>
                <a:ext cx="2416304" cy="2700220"/>
              </a:xfrm>
              <a:prstGeom prst="rect">
                <a:avLst/>
              </a:prstGeom>
            </p:spPr>
          </p:pic>
          <p:sp>
            <p:nvSpPr>
              <p:cNvPr id="8" name="BlokTextu 7"/>
              <p:cNvSpPr txBox="1"/>
              <p:nvPr/>
            </p:nvSpPr>
            <p:spPr>
              <a:xfrm>
                <a:off x="6186714" y="3208085"/>
                <a:ext cx="2748690" cy="622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sk-SK" sz="1200" dirty="0" smtClean="0"/>
                  <a:t>Diabol</a:t>
                </a:r>
                <a:r>
                  <a:rPr lang="pt-BR" sz="1200" dirty="0" smtClean="0"/>
                  <a:t> </a:t>
                </a:r>
                <a:r>
                  <a:rPr lang="pt-BR" sz="1200" dirty="0"/>
                  <a:t>na iluminaci </a:t>
                </a:r>
                <a:r>
                  <a:rPr lang="pt-BR" sz="1200" dirty="0" smtClean="0"/>
                  <a:t>v </a:t>
                </a:r>
                <a:r>
                  <a:rPr lang="pt-BR" sz="1200" dirty="0"/>
                  <a:t>Liber floridus</a:t>
                </a:r>
                <a:endParaRPr lang="sk-SK" sz="1200" dirty="0"/>
              </a:p>
            </p:txBody>
          </p:sp>
        </p:grpSp>
        <p:grpSp>
          <p:nvGrpSpPr>
            <p:cNvPr id="12" name="Skupina 11"/>
            <p:cNvGrpSpPr/>
            <p:nvPr/>
          </p:nvGrpSpPr>
          <p:grpSpPr>
            <a:xfrm>
              <a:off x="6831762" y="62385"/>
              <a:ext cx="1982395" cy="2348167"/>
              <a:chOff x="6831762" y="62385"/>
              <a:chExt cx="1982395" cy="2348167"/>
            </a:xfrm>
          </p:grpSpPr>
          <p:pic>
            <p:nvPicPr>
              <p:cNvPr id="10" name="Obrázok 9"/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953655" y="62385"/>
                <a:ext cx="1738610" cy="1964629"/>
              </a:xfrm>
              <a:prstGeom prst="rect">
                <a:avLst/>
              </a:prstGeom>
            </p:spPr>
          </p:pic>
          <p:sp>
            <p:nvSpPr>
              <p:cNvPr id="11" name="BlokTextu 10"/>
              <p:cNvSpPr txBox="1"/>
              <p:nvPr/>
            </p:nvSpPr>
            <p:spPr>
              <a:xfrm>
                <a:off x="6831762" y="1948887"/>
                <a:ext cx="19823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sk-SK" sz="1200" dirty="0"/>
                  <a:t>Kristus v </a:t>
                </a:r>
                <a:r>
                  <a:rPr lang="sk-SK" sz="1200" dirty="0" err="1"/>
                  <a:t>Mandorle</a:t>
                </a:r>
                <a:r>
                  <a:rPr lang="sk-SK" sz="1200" dirty="0"/>
                  <a:t> z </a:t>
                </a:r>
                <a:r>
                  <a:rPr lang="sk-SK" sz="1200" dirty="0" err="1"/>
                  <a:t>kostela</a:t>
                </a:r>
                <a:r>
                  <a:rPr lang="sk-SK" sz="1200" dirty="0"/>
                  <a:t> </a:t>
                </a:r>
                <a:r>
                  <a:rPr lang="sk-SK" sz="1200" dirty="0" err="1"/>
                  <a:t>ve</a:t>
                </a:r>
                <a:r>
                  <a:rPr lang="sk-SK" sz="1200" dirty="0"/>
                  <a:t> </a:t>
                </a:r>
                <a:r>
                  <a:rPr lang="sk-SK" sz="1200" dirty="0" err="1"/>
                  <a:t>Vall</a:t>
                </a:r>
                <a:r>
                  <a:rPr lang="sk-SK" sz="1200" dirty="0"/>
                  <a:t> de </a:t>
                </a:r>
                <a:r>
                  <a:rPr lang="sk-SK" sz="1200" dirty="0" err="1"/>
                  <a:t>Boí</a:t>
                </a:r>
                <a:endParaRPr lang="sk-SK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9197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458115"/>
          </a:xfrm>
        </p:spPr>
        <p:txBody>
          <a:bodyPr>
            <a:normAutofit fontScale="90000"/>
          </a:bodyPr>
          <a:lstStyle/>
          <a:p>
            <a:r>
              <a:rPr lang="sk-SK" dirty="0" smtClean="0">
                <a:solidFill>
                  <a:schemeClr val="bg2">
                    <a:lumMod val="50000"/>
                  </a:schemeClr>
                </a:solidFill>
              </a:rPr>
              <a:t>Kultúrne slohy – Gotický sloh 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55" y="1044700"/>
            <a:ext cx="5039265" cy="4098799"/>
          </a:xfrm>
        </p:spPr>
        <p:txBody>
          <a:bodyPr>
            <a:normAutofit/>
          </a:bodyPr>
          <a:lstStyle/>
          <a:p>
            <a:r>
              <a:rPr lang="sk-SK" sz="2400" dirty="0">
                <a:solidFill>
                  <a:schemeClr val="tx1"/>
                </a:solidFill>
              </a:rPr>
              <a:t>gotický sloh bol umelecký štýl, ktorý nasledoval po románskom slohu približne od polovice 12. storočia (vo Francúzsku) do konca 15. storočia </a:t>
            </a:r>
            <a:r>
              <a:rPr lang="sk-SK" sz="1800" dirty="0">
                <a:solidFill>
                  <a:schemeClr val="tx1"/>
                </a:solidFill>
              </a:rPr>
              <a:t>(v strednej a severnej Európe)</a:t>
            </a:r>
            <a:r>
              <a:rPr lang="sk-SK" sz="2400" dirty="0">
                <a:solidFill>
                  <a:schemeClr val="tx1"/>
                </a:solidFill>
              </a:rPr>
              <a:t>, kedy toto obdobie vystriedala </a:t>
            </a:r>
            <a:r>
              <a:rPr lang="sk-SK" sz="2400" dirty="0" smtClean="0">
                <a:solidFill>
                  <a:schemeClr val="tx1"/>
                </a:solidFill>
              </a:rPr>
              <a:t>Renesancia</a:t>
            </a:r>
            <a:endParaRPr lang="sk-SK" sz="2400" dirty="0">
              <a:solidFill>
                <a:schemeClr val="tx1"/>
              </a:solidFill>
            </a:endParaRPr>
          </a:p>
        </p:txBody>
      </p:sp>
      <p:grpSp>
        <p:nvGrpSpPr>
          <p:cNvPr id="6" name="Skupina 5"/>
          <p:cNvGrpSpPr/>
          <p:nvPr/>
        </p:nvGrpSpPr>
        <p:grpSpPr>
          <a:xfrm>
            <a:off x="4877410" y="1655521"/>
            <a:ext cx="4266590" cy="3454486"/>
            <a:chOff x="4266590" y="2338476"/>
            <a:chExt cx="3672440" cy="2805023"/>
          </a:xfrm>
        </p:grpSpPr>
        <p:pic>
          <p:nvPicPr>
            <p:cNvPr id="4" name="Obrázok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266590" y="2338476"/>
              <a:ext cx="3672440" cy="2805023"/>
            </a:xfrm>
            <a:prstGeom prst="rect">
              <a:avLst/>
            </a:prstGeom>
          </p:spPr>
        </p:pic>
        <p:sp>
          <p:nvSpPr>
            <p:cNvPr id="5" name="BlokTextu 4"/>
            <p:cNvSpPr txBox="1"/>
            <p:nvPr/>
          </p:nvSpPr>
          <p:spPr>
            <a:xfrm>
              <a:off x="4266590" y="2419045"/>
              <a:ext cx="12216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1200" dirty="0" smtClean="0"/>
                <a:t>Milánsky </a:t>
              </a:r>
              <a:r>
                <a:rPr lang="sk-SK" sz="1200" dirty="0"/>
                <a:t>dóm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6525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458115"/>
          </a:xfrm>
        </p:spPr>
        <p:txBody>
          <a:bodyPr>
            <a:normAutofit fontScale="90000"/>
          </a:bodyPr>
          <a:lstStyle/>
          <a:p>
            <a:r>
              <a:rPr lang="sk-SK" dirty="0" smtClean="0">
                <a:solidFill>
                  <a:schemeClr val="bg2">
                    <a:lumMod val="50000"/>
                  </a:schemeClr>
                </a:solidFill>
              </a:rPr>
              <a:t>Kultúrne slohy – Gotický sloh 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55" y="891996"/>
            <a:ext cx="7177135" cy="4251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400" dirty="0">
                <a:solidFill>
                  <a:schemeClr val="tx1"/>
                </a:solidFill>
              </a:rPr>
              <a:t>Sochárstvo</a:t>
            </a:r>
          </a:p>
          <a:p>
            <a:r>
              <a:rPr lang="sk-SK" sz="2400" dirty="0" smtClean="0">
                <a:solidFill>
                  <a:schemeClr val="tx1"/>
                </a:solidFill>
              </a:rPr>
              <a:t>uplatňovalo </a:t>
            </a:r>
            <a:r>
              <a:rPr lang="sk-SK" sz="2400" dirty="0">
                <a:solidFill>
                  <a:schemeClr val="tx1"/>
                </a:solidFill>
              </a:rPr>
              <a:t>sa hlavne ako doplnok architektonických článkov. </a:t>
            </a:r>
            <a:endParaRPr lang="sk-SK" sz="2400" dirty="0" smtClean="0">
              <a:solidFill>
                <a:schemeClr val="tx1"/>
              </a:solidFill>
            </a:endParaRPr>
          </a:p>
          <a:p>
            <a:r>
              <a:rPr lang="sk-SK" sz="2400" dirty="0" smtClean="0">
                <a:solidFill>
                  <a:schemeClr val="tx1"/>
                </a:solidFill>
              </a:rPr>
              <a:t>v </a:t>
            </a:r>
            <a:r>
              <a:rPr lang="sk-SK" sz="2400" dirty="0">
                <a:solidFill>
                  <a:schemeClr val="tx1"/>
                </a:solidFill>
              </a:rPr>
              <a:t>12. a 13. storočí je to predovšetkým tzv. katedrálna </a:t>
            </a:r>
            <a:r>
              <a:rPr lang="sk-SK" sz="2400" dirty="0" smtClean="0">
                <a:solidFill>
                  <a:schemeClr val="tx1"/>
                </a:solidFill>
              </a:rPr>
              <a:t>plastika </a:t>
            </a:r>
            <a:r>
              <a:rPr lang="sk-SK" sz="1900" dirty="0">
                <a:solidFill>
                  <a:schemeClr val="tx1"/>
                </a:solidFill>
              </a:rPr>
              <a:t>(</a:t>
            </a:r>
            <a:r>
              <a:rPr lang="sk-SK" sz="1900" dirty="0" err="1">
                <a:solidFill>
                  <a:schemeClr val="tx1"/>
                </a:solidFill>
              </a:rPr>
              <a:t>Chartres</a:t>
            </a:r>
            <a:r>
              <a:rPr lang="sk-SK" sz="1900" dirty="0">
                <a:solidFill>
                  <a:schemeClr val="tx1"/>
                </a:solidFill>
              </a:rPr>
              <a:t>, </a:t>
            </a:r>
            <a:r>
              <a:rPr lang="sk-SK" sz="1900" dirty="0" err="1">
                <a:solidFill>
                  <a:schemeClr val="tx1"/>
                </a:solidFill>
              </a:rPr>
              <a:t>Notre-Dame</a:t>
            </a:r>
            <a:r>
              <a:rPr lang="sk-SK" sz="1900" dirty="0">
                <a:solidFill>
                  <a:schemeClr val="tx1"/>
                </a:solidFill>
              </a:rPr>
              <a:t>, Remeš)</a:t>
            </a:r>
            <a:r>
              <a:rPr lang="sk-SK" sz="2400" dirty="0">
                <a:solidFill>
                  <a:schemeClr val="tx1"/>
                </a:solidFill>
              </a:rPr>
              <a:t>. </a:t>
            </a:r>
            <a:endParaRPr lang="sk-SK" sz="2400" dirty="0" smtClean="0">
              <a:solidFill>
                <a:schemeClr val="tx1"/>
              </a:solidFill>
            </a:endParaRPr>
          </a:p>
          <a:p>
            <a:r>
              <a:rPr lang="sk-SK" sz="2400" dirty="0" smtClean="0">
                <a:solidFill>
                  <a:schemeClr val="tx1"/>
                </a:solidFill>
              </a:rPr>
              <a:t>Námety </a:t>
            </a:r>
            <a:r>
              <a:rPr lang="sk-SK" sz="2400" dirty="0">
                <a:solidFill>
                  <a:schemeClr val="tx1"/>
                </a:solidFill>
              </a:rPr>
              <a:t>tvorili scény zo života Krista, ukrižovanie, zmŕtvychvstanie a posledný súd. Stredobodom záujmu sa stáva zobrazenie ľudského tela, konfrontovaného čoraz väčšmi so zákonitosťou a proporciami prírody</a:t>
            </a:r>
          </a:p>
          <a:p>
            <a:endParaRPr lang="sk-SK" sz="2400" dirty="0">
              <a:solidFill>
                <a:schemeClr val="tx1"/>
              </a:solidFill>
            </a:endParaRPr>
          </a:p>
          <a:p>
            <a:endParaRPr lang="sk-SK" sz="2400" dirty="0">
              <a:solidFill>
                <a:schemeClr val="tx1"/>
              </a:solidFill>
            </a:endParaRPr>
          </a:p>
          <a:p>
            <a:endParaRPr lang="sk-SK" sz="2400" dirty="0">
              <a:solidFill>
                <a:schemeClr val="tx1"/>
              </a:solidFill>
            </a:endParaRPr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20690" y="1044700"/>
            <a:ext cx="152705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35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458115"/>
          </a:xfrm>
        </p:spPr>
        <p:txBody>
          <a:bodyPr>
            <a:normAutofit fontScale="90000"/>
          </a:bodyPr>
          <a:lstStyle/>
          <a:p>
            <a:r>
              <a:rPr lang="sk-SK" dirty="0" smtClean="0">
                <a:solidFill>
                  <a:schemeClr val="bg2">
                    <a:lumMod val="50000"/>
                  </a:schemeClr>
                </a:solidFill>
              </a:rPr>
              <a:t>Kultúrne slohy – Gotický sloh 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56" y="891996"/>
            <a:ext cx="6413610" cy="4251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400" dirty="0">
                <a:solidFill>
                  <a:schemeClr val="tx1"/>
                </a:solidFill>
              </a:rPr>
              <a:t>Maliarstvo</a:t>
            </a:r>
          </a:p>
          <a:p>
            <a:r>
              <a:rPr lang="sk-SK" sz="2400" dirty="0" smtClean="0">
                <a:solidFill>
                  <a:schemeClr val="tx1"/>
                </a:solidFill>
              </a:rPr>
              <a:t>v </a:t>
            </a:r>
            <a:r>
              <a:rPr lang="sk-SK" sz="2400" dirty="0">
                <a:solidFill>
                  <a:schemeClr val="tx1"/>
                </a:solidFill>
              </a:rPr>
              <a:t>maliarskom umení sa okrem tradičných maliarskych techník ako bola nástenná a knižná </a:t>
            </a:r>
            <a:r>
              <a:rPr lang="sk-SK" sz="2400" dirty="0" smtClean="0">
                <a:solidFill>
                  <a:schemeClr val="tx1"/>
                </a:solidFill>
              </a:rPr>
              <a:t>maľba, </a:t>
            </a:r>
            <a:r>
              <a:rPr lang="sk-SK" sz="2400" dirty="0">
                <a:solidFill>
                  <a:schemeClr val="tx1"/>
                </a:solidFill>
              </a:rPr>
              <a:t>dostáva do popredia, vplyvom odhmotnenia stien a tým straty súvislých plôch na maľbu, maľba na sklo, ktorá popri sochárstve tvorila podstatnú zložku vtedajšieho </a:t>
            </a:r>
            <a:r>
              <a:rPr lang="sk-SK" sz="2400" dirty="0" smtClean="0">
                <a:solidFill>
                  <a:schemeClr val="tx1"/>
                </a:solidFill>
              </a:rPr>
              <a:t>maliarstva </a:t>
            </a:r>
          </a:p>
          <a:p>
            <a:r>
              <a:rPr lang="sk-SK" sz="2400" dirty="0" smtClean="0">
                <a:solidFill>
                  <a:schemeClr val="tx1"/>
                </a:solidFill>
              </a:rPr>
              <a:t>najmä </a:t>
            </a:r>
            <a:r>
              <a:rPr lang="sk-SK" sz="2400" dirty="0">
                <a:solidFill>
                  <a:schemeClr val="tx1"/>
                </a:solidFill>
              </a:rPr>
              <a:t>katedrály sa prekonávali v bohatosti a rozmanitosti výzdoby svojich </a:t>
            </a:r>
            <a:r>
              <a:rPr lang="sk-SK" sz="2400" dirty="0" smtClean="0">
                <a:solidFill>
                  <a:schemeClr val="tx1"/>
                </a:solidFill>
              </a:rPr>
              <a:t>okien</a:t>
            </a:r>
            <a:endParaRPr lang="sk-SK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sk-SK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sk-SK" sz="2400" dirty="0">
              <a:solidFill>
                <a:schemeClr val="tx1"/>
              </a:solidFill>
            </a:endParaRPr>
          </a:p>
          <a:p>
            <a:endParaRPr lang="sk-SK" sz="2400" dirty="0">
              <a:solidFill>
                <a:schemeClr val="tx1"/>
              </a:solidFill>
            </a:endParaRPr>
          </a:p>
          <a:p>
            <a:endParaRPr lang="sk-SK" sz="2400" dirty="0">
              <a:solidFill>
                <a:schemeClr val="tx1"/>
              </a:solidFill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28874" y="586585"/>
            <a:ext cx="2615126" cy="440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99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545</Words>
  <Application>Microsoft Office PowerPoint</Application>
  <PresentationFormat>Prezentácia na obrazovke (16:9)</PresentationFormat>
  <Paragraphs>59</Paragraphs>
  <Slides>13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4" baseType="lpstr">
      <vt:lpstr>Office Theme</vt:lpstr>
      <vt:lpstr>Stredovek a Feudalizmus</vt:lpstr>
      <vt:lpstr>Stredovek </vt:lpstr>
      <vt:lpstr>Kultúrne slohy – Románsky sloh </vt:lpstr>
      <vt:lpstr>Kultúrne slohy – Románsky sloh </vt:lpstr>
      <vt:lpstr>Kultúrne slohy – Románsky sloh </vt:lpstr>
      <vt:lpstr>Kultúrne slohy – Románsky sloh </vt:lpstr>
      <vt:lpstr>Kultúrne slohy – Gotický sloh </vt:lpstr>
      <vt:lpstr>Kultúrne slohy – Gotický sloh </vt:lpstr>
      <vt:lpstr>Kultúrne slohy – Gotický sloh </vt:lpstr>
      <vt:lpstr>Feudalizmus </vt:lpstr>
      <vt:lpstr>Prezentácia programu PowerPoint</vt:lpstr>
      <vt:lpstr>Prezentácia programu PowerPoint</vt:lpstr>
      <vt:lpstr>Ďakujem za pozornosť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2020-11-12T17:33:44Z</dcterms:modified>
</cp:coreProperties>
</file>