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5" r:id="rId3"/>
    <p:sldId id="266" r:id="rId4"/>
    <p:sldId id="267" r:id="rId5"/>
    <p:sldId id="268" r:id="rId6"/>
    <p:sldId id="269" r:id="rId7"/>
    <p:sldId id="257" r:id="rId8"/>
    <p:sldId id="258" r:id="rId9"/>
    <p:sldId id="259" r:id="rId10"/>
    <p:sldId id="260" r:id="rId11"/>
    <p:sldId id="261" r:id="rId12"/>
    <p:sldId id="264" r:id="rId13"/>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AC23C7-95B1-4499-816D-BF51DB506EAD}" type="datetimeFigureOut">
              <a:rPr lang="sk-SK" smtClean="0"/>
              <a:t>19.09.2021</a:t>
            </a:fld>
            <a:endParaRPr lang="sk-SK"/>
          </a:p>
        </p:txBody>
      </p:sp>
      <p:sp>
        <p:nvSpPr>
          <p:cNvPr id="5" name="Footer Placeholder 4"/>
          <p:cNvSpPr>
            <a:spLocks noGrp="1"/>
          </p:cNvSpPr>
          <p:nvPr>
            <p:ph type="ftr" sz="quarter" idx="11"/>
          </p:nvPr>
        </p:nvSpPr>
        <p:spPr>
          <a:xfrm>
            <a:off x="1876424" y="5410201"/>
            <a:ext cx="5124886" cy="365125"/>
          </a:xfrm>
        </p:spPr>
        <p:txBody>
          <a:bodyPr/>
          <a:lstStyle/>
          <a:p>
            <a:endParaRPr lang="sk-SK"/>
          </a:p>
        </p:txBody>
      </p:sp>
      <p:sp>
        <p:nvSpPr>
          <p:cNvPr id="6" name="Slide Number Placeholder 5"/>
          <p:cNvSpPr>
            <a:spLocks noGrp="1"/>
          </p:cNvSpPr>
          <p:nvPr>
            <p:ph type="sldNum" sz="quarter" idx="12"/>
          </p:nvPr>
        </p:nvSpPr>
        <p:spPr>
          <a:xfrm>
            <a:off x="9896911" y="5410199"/>
            <a:ext cx="771089" cy="365125"/>
          </a:xfrm>
        </p:spPr>
        <p:txBody>
          <a:bodyPr/>
          <a:lstStyle/>
          <a:p>
            <a:fld id="{B9192A45-43DB-4784-B6A4-F31D07CF5BDC}" type="slidenum">
              <a:rPr lang="sk-SK" smtClean="0"/>
              <a:t>‹#›</a:t>
            </a:fld>
            <a:endParaRPr lang="sk-SK"/>
          </a:p>
        </p:txBody>
      </p:sp>
    </p:spTree>
    <p:extLst>
      <p:ext uri="{BB962C8B-B14F-4D97-AF65-F5344CB8AC3E}">
        <p14:creationId xmlns:p14="http://schemas.microsoft.com/office/powerpoint/2010/main" val="2360910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AC23C7-95B1-4499-816D-BF51DB506EAD}" type="datetimeFigureOut">
              <a:rPr lang="sk-SK" smtClean="0"/>
              <a:t>19.09.2021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B9192A45-43DB-4784-B6A4-F31D07CF5BDC}" type="slidenum">
              <a:rPr lang="sk-SK" smtClean="0"/>
              <a:t>‹#›</a:t>
            </a:fld>
            <a:endParaRPr lang="sk-SK"/>
          </a:p>
        </p:txBody>
      </p:sp>
    </p:spTree>
    <p:extLst>
      <p:ext uri="{BB962C8B-B14F-4D97-AF65-F5344CB8AC3E}">
        <p14:creationId xmlns:p14="http://schemas.microsoft.com/office/powerpoint/2010/main" val="303222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AC23C7-95B1-4499-816D-BF51DB506EAD}" type="datetimeFigureOut">
              <a:rPr lang="sk-SK" smtClean="0"/>
              <a:t>19.09.2021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B9192A45-43DB-4784-B6A4-F31D07CF5BDC}" type="slidenum">
              <a:rPr lang="sk-SK" smtClean="0"/>
              <a:t>‹#›</a:t>
            </a:fld>
            <a:endParaRPr lang="sk-SK"/>
          </a:p>
        </p:txBody>
      </p:sp>
    </p:spTree>
    <p:extLst>
      <p:ext uri="{BB962C8B-B14F-4D97-AF65-F5344CB8AC3E}">
        <p14:creationId xmlns:p14="http://schemas.microsoft.com/office/powerpoint/2010/main" val="2192205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AC23C7-95B1-4499-816D-BF51DB506EAD}" type="datetimeFigureOut">
              <a:rPr lang="sk-SK" smtClean="0"/>
              <a:t>19.09.2021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B9192A45-43DB-4784-B6A4-F31D07CF5BDC}" type="slidenum">
              <a:rPr lang="sk-SK" smtClean="0"/>
              <a:t>‹#›</a:t>
            </a:fld>
            <a:endParaRPr lang="sk-SK"/>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15279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AC23C7-95B1-4499-816D-BF51DB506EAD}" type="datetimeFigureOut">
              <a:rPr lang="sk-SK" smtClean="0"/>
              <a:t>19.09.2021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B9192A45-43DB-4784-B6A4-F31D07CF5BDC}" type="slidenum">
              <a:rPr lang="sk-SK" smtClean="0"/>
              <a:t>‹#›</a:t>
            </a:fld>
            <a:endParaRPr lang="sk-SK"/>
          </a:p>
        </p:txBody>
      </p:sp>
    </p:spTree>
    <p:extLst>
      <p:ext uri="{BB962C8B-B14F-4D97-AF65-F5344CB8AC3E}">
        <p14:creationId xmlns:p14="http://schemas.microsoft.com/office/powerpoint/2010/main" val="4263000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AC23C7-95B1-4499-816D-BF51DB506EAD}" type="datetimeFigureOut">
              <a:rPr lang="sk-SK" smtClean="0"/>
              <a:t>19.09.2021</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B9192A45-43DB-4784-B6A4-F31D07CF5BDC}" type="slidenum">
              <a:rPr lang="sk-SK" smtClean="0"/>
              <a:t>‹#›</a:t>
            </a:fld>
            <a:endParaRPr lang="sk-SK"/>
          </a:p>
        </p:txBody>
      </p:sp>
    </p:spTree>
    <p:extLst>
      <p:ext uri="{BB962C8B-B14F-4D97-AF65-F5344CB8AC3E}">
        <p14:creationId xmlns:p14="http://schemas.microsoft.com/office/powerpoint/2010/main" val="1535393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AC23C7-95B1-4499-816D-BF51DB506EAD}" type="datetimeFigureOut">
              <a:rPr lang="sk-SK" smtClean="0"/>
              <a:t>19.09.2021</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B9192A45-43DB-4784-B6A4-F31D07CF5BDC}" type="slidenum">
              <a:rPr lang="sk-SK" smtClean="0"/>
              <a:t>‹#›</a:t>
            </a:fld>
            <a:endParaRPr lang="sk-SK"/>
          </a:p>
        </p:txBody>
      </p:sp>
    </p:spTree>
    <p:extLst>
      <p:ext uri="{BB962C8B-B14F-4D97-AF65-F5344CB8AC3E}">
        <p14:creationId xmlns:p14="http://schemas.microsoft.com/office/powerpoint/2010/main" val="1391470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AC23C7-95B1-4499-816D-BF51DB506EAD}" type="datetimeFigureOut">
              <a:rPr lang="sk-SK" smtClean="0"/>
              <a:t>19.09.2021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B9192A45-43DB-4784-B6A4-F31D07CF5BDC}" type="slidenum">
              <a:rPr lang="sk-SK" smtClean="0"/>
              <a:t>‹#›</a:t>
            </a:fld>
            <a:endParaRPr lang="sk-SK"/>
          </a:p>
        </p:txBody>
      </p:sp>
    </p:spTree>
    <p:extLst>
      <p:ext uri="{BB962C8B-B14F-4D97-AF65-F5344CB8AC3E}">
        <p14:creationId xmlns:p14="http://schemas.microsoft.com/office/powerpoint/2010/main" val="4243602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AC23C7-95B1-4499-816D-BF51DB506EAD}" type="datetimeFigureOut">
              <a:rPr lang="sk-SK" smtClean="0"/>
              <a:t>19.09.2021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B9192A45-43DB-4784-B6A4-F31D07CF5BDC}" type="slidenum">
              <a:rPr lang="sk-SK" smtClean="0"/>
              <a:t>‹#›</a:t>
            </a:fld>
            <a:endParaRPr lang="sk-SK"/>
          </a:p>
        </p:txBody>
      </p:sp>
    </p:spTree>
    <p:extLst>
      <p:ext uri="{BB962C8B-B14F-4D97-AF65-F5344CB8AC3E}">
        <p14:creationId xmlns:p14="http://schemas.microsoft.com/office/powerpoint/2010/main" val="1935496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AC23C7-95B1-4499-816D-BF51DB506EAD}" type="datetimeFigureOut">
              <a:rPr lang="sk-SK" smtClean="0"/>
              <a:t>19.09.2021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B9192A45-43DB-4784-B6A4-F31D07CF5BDC}" type="slidenum">
              <a:rPr lang="sk-SK" smtClean="0"/>
              <a:t>‹#›</a:t>
            </a:fld>
            <a:endParaRPr lang="sk-SK"/>
          </a:p>
        </p:txBody>
      </p:sp>
    </p:spTree>
    <p:extLst>
      <p:ext uri="{BB962C8B-B14F-4D97-AF65-F5344CB8AC3E}">
        <p14:creationId xmlns:p14="http://schemas.microsoft.com/office/powerpoint/2010/main" val="1318528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AC23C7-95B1-4499-816D-BF51DB506EAD}" type="datetimeFigureOut">
              <a:rPr lang="sk-SK" smtClean="0"/>
              <a:t>19.09.2021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B9192A45-43DB-4784-B6A4-F31D07CF5BDC}" type="slidenum">
              <a:rPr lang="sk-SK" smtClean="0"/>
              <a:t>‹#›</a:t>
            </a:fld>
            <a:endParaRPr lang="sk-SK"/>
          </a:p>
        </p:txBody>
      </p:sp>
    </p:spTree>
    <p:extLst>
      <p:ext uri="{BB962C8B-B14F-4D97-AF65-F5344CB8AC3E}">
        <p14:creationId xmlns:p14="http://schemas.microsoft.com/office/powerpoint/2010/main" val="1458838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AC23C7-95B1-4499-816D-BF51DB506EAD}" type="datetimeFigureOut">
              <a:rPr lang="sk-SK" smtClean="0"/>
              <a:t>19.09.2021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B9192A45-43DB-4784-B6A4-F31D07CF5BDC}" type="slidenum">
              <a:rPr lang="sk-SK" smtClean="0"/>
              <a:t>‹#›</a:t>
            </a:fld>
            <a:endParaRPr lang="sk-SK"/>
          </a:p>
        </p:txBody>
      </p:sp>
    </p:spTree>
    <p:extLst>
      <p:ext uri="{BB962C8B-B14F-4D97-AF65-F5344CB8AC3E}">
        <p14:creationId xmlns:p14="http://schemas.microsoft.com/office/powerpoint/2010/main" val="2603388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AC23C7-95B1-4499-816D-BF51DB506EAD}" type="datetimeFigureOut">
              <a:rPr lang="sk-SK" smtClean="0"/>
              <a:t>19.09.2021</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B9192A45-43DB-4784-B6A4-F31D07CF5BDC}" type="slidenum">
              <a:rPr lang="sk-SK" smtClean="0"/>
              <a:t>‹#›</a:t>
            </a:fld>
            <a:endParaRPr lang="sk-SK"/>
          </a:p>
        </p:txBody>
      </p:sp>
    </p:spTree>
    <p:extLst>
      <p:ext uri="{BB962C8B-B14F-4D97-AF65-F5344CB8AC3E}">
        <p14:creationId xmlns:p14="http://schemas.microsoft.com/office/powerpoint/2010/main" val="2116148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AC23C7-95B1-4499-816D-BF51DB506EAD}" type="datetimeFigureOut">
              <a:rPr lang="sk-SK" smtClean="0"/>
              <a:t>19.09.2021</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B9192A45-43DB-4784-B6A4-F31D07CF5BDC}" type="slidenum">
              <a:rPr lang="sk-SK" smtClean="0"/>
              <a:t>‹#›</a:t>
            </a:fld>
            <a:endParaRPr lang="sk-SK"/>
          </a:p>
        </p:txBody>
      </p:sp>
    </p:spTree>
    <p:extLst>
      <p:ext uri="{BB962C8B-B14F-4D97-AF65-F5344CB8AC3E}">
        <p14:creationId xmlns:p14="http://schemas.microsoft.com/office/powerpoint/2010/main" val="3178477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AC23C7-95B1-4499-816D-BF51DB506EAD}" type="datetimeFigureOut">
              <a:rPr lang="sk-SK" smtClean="0"/>
              <a:t>19.09.2021</a:t>
            </a:fld>
            <a:endParaRPr lang="sk-SK"/>
          </a:p>
        </p:txBody>
      </p:sp>
      <p:sp>
        <p:nvSpPr>
          <p:cNvPr id="3" name="Footer Placeholder 2"/>
          <p:cNvSpPr>
            <a:spLocks noGrp="1"/>
          </p:cNvSpPr>
          <p:nvPr>
            <p:ph type="ftr" sz="quarter" idx="11"/>
          </p:nvPr>
        </p:nvSpPr>
        <p:spPr/>
        <p:txBody>
          <a:bodyPr/>
          <a:lstStyle/>
          <a:p>
            <a:endParaRPr lang="sk-SK"/>
          </a:p>
        </p:txBody>
      </p:sp>
      <p:sp>
        <p:nvSpPr>
          <p:cNvPr id="4" name="Slide Number Placeholder 3"/>
          <p:cNvSpPr>
            <a:spLocks noGrp="1"/>
          </p:cNvSpPr>
          <p:nvPr>
            <p:ph type="sldNum" sz="quarter" idx="12"/>
          </p:nvPr>
        </p:nvSpPr>
        <p:spPr/>
        <p:txBody>
          <a:bodyPr/>
          <a:lstStyle/>
          <a:p>
            <a:fld id="{B9192A45-43DB-4784-B6A4-F31D07CF5BDC}" type="slidenum">
              <a:rPr lang="sk-SK" smtClean="0"/>
              <a:t>‹#›</a:t>
            </a:fld>
            <a:endParaRPr lang="sk-SK"/>
          </a:p>
        </p:txBody>
      </p:sp>
    </p:spTree>
    <p:extLst>
      <p:ext uri="{BB962C8B-B14F-4D97-AF65-F5344CB8AC3E}">
        <p14:creationId xmlns:p14="http://schemas.microsoft.com/office/powerpoint/2010/main" val="3552682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AC23C7-95B1-4499-816D-BF51DB506EAD}" type="datetimeFigureOut">
              <a:rPr lang="sk-SK" smtClean="0"/>
              <a:t>19.09.2021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B9192A45-43DB-4784-B6A4-F31D07CF5BDC}" type="slidenum">
              <a:rPr lang="sk-SK" smtClean="0"/>
              <a:t>‹#›</a:t>
            </a:fld>
            <a:endParaRPr lang="sk-SK"/>
          </a:p>
        </p:txBody>
      </p:sp>
    </p:spTree>
    <p:extLst>
      <p:ext uri="{BB962C8B-B14F-4D97-AF65-F5344CB8AC3E}">
        <p14:creationId xmlns:p14="http://schemas.microsoft.com/office/powerpoint/2010/main" val="312231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AC23C7-95B1-4499-816D-BF51DB506EAD}" type="datetimeFigureOut">
              <a:rPr lang="sk-SK" smtClean="0"/>
              <a:t>19.09.2021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B9192A45-43DB-4784-B6A4-F31D07CF5BDC}" type="slidenum">
              <a:rPr lang="sk-SK" smtClean="0"/>
              <a:t>‹#›</a:t>
            </a:fld>
            <a:endParaRPr lang="sk-SK"/>
          </a:p>
        </p:txBody>
      </p:sp>
    </p:spTree>
    <p:extLst>
      <p:ext uri="{BB962C8B-B14F-4D97-AF65-F5344CB8AC3E}">
        <p14:creationId xmlns:p14="http://schemas.microsoft.com/office/powerpoint/2010/main" val="1705935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AC23C7-95B1-4499-816D-BF51DB506EAD}" type="datetimeFigureOut">
              <a:rPr lang="sk-SK" smtClean="0"/>
              <a:t>19.09.2021</a:t>
            </a:fld>
            <a:endParaRPr lang="sk-SK"/>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sk-SK"/>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9192A45-43DB-4784-B6A4-F31D07CF5BDC}" type="slidenum">
              <a:rPr lang="sk-SK" smtClean="0"/>
              <a:t>‹#›</a:t>
            </a:fld>
            <a:endParaRPr lang="sk-SK"/>
          </a:p>
        </p:txBody>
      </p:sp>
    </p:spTree>
    <p:extLst>
      <p:ext uri="{BB962C8B-B14F-4D97-AF65-F5344CB8AC3E}">
        <p14:creationId xmlns:p14="http://schemas.microsoft.com/office/powerpoint/2010/main" val="123536125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6776" y="1084263"/>
            <a:ext cx="8661399" cy="1443037"/>
          </a:xfrm>
        </p:spPr>
        <p:txBody>
          <a:bodyPr>
            <a:normAutofit fontScale="90000"/>
          </a:bodyPr>
          <a:lstStyle/>
          <a:p>
            <a:pPr algn="ctr"/>
            <a:r>
              <a:rPr lang="sk-SK" b="1" dirty="0">
                <a:solidFill>
                  <a:schemeClr val="bg1">
                    <a:lumMod val="95000"/>
                    <a:lumOff val="5000"/>
                  </a:schemeClr>
                </a:solidFill>
                <a:latin typeface="Times New Roman" panose="02020603050405020304" pitchFamily="18" charset="0"/>
                <a:cs typeface="Times New Roman" panose="02020603050405020304" pitchFamily="18" charset="0"/>
              </a:rPr>
              <a:t>Dejiny Rétoriky </a:t>
            </a:r>
            <a:br>
              <a:rPr lang="sk-SK" b="1" dirty="0">
                <a:solidFill>
                  <a:schemeClr val="bg1">
                    <a:lumMod val="95000"/>
                    <a:lumOff val="5000"/>
                  </a:schemeClr>
                </a:solidFill>
                <a:latin typeface="Times New Roman" panose="02020603050405020304" pitchFamily="18" charset="0"/>
                <a:cs typeface="Times New Roman" panose="02020603050405020304" pitchFamily="18" charset="0"/>
              </a:rPr>
            </a:br>
            <a:br>
              <a:rPr lang="sk-SK" b="1" dirty="0">
                <a:solidFill>
                  <a:schemeClr val="bg1">
                    <a:lumMod val="95000"/>
                    <a:lumOff val="5000"/>
                  </a:schemeClr>
                </a:solidFill>
                <a:latin typeface="Times New Roman" panose="02020603050405020304" pitchFamily="18" charset="0"/>
                <a:cs typeface="Times New Roman" panose="02020603050405020304" pitchFamily="18" charset="0"/>
              </a:rPr>
            </a:br>
            <a:r>
              <a:rPr lang="sk-SK" b="1" dirty="0">
                <a:solidFill>
                  <a:schemeClr val="bg1">
                    <a:lumMod val="95000"/>
                    <a:lumOff val="5000"/>
                  </a:schemeClr>
                </a:solidFill>
                <a:latin typeface="Times New Roman" panose="02020603050405020304" pitchFamily="18" charset="0"/>
                <a:cs typeface="Times New Roman" panose="02020603050405020304" pitchFamily="18" charset="0"/>
              </a:rPr>
              <a:t>Typy rečníckych útvarov/Žánrov</a:t>
            </a:r>
          </a:p>
        </p:txBody>
      </p:sp>
      <p:sp>
        <p:nvSpPr>
          <p:cNvPr id="3" name="Subtitle 2"/>
          <p:cNvSpPr>
            <a:spLocks noGrp="1"/>
          </p:cNvSpPr>
          <p:nvPr>
            <p:ph type="subTitle" idx="1"/>
          </p:nvPr>
        </p:nvSpPr>
        <p:spPr>
          <a:xfrm>
            <a:off x="2006600" y="3881438"/>
            <a:ext cx="8791575" cy="1655762"/>
          </a:xfrm>
        </p:spPr>
        <p:txBody>
          <a:bodyPr>
            <a:normAutofit/>
          </a:bodyPr>
          <a:lstStyle/>
          <a:p>
            <a:pPr algn="ctr"/>
            <a:r>
              <a:rPr lang="sk-SK" sz="3600" b="1" dirty="0">
                <a:solidFill>
                  <a:schemeClr val="bg1"/>
                </a:solidFill>
                <a:latin typeface="Times New Roman" panose="02020603050405020304" pitchFamily="18" charset="0"/>
                <a:cs typeface="Times New Roman" panose="02020603050405020304" pitchFamily="18" charset="0"/>
              </a:rPr>
              <a:t>SJL</a:t>
            </a:r>
          </a:p>
          <a:p>
            <a:pPr algn="ctr"/>
            <a:r>
              <a:rPr lang="sk-SK" sz="3600" b="1" dirty="0">
                <a:solidFill>
                  <a:schemeClr val="bg1"/>
                </a:solidFill>
                <a:latin typeface="Times New Roman" panose="02020603050405020304" pitchFamily="18" charset="0"/>
                <a:cs typeface="Times New Roman" panose="02020603050405020304" pitchFamily="18" charset="0"/>
              </a:rPr>
              <a:t>4. Ročník – Rétorika</a:t>
            </a:r>
          </a:p>
        </p:txBody>
      </p:sp>
    </p:spTree>
    <p:extLst>
      <p:ext uri="{BB962C8B-B14F-4D97-AF65-F5344CB8AC3E}">
        <p14:creationId xmlns:p14="http://schemas.microsoft.com/office/powerpoint/2010/main" val="3358510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sk-SK" b="1" dirty="0">
                <a:solidFill>
                  <a:schemeClr val="bg1">
                    <a:lumMod val="95000"/>
                    <a:lumOff val="5000"/>
                  </a:schemeClr>
                </a:solidFill>
                <a:latin typeface="Times New Roman" panose="02020603050405020304" pitchFamily="18" charset="0"/>
                <a:cs typeface="Times New Roman" panose="02020603050405020304" pitchFamily="18" charset="0"/>
              </a:rPr>
              <a:t>Typy rečníckych útvarov/Žánrov</a:t>
            </a:r>
            <a:endParaRPr lang="sk-SK" dirty="0"/>
          </a:p>
        </p:txBody>
      </p:sp>
      <p:sp>
        <p:nvSpPr>
          <p:cNvPr id="3" name="Content Placeholder 2"/>
          <p:cNvSpPr>
            <a:spLocks noGrp="1"/>
          </p:cNvSpPr>
          <p:nvPr>
            <p:ph idx="1"/>
          </p:nvPr>
        </p:nvSpPr>
        <p:spPr>
          <a:xfrm>
            <a:off x="1141413" y="2249487"/>
            <a:ext cx="9905999" cy="3541714"/>
          </a:xfrm>
        </p:spPr>
        <p:txBody>
          <a:bodyPr/>
          <a:lstStyle/>
          <a:p>
            <a:pPr marL="457200" indent="-457200">
              <a:buAutoNum type="arabicPeriod"/>
            </a:pPr>
            <a:r>
              <a:rPr lang="sk-SK" b="1" dirty="0">
                <a:solidFill>
                  <a:schemeClr val="bg1"/>
                </a:solidFill>
                <a:latin typeface="Times New Roman" panose="02020603050405020304" pitchFamily="18" charset="0"/>
                <a:cs typeface="Times New Roman" panose="02020603050405020304" pitchFamily="18" charset="0"/>
              </a:rPr>
              <a:t>Začiatok  humanitárnej akcie v našej škole  – Deň narcisov</a:t>
            </a:r>
          </a:p>
          <a:p>
            <a:pPr marL="457200" indent="-457200">
              <a:buAutoNum type="arabicPeriod"/>
            </a:pPr>
            <a:r>
              <a:rPr lang="sk-SK" b="1" dirty="0">
                <a:solidFill>
                  <a:schemeClr val="bg1"/>
                </a:solidFill>
                <a:latin typeface="Times New Roman" panose="02020603050405020304" pitchFamily="18" charset="0"/>
                <a:cs typeface="Times New Roman" panose="02020603050405020304" pitchFamily="18" charset="0"/>
              </a:rPr>
              <a:t>Obhajoba SOČ</a:t>
            </a:r>
          </a:p>
          <a:p>
            <a:pPr marL="457200" indent="-457200">
              <a:buAutoNum type="arabicPeriod"/>
            </a:pPr>
            <a:r>
              <a:rPr lang="sk-SK" b="1" dirty="0">
                <a:solidFill>
                  <a:schemeClr val="bg1"/>
                </a:solidFill>
                <a:latin typeface="Times New Roman" panose="02020603050405020304" pitchFamily="18" charset="0"/>
                <a:cs typeface="Times New Roman" panose="02020603050405020304" pitchFamily="18" charset="0"/>
              </a:rPr>
              <a:t>Životné jubileum – 50 rokov mamy/otca</a:t>
            </a:r>
          </a:p>
          <a:p>
            <a:pPr marL="0" indent="0">
              <a:buNone/>
            </a:pPr>
            <a:r>
              <a:rPr lang="sk-SK" b="1" dirty="0">
                <a:solidFill>
                  <a:schemeClr val="bg1"/>
                </a:solidFill>
                <a:latin typeface="Times New Roman" panose="02020603050405020304" pitchFamily="18" charset="0"/>
                <a:cs typeface="Times New Roman" panose="02020603050405020304" pitchFamily="18" charset="0"/>
              </a:rPr>
              <a:t>Úloha: Dané sú tri rôzne komunikačné situácie. Vytvorte začiatok/krátky príhovor s prislúchajúcim oslovením, predneste ho. </a:t>
            </a:r>
          </a:p>
          <a:p>
            <a:pPr marL="0" indent="0">
              <a:buNone/>
            </a:pPr>
            <a:r>
              <a:rPr lang="sk-SK" b="1" dirty="0">
                <a:solidFill>
                  <a:schemeClr val="bg1"/>
                </a:solidFill>
                <a:latin typeface="Times New Roman" panose="02020603050405020304" pitchFamily="18" charset="0"/>
                <a:cs typeface="Times New Roman" panose="02020603050405020304" pitchFamily="18" charset="0"/>
              </a:rPr>
              <a:t>Zaraďte vytvorený prejav ku konkrétnemu typu rečníckeho prejavu. </a:t>
            </a:r>
          </a:p>
        </p:txBody>
      </p:sp>
    </p:spTree>
    <p:extLst>
      <p:ext uri="{BB962C8B-B14F-4D97-AF65-F5344CB8AC3E}">
        <p14:creationId xmlns:p14="http://schemas.microsoft.com/office/powerpoint/2010/main" val="1478647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sk-SK" b="1" dirty="0">
                <a:solidFill>
                  <a:schemeClr val="bg1"/>
                </a:solidFill>
                <a:latin typeface="Times New Roman" panose="02020603050405020304" pitchFamily="18" charset="0"/>
                <a:cs typeface="Times New Roman" panose="02020603050405020304" pitchFamily="18" charset="0"/>
              </a:rPr>
              <a:t>JAZYKOVÉ cviČenia</a:t>
            </a:r>
          </a:p>
        </p:txBody>
      </p:sp>
      <p:sp>
        <p:nvSpPr>
          <p:cNvPr id="3" name="Content Placeholder 2"/>
          <p:cNvSpPr>
            <a:spLocks noGrp="1"/>
          </p:cNvSpPr>
          <p:nvPr>
            <p:ph idx="1"/>
          </p:nvPr>
        </p:nvSpPr>
        <p:spPr/>
        <p:txBody>
          <a:bodyPr>
            <a:normAutofit fontScale="25000" lnSpcReduction="20000"/>
          </a:bodyPr>
          <a:lstStyle/>
          <a:p>
            <a:pPr marL="0" indent="0" algn="ctr">
              <a:buNone/>
            </a:pPr>
            <a:r>
              <a:rPr lang="sk-SK" sz="11200" b="1" dirty="0">
                <a:solidFill>
                  <a:schemeClr val="bg1"/>
                </a:solidFill>
                <a:latin typeface="Times New Roman" panose="02020603050405020304" pitchFamily="18" charset="0"/>
                <a:cs typeface="Times New Roman" panose="02020603050405020304" pitchFamily="18" charset="0"/>
              </a:rPr>
              <a:t>V našej peci myši pištia, v našej peci psík spí.</a:t>
            </a:r>
          </a:p>
          <a:p>
            <a:pPr marL="0" indent="0" algn="ctr">
              <a:buNone/>
            </a:pPr>
            <a:r>
              <a:rPr lang="sk-SK" sz="11100" b="1" dirty="0">
                <a:solidFill>
                  <a:schemeClr val="bg1"/>
                </a:solidFill>
                <a:latin typeface="Times New Roman" panose="02020603050405020304" pitchFamily="18" charset="0"/>
                <a:cs typeface="Times New Roman" panose="02020603050405020304" pitchFamily="18" charset="0"/>
              </a:rPr>
              <a:t>Šašo vešia osušku. Šašo vešia osušku. Šašo vešia osušku.</a:t>
            </a:r>
          </a:p>
          <a:p>
            <a:pPr marL="0" indent="0" algn="ctr">
              <a:buNone/>
            </a:pPr>
            <a:r>
              <a:rPr lang="sk-SK" sz="11200" b="1" dirty="0">
                <a:solidFill>
                  <a:schemeClr val="bg1"/>
                </a:solidFill>
                <a:latin typeface="Times New Roman" panose="02020603050405020304" pitchFamily="18" charset="0"/>
                <a:cs typeface="Times New Roman" panose="02020603050405020304" pitchFamily="18" charset="0"/>
              </a:rPr>
              <a:t>Pes spí, psy spia. Pes spí, psy spia. Pes spí, psy spia.</a:t>
            </a:r>
          </a:p>
          <a:p>
            <a:pPr marL="0" indent="0" algn="ctr">
              <a:buNone/>
            </a:pPr>
            <a:r>
              <a:rPr lang="sk-SK" sz="11200" b="1" dirty="0">
                <a:solidFill>
                  <a:schemeClr val="bg1"/>
                </a:solidFill>
                <a:latin typeface="Times New Roman" panose="02020603050405020304" pitchFamily="18" charset="0"/>
                <a:cs typeface="Times New Roman" panose="02020603050405020304" pitchFamily="18" charset="0"/>
              </a:rPr>
              <a:t>Naolejuje Júlia Júliu, alebo nenaolejuje Júlia Júliu?</a:t>
            </a:r>
          </a:p>
          <a:p>
            <a:pPr marL="0" indent="0" algn="ctr">
              <a:buNone/>
            </a:pPr>
            <a:r>
              <a:rPr lang="sk-SK" sz="11200" b="1" dirty="0">
                <a:solidFill>
                  <a:schemeClr val="bg1"/>
                </a:solidFill>
                <a:latin typeface="Times New Roman" panose="02020603050405020304" pitchFamily="18" charset="0"/>
                <a:cs typeface="Times New Roman" panose="02020603050405020304" pitchFamily="18" charset="0"/>
              </a:rPr>
              <a:t>Naša lomenica je zo všetkých lomeníc tá najlomenicovatejšia.</a:t>
            </a:r>
          </a:p>
          <a:p>
            <a:pPr marL="0" indent="0" algn="ctr">
              <a:buNone/>
            </a:pPr>
            <a:r>
              <a:rPr lang="sk-SK" sz="11200" b="1" dirty="0">
                <a:solidFill>
                  <a:schemeClr val="bg1"/>
                </a:solidFill>
                <a:latin typeface="Times New Roman" panose="02020603050405020304" pitchFamily="18" charset="0"/>
                <a:cs typeface="Times New Roman" panose="02020603050405020304" pitchFamily="18" charset="0"/>
              </a:rPr>
              <a:t>Levy sa váľali dolu lávou do válova.</a:t>
            </a:r>
          </a:p>
          <a:p>
            <a:pPr marL="0" indent="0" algn="ctr">
              <a:buNone/>
            </a:pPr>
            <a:endParaRPr lang="sk-SK" sz="11200" dirty="0"/>
          </a:p>
          <a:p>
            <a:endParaRPr lang="sk-SK" dirty="0"/>
          </a:p>
        </p:txBody>
      </p:sp>
    </p:spTree>
    <p:extLst>
      <p:ext uri="{BB962C8B-B14F-4D97-AF65-F5344CB8AC3E}">
        <p14:creationId xmlns:p14="http://schemas.microsoft.com/office/powerpoint/2010/main" val="2839723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sk-SK" b="1" dirty="0">
                <a:solidFill>
                  <a:schemeClr val="bg1"/>
                </a:solidFill>
                <a:latin typeface="Times New Roman" panose="02020603050405020304" pitchFamily="18" charset="0"/>
                <a:cs typeface="Times New Roman" panose="02020603050405020304" pitchFamily="18" charset="0"/>
              </a:rPr>
              <a:t>JAZYKOVÉ cviČenia</a:t>
            </a:r>
            <a:endParaRPr lang="sk-SK" dirty="0"/>
          </a:p>
        </p:txBody>
      </p:sp>
      <p:sp>
        <p:nvSpPr>
          <p:cNvPr id="3" name="Content Placeholder 2"/>
          <p:cNvSpPr>
            <a:spLocks noGrp="1"/>
          </p:cNvSpPr>
          <p:nvPr>
            <p:ph idx="1"/>
          </p:nvPr>
        </p:nvSpPr>
        <p:spPr>
          <a:xfrm>
            <a:off x="1141412" y="1843086"/>
            <a:ext cx="9905999" cy="3998913"/>
          </a:xfrm>
        </p:spPr>
        <p:txBody>
          <a:bodyPr>
            <a:normAutofit lnSpcReduction="10000"/>
          </a:bodyPr>
          <a:lstStyle/>
          <a:p>
            <a:pPr marL="0" indent="0" algn="just">
              <a:buNone/>
            </a:pPr>
            <a:r>
              <a:rPr lang="sk-SK" b="1" dirty="0">
                <a:latin typeface="Times New Roman" panose="02020603050405020304" pitchFamily="18" charset="0"/>
                <a:cs typeface="Times New Roman" panose="02020603050405020304" pitchFamily="18" charset="0"/>
              </a:rPr>
              <a:t>        </a:t>
            </a:r>
            <a:r>
              <a:rPr lang="sk-SK" i="1" dirty="0">
                <a:solidFill>
                  <a:schemeClr val="bg1"/>
                </a:solidFill>
                <a:latin typeface="Times New Roman" panose="02020603050405020304" pitchFamily="18" charset="0"/>
                <a:cs typeface="Times New Roman" panose="02020603050405020304" pitchFamily="18" charset="0"/>
              </a:rPr>
              <a:t>Vlasť je nadovšetko drahá a príťažlivá. Aký pohľad nám skytá! Aké ľudnaté sú jej mestá! Aké krásne sú jej kraje! Aké nivy! Aké plodiny! Aké prekrásne hlavné mesto! Ako sú nádherne vzdelaní jeho obyvatelia! Aký je vznešený štát vo svojej dôstojnosti a vo svojom majestáte!             (Cicero)</a:t>
            </a:r>
          </a:p>
          <a:p>
            <a:pPr marL="0" indent="0">
              <a:buNone/>
            </a:pPr>
            <a:r>
              <a:rPr lang="sk-SK" b="1" dirty="0">
                <a:solidFill>
                  <a:schemeClr val="bg1"/>
                </a:solidFill>
                <a:latin typeface="Times New Roman" panose="02020603050405020304" pitchFamily="18" charset="0"/>
                <a:cs typeface="Times New Roman" panose="02020603050405020304" pitchFamily="18" charset="0"/>
              </a:rPr>
              <a:t>Úloha:</a:t>
            </a:r>
            <a:r>
              <a:rPr lang="sk-SK" dirty="0">
                <a:solidFill>
                  <a:schemeClr val="bg1"/>
                </a:solidFill>
                <a:latin typeface="Times New Roman" panose="02020603050405020304" pitchFamily="18" charset="0"/>
                <a:cs typeface="Times New Roman" panose="02020603050405020304" pitchFamily="18" charset="0"/>
              </a:rPr>
              <a:t> Predneste text tromi spôsobmi:</a:t>
            </a:r>
          </a:p>
          <a:p>
            <a:pPr marL="457200" indent="-457200">
              <a:buAutoNum type="alphaLcParenR"/>
            </a:pPr>
            <a:r>
              <a:rPr lang="sk-SK" dirty="0">
                <a:solidFill>
                  <a:schemeClr val="bg1"/>
                </a:solidFill>
                <a:latin typeface="Times New Roman" panose="02020603050405020304" pitchFamily="18" charset="0"/>
                <a:cs typeface="Times New Roman" panose="02020603050405020304" pitchFamily="18" charset="0"/>
              </a:rPr>
              <a:t>monotónne, čítanie textu</a:t>
            </a:r>
          </a:p>
          <a:p>
            <a:pPr marL="457200" indent="-457200">
              <a:buAutoNum type="alphaLcParenR"/>
            </a:pPr>
            <a:r>
              <a:rPr lang="sk-SK" dirty="0">
                <a:solidFill>
                  <a:schemeClr val="bg1"/>
                </a:solidFill>
                <a:latin typeface="Times New Roman" panose="02020603050405020304" pitchFamily="18" charset="0"/>
                <a:cs typeface="Times New Roman" panose="02020603050405020304" pitchFamily="18" charset="0"/>
              </a:rPr>
              <a:t> živo, s očným kontaktom s poslucháčmi</a:t>
            </a:r>
          </a:p>
          <a:p>
            <a:pPr marL="457200" indent="-457200">
              <a:buFont typeface="Arial" panose="020B0604020202020204" pitchFamily="34" charset="0"/>
              <a:buAutoNum type="alphaLcParenR"/>
            </a:pPr>
            <a:r>
              <a:rPr lang="sk-SK" dirty="0">
                <a:solidFill>
                  <a:schemeClr val="bg1"/>
                </a:solidFill>
                <a:latin typeface="Times New Roman" panose="02020603050405020304" pitchFamily="18" charset="0"/>
                <a:cs typeface="Times New Roman" panose="02020603050405020304" pitchFamily="18" charset="0"/>
              </a:rPr>
              <a:t>Živo</a:t>
            </a:r>
            <a:r>
              <a:rPr lang="sk-SK">
                <a:solidFill>
                  <a:schemeClr val="bg1"/>
                </a:solidFill>
                <a:latin typeface="Times New Roman" panose="02020603050405020304" pitchFamily="18" charset="0"/>
                <a:cs typeface="Times New Roman" panose="02020603050405020304" pitchFamily="18" charset="0"/>
              </a:rPr>
              <a:t>, s očným kontaktom s poslucháčmi a s jedným primeraným gestom</a:t>
            </a:r>
          </a:p>
          <a:p>
            <a:pPr marL="457200" indent="-457200">
              <a:buAutoNum type="alphaLcParenR"/>
            </a:pPr>
            <a:endParaRPr lang="sk-SK" dirty="0">
              <a:solidFill>
                <a:schemeClr val="bg1"/>
              </a:solidFill>
              <a:latin typeface="Times New Roman" panose="02020603050405020304" pitchFamily="18" charset="0"/>
              <a:cs typeface="Times New Roman" panose="02020603050405020304" pitchFamily="18" charset="0"/>
            </a:endParaRPr>
          </a:p>
          <a:p>
            <a:pPr marL="457200" indent="-457200">
              <a:buAutoNum type="alphaLcParenR"/>
            </a:pPr>
            <a:endParaRPr lang="sk-SK" dirty="0">
              <a:solidFill>
                <a:schemeClr val="bg1"/>
              </a:solidFill>
              <a:latin typeface="Times New Roman" panose="02020603050405020304" pitchFamily="18" charset="0"/>
              <a:cs typeface="Times New Roman" panose="02020603050405020304" pitchFamily="18" charset="0"/>
            </a:endParaRPr>
          </a:p>
          <a:p>
            <a:pPr marL="457200" indent="-457200">
              <a:buAutoNum type="alphaLcParenR"/>
            </a:pPr>
            <a:endParaRPr lang="sk-SK"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4911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67B33DD-507E-4C1E-9A31-2AC780988C16}"/>
              </a:ext>
            </a:extLst>
          </p:cNvPr>
          <p:cNvSpPr>
            <a:spLocks noGrp="1"/>
          </p:cNvSpPr>
          <p:nvPr>
            <p:ph type="title"/>
          </p:nvPr>
        </p:nvSpPr>
        <p:spPr>
          <a:xfrm>
            <a:off x="1141413" y="618518"/>
            <a:ext cx="9905998" cy="958491"/>
          </a:xfrm>
        </p:spPr>
        <p:txBody>
          <a:bodyPr/>
          <a:lstStyle/>
          <a:p>
            <a:pPr algn="ctr"/>
            <a:r>
              <a:rPr lang="sk-SK" dirty="0"/>
              <a:t>Rétorika, dejiny rétoriky </a:t>
            </a:r>
          </a:p>
        </p:txBody>
      </p:sp>
      <p:sp>
        <p:nvSpPr>
          <p:cNvPr id="3" name="Zástupný objekt pre obsah 2">
            <a:extLst>
              <a:ext uri="{FF2B5EF4-FFF2-40B4-BE49-F238E27FC236}">
                <a16:creationId xmlns:a16="http://schemas.microsoft.com/office/drawing/2014/main" id="{FE6EABCA-5941-4EBF-B375-09192FCE725E}"/>
              </a:ext>
            </a:extLst>
          </p:cNvPr>
          <p:cNvSpPr>
            <a:spLocks noGrp="1"/>
          </p:cNvSpPr>
          <p:nvPr>
            <p:ph idx="1"/>
          </p:nvPr>
        </p:nvSpPr>
        <p:spPr>
          <a:xfrm>
            <a:off x="616226" y="1311965"/>
            <a:ext cx="10959548" cy="5194852"/>
          </a:xfrm>
        </p:spPr>
        <p:txBody>
          <a:bodyPr/>
          <a:lstStyle/>
          <a:p>
            <a:pPr marL="0" indent="0">
              <a:buNone/>
            </a:pPr>
            <a:r>
              <a:rPr lang="sk-SK" sz="3600" u="sng" dirty="0"/>
              <a:t>Rétorika</a:t>
            </a:r>
            <a:r>
              <a:rPr lang="sk-SK" sz="3600" dirty="0"/>
              <a:t> – rečníctvo, náuka o </a:t>
            </a:r>
            <a:r>
              <a:rPr lang="sk-SK" sz="3600" u="sng" dirty="0"/>
              <a:t>vlastnostiach</a:t>
            </a:r>
            <a:r>
              <a:rPr lang="sk-SK" sz="3600" dirty="0"/>
              <a:t> hovoreného prejavu</a:t>
            </a:r>
            <a:r>
              <a:rPr lang="sk-SK" dirty="0"/>
              <a:t> </a:t>
            </a:r>
            <a:r>
              <a:rPr lang="sk-SK" sz="3600" b="1" dirty="0">
                <a:latin typeface="Times New Roman" panose="02020603050405020304" pitchFamily="18" charset="0"/>
                <a:cs typeface="Times New Roman" panose="02020603050405020304" pitchFamily="18" charset="0"/>
              </a:rPr>
              <a:t>→↓</a:t>
            </a:r>
            <a:r>
              <a:rPr lang="sk-SK" sz="3600" b="1" dirty="0"/>
              <a:t>   </a:t>
            </a:r>
          </a:p>
          <a:p>
            <a:pPr marL="0" indent="0">
              <a:buNone/>
            </a:pPr>
            <a:r>
              <a:rPr lang="sk-SK" sz="3600" dirty="0"/>
              <a:t>            hovoriť  logicky, pútavo, zaujímavo, presne informovať, presvedčiť o správnosti svojich názorov;</a:t>
            </a:r>
          </a:p>
          <a:p>
            <a:pPr marL="0" indent="0">
              <a:buNone/>
            </a:pPr>
            <a:endParaRPr lang="sk-SK" sz="3600" dirty="0"/>
          </a:p>
        </p:txBody>
      </p:sp>
    </p:spTree>
    <p:extLst>
      <p:ext uri="{BB962C8B-B14F-4D97-AF65-F5344CB8AC3E}">
        <p14:creationId xmlns:p14="http://schemas.microsoft.com/office/powerpoint/2010/main" val="184955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5970785-7569-40F0-BEB9-BCCF6D0B9864}"/>
              </a:ext>
            </a:extLst>
          </p:cNvPr>
          <p:cNvSpPr>
            <a:spLocks noGrp="1"/>
          </p:cNvSpPr>
          <p:nvPr>
            <p:ph type="title"/>
          </p:nvPr>
        </p:nvSpPr>
        <p:spPr>
          <a:xfrm>
            <a:off x="1141413" y="618518"/>
            <a:ext cx="9905998" cy="998247"/>
          </a:xfrm>
        </p:spPr>
        <p:txBody>
          <a:bodyPr/>
          <a:lstStyle/>
          <a:p>
            <a:pPr algn="ctr"/>
            <a:r>
              <a:rPr lang="sk-SK" dirty="0"/>
              <a:t>Rétorika, dejiny rétoriky </a:t>
            </a:r>
          </a:p>
        </p:txBody>
      </p:sp>
      <p:sp>
        <p:nvSpPr>
          <p:cNvPr id="3" name="Zástupný objekt pre obsah 2">
            <a:extLst>
              <a:ext uri="{FF2B5EF4-FFF2-40B4-BE49-F238E27FC236}">
                <a16:creationId xmlns:a16="http://schemas.microsoft.com/office/drawing/2014/main" id="{33A833BC-E8FD-4EC5-AB71-BE481E5865E3}"/>
              </a:ext>
            </a:extLst>
          </p:cNvPr>
          <p:cNvSpPr>
            <a:spLocks noGrp="1"/>
          </p:cNvSpPr>
          <p:nvPr>
            <p:ph idx="1"/>
          </p:nvPr>
        </p:nvSpPr>
        <p:spPr>
          <a:xfrm>
            <a:off x="742122" y="1391477"/>
            <a:ext cx="10787269" cy="5367131"/>
          </a:xfrm>
        </p:spPr>
        <p:txBody>
          <a:bodyPr>
            <a:normAutofit/>
          </a:bodyPr>
          <a:lstStyle/>
          <a:p>
            <a:pPr marL="0" indent="0" algn="just">
              <a:buNone/>
            </a:pPr>
            <a:r>
              <a:rPr lang="sk-SK" sz="3600" dirty="0"/>
              <a:t>vznik rétoriky – </a:t>
            </a:r>
            <a:r>
              <a:rPr lang="sk-SK" sz="3600" u="sng" dirty="0"/>
              <a:t>staroveké Grécko (</a:t>
            </a:r>
            <a:r>
              <a:rPr lang="sk-SK" sz="3600" dirty="0"/>
              <a:t>Aténska demokracia </a:t>
            </a:r>
          </a:p>
          <a:p>
            <a:pPr marL="0" indent="0" algn="just">
              <a:buNone/>
            </a:pPr>
            <a:r>
              <a:rPr lang="sk-SK" sz="3600" dirty="0"/>
              <a:t>6. – 3. st. p. n. l.) – každý plnohodnotný občan (nie otrok)</a:t>
            </a:r>
          </a:p>
          <a:p>
            <a:pPr marL="0" indent="0" algn="just">
              <a:buNone/>
            </a:pPr>
            <a:r>
              <a:rPr lang="sk-SK" sz="3600" dirty="0"/>
              <a:t>mal právo vystupovať na verejných zhromaždeniach či na </a:t>
            </a:r>
          </a:p>
          <a:p>
            <a:pPr marL="0" indent="0" algn="just">
              <a:buNone/>
            </a:pPr>
            <a:r>
              <a:rPr lang="sk-SK" sz="3600" dirty="0"/>
              <a:t>súde  ako obhajca alebo žalobca; jeho úspech závisel od rečníckeho umenia (nie preteky v rečníctve!!!!)</a:t>
            </a:r>
          </a:p>
          <a:p>
            <a:pPr algn="just">
              <a:buFontTx/>
              <a:buChar char="-"/>
            </a:pPr>
            <a:r>
              <a:rPr lang="sk-SK" sz="3600" dirty="0"/>
              <a:t>rétorika bola súčasťou vyššieho vzdelania</a:t>
            </a:r>
          </a:p>
          <a:p>
            <a:pPr algn="just">
              <a:buFontTx/>
              <a:buChar char="-"/>
            </a:pPr>
            <a:r>
              <a:rPr lang="sk-SK" sz="3600" dirty="0"/>
              <a:t> rétor  (rečník) – učiteľ rétoriky/rečník </a:t>
            </a:r>
          </a:p>
        </p:txBody>
      </p:sp>
    </p:spTree>
    <p:extLst>
      <p:ext uri="{BB962C8B-B14F-4D97-AF65-F5344CB8AC3E}">
        <p14:creationId xmlns:p14="http://schemas.microsoft.com/office/powerpoint/2010/main" val="236721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E4A5239-5B91-4061-B82E-51F2105E7658}"/>
              </a:ext>
            </a:extLst>
          </p:cNvPr>
          <p:cNvSpPr>
            <a:spLocks noGrp="1"/>
          </p:cNvSpPr>
          <p:nvPr>
            <p:ph type="title"/>
          </p:nvPr>
        </p:nvSpPr>
        <p:spPr>
          <a:xfrm>
            <a:off x="1143001" y="645023"/>
            <a:ext cx="9905998" cy="1024752"/>
          </a:xfrm>
        </p:spPr>
        <p:txBody>
          <a:bodyPr/>
          <a:lstStyle/>
          <a:p>
            <a:pPr algn="ctr"/>
            <a:r>
              <a:rPr lang="sk-SK" dirty="0"/>
              <a:t>Rétorika, dejiny rétoriky </a:t>
            </a:r>
          </a:p>
        </p:txBody>
      </p:sp>
      <p:sp>
        <p:nvSpPr>
          <p:cNvPr id="3" name="Zástupný objekt pre obsah 2">
            <a:extLst>
              <a:ext uri="{FF2B5EF4-FFF2-40B4-BE49-F238E27FC236}">
                <a16:creationId xmlns:a16="http://schemas.microsoft.com/office/drawing/2014/main" id="{019B76B4-028D-4576-8214-1DA7FADB6A41}"/>
              </a:ext>
            </a:extLst>
          </p:cNvPr>
          <p:cNvSpPr>
            <a:spLocks noGrp="1"/>
          </p:cNvSpPr>
          <p:nvPr>
            <p:ph idx="1"/>
          </p:nvPr>
        </p:nvSpPr>
        <p:spPr>
          <a:xfrm>
            <a:off x="265044" y="1404730"/>
            <a:ext cx="11290852" cy="5396948"/>
          </a:xfrm>
        </p:spPr>
        <p:txBody>
          <a:bodyPr>
            <a:normAutofit lnSpcReduction="10000"/>
          </a:bodyPr>
          <a:lstStyle/>
          <a:p>
            <a:pPr>
              <a:buFontTx/>
              <a:buChar char="-"/>
            </a:pPr>
            <a:r>
              <a:rPr lang="sk-SK" sz="3600" dirty="0"/>
              <a:t>významní  rečníci v starovekom Grécku: filozofi, napr. Sokrates, Platón, Aristoteles – dielo Rétorika;</a:t>
            </a:r>
          </a:p>
          <a:p>
            <a:pPr>
              <a:buFontTx/>
              <a:buChar char="-"/>
            </a:pPr>
            <a:r>
              <a:rPr lang="sk-SK" sz="3600" dirty="0"/>
              <a:t> </a:t>
            </a:r>
            <a:r>
              <a:rPr lang="sk-SK" sz="3600" u="sng" dirty="0"/>
              <a:t>Staroveký Rím  </a:t>
            </a:r>
            <a:r>
              <a:rPr lang="sk-SK" sz="3600" dirty="0"/>
              <a:t>- M. T. Cicero – najvýznamnejší rečník – súdne a politické prejavy;</a:t>
            </a:r>
          </a:p>
          <a:p>
            <a:pPr>
              <a:buFontTx/>
              <a:buChar char="-"/>
            </a:pPr>
            <a:r>
              <a:rPr lang="sk-SK" sz="3600" dirty="0"/>
              <a:t>Rimania sa považujú za majstrov rétoriky;</a:t>
            </a:r>
          </a:p>
          <a:p>
            <a:pPr>
              <a:buFontTx/>
              <a:buChar char="-"/>
            </a:pPr>
            <a:r>
              <a:rPr lang="sk-SK" sz="3600" u="sng" dirty="0"/>
              <a:t>Stredovek</a:t>
            </a:r>
            <a:r>
              <a:rPr lang="sk-SK" sz="3600" dirty="0"/>
              <a:t> – náboženská/kazateľská rétorika (vznik kresťanstva), viac oslavná, menej konkrétna a menej polemická ako staroveká rétorika;</a:t>
            </a:r>
          </a:p>
          <a:p>
            <a:pPr>
              <a:buFontTx/>
              <a:buChar char="-"/>
            </a:pPr>
            <a:endParaRPr lang="sk-SK" sz="3600" dirty="0"/>
          </a:p>
        </p:txBody>
      </p:sp>
    </p:spTree>
    <p:extLst>
      <p:ext uri="{BB962C8B-B14F-4D97-AF65-F5344CB8AC3E}">
        <p14:creationId xmlns:p14="http://schemas.microsoft.com/office/powerpoint/2010/main" val="1956750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6E163CE-7D7A-40E7-B88F-2602893A583E}"/>
              </a:ext>
            </a:extLst>
          </p:cNvPr>
          <p:cNvSpPr>
            <a:spLocks noGrp="1"/>
          </p:cNvSpPr>
          <p:nvPr>
            <p:ph type="title"/>
          </p:nvPr>
        </p:nvSpPr>
        <p:spPr>
          <a:xfrm>
            <a:off x="1141413" y="618518"/>
            <a:ext cx="9905998" cy="1024752"/>
          </a:xfrm>
        </p:spPr>
        <p:txBody>
          <a:bodyPr/>
          <a:lstStyle/>
          <a:p>
            <a:pPr algn="ctr"/>
            <a:r>
              <a:rPr lang="sk-SK" dirty="0"/>
              <a:t>Rétorika, dejiny rétoriky </a:t>
            </a:r>
          </a:p>
        </p:txBody>
      </p:sp>
      <p:sp>
        <p:nvSpPr>
          <p:cNvPr id="3" name="Zástupný objekt pre obsah 2">
            <a:extLst>
              <a:ext uri="{FF2B5EF4-FFF2-40B4-BE49-F238E27FC236}">
                <a16:creationId xmlns:a16="http://schemas.microsoft.com/office/drawing/2014/main" id="{26D33122-3E7C-4239-A8BE-7A294A1B3CE6}"/>
              </a:ext>
            </a:extLst>
          </p:cNvPr>
          <p:cNvSpPr>
            <a:spLocks noGrp="1"/>
          </p:cNvSpPr>
          <p:nvPr>
            <p:ph idx="1"/>
          </p:nvPr>
        </p:nvSpPr>
        <p:spPr>
          <a:xfrm>
            <a:off x="596349" y="1388095"/>
            <a:ext cx="10570332" cy="5237991"/>
          </a:xfrm>
        </p:spPr>
        <p:txBody>
          <a:bodyPr>
            <a:normAutofit fontScale="92500" lnSpcReduction="20000"/>
          </a:bodyPr>
          <a:lstStyle/>
          <a:p>
            <a:pPr>
              <a:buFontTx/>
              <a:buChar char="-"/>
            </a:pPr>
            <a:r>
              <a:rPr lang="sk-SK" sz="3600" dirty="0"/>
              <a:t>stredoveké univerzity – vznik akademických prednášok</a:t>
            </a:r>
          </a:p>
          <a:p>
            <a:pPr marL="0" indent="0">
              <a:buNone/>
            </a:pPr>
            <a:r>
              <a:rPr lang="sk-SK" sz="3600" dirty="0"/>
              <a:t>(od čítania k živým prejavom)</a:t>
            </a:r>
          </a:p>
          <a:p>
            <a:pPr>
              <a:buFontTx/>
              <a:buChar char="-"/>
            </a:pPr>
            <a:r>
              <a:rPr lang="sk-SK" sz="3600" u="sng" dirty="0"/>
              <a:t>koniec 18. – zač. 19. storočia </a:t>
            </a:r>
            <a:r>
              <a:rPr lang="sk-SK" sz="3600" dirty="0"/>
              <a:t>– buržoázne revolúcie – vznik politického rečníctva (vznik parlamentov a verejné tribúny);</a:t>
            </a:r>
          </a:p>
          <a:p>
            <a:pPr>
              <a:buFontTx/>
              <a:buChar char="-"/>
            </a:pPr>
            <a:r>
              <a:rPr lang="sk-SK" sz="3600" u="sng" dirty="0"/>
              <a:t>2. polovica 20. storočia  - </a:t>
            </a:r>
            <a:r>
              <a:rPr lang="sk-SK" sz="3600" dirty="0"/>
              <a:t>renesancia rétoriky </a:t>
            </a:r>
          </a:p>
          <a:p>
            <a:pPr algn="just">
              <a:buFontTx/>
              <a:buChar char="-"/>
            </a:pPr>
            <a:r>
              <a:rPr lang="sk-SK" sz="2800" dirty="0"/>
              <a:t> </a:t>
            </a:r>
            <a:r>
              <a:rPr lang="sk-SK" sz="3900" u="sng" dirty="0"/>
              <a:t>súčasnosť</a:t>
            </a:r>
            <a:r>
              <a:rPr lang="sk-SK" sz="2800" dirty="0"/>
              <a:t>  - Byť „in“ dnes v dynamickej spoločnosti, v ktorej zohráva dôležitú úlohu rýchla, pohotová operatívna informovanosť, si vyžaduje od mnohých z nás potrebu zdokonaľovania tak v odborných odvetviach ako aj rečovej komunikácii.</a:t>
            </a:r>
            <a:endParaRPr lang="sk-SK" sz="3600" u="sng" dirty="0"/>
          </a:p>
        </p:txBody>
      </p:sp>
    </p:spTree>
    <p:extLst>
      <p:ext uri="{BB962C8B-B14F-4D97-AF65-F5344CB8AC3E}">
        <p14:creationId xmlns:p14="http://schemas.microsoft.com/office/powerpoint/2010/main" val="1389043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F5BDE9A-BABA-493C-83A3-EF450B30B033}"/>
              </a:ext>
            </a:extLst>
          </p:cNvPr>
          <p:cNvSpPr>
            <a:spLocks noGrp="1"/>
          </p:cNvSpPr>
          <p:nvPr>
            <p:ph type="title"/>
          </p:nvPr>
        </p:nvSpPr>
        <p:spPr>
          <a:xfrm>
            <a:off x="1141413" y="205410"/>
            <a:ext cx="9905998" cy="1252330"/>
          </a:xfrm>
        </p:spPr>
        <p:txBody>
          <a:bodyPr/>
          <a:lstStyle/>
          <a:p>
            <a:pPr algn="ctr"/>
            <a:r>
              <a:rPr lang="sk-SK" dirty="0"/>
              <a:t>Rečnícky štýl – znaky </a:t>
            </a:r>
          </a:p>
        </p:txBody>
      </p:sp>
      <p:sp>
        <p:nvSpPr>
          <p:cNvPr id="3" name="Zástupný objekt pre obsah 2">
            <a:extLst>
              <a:ext uri="{FF2B5EF4-FFF2-40B4-BE49-F238E27FC236}">
                <a16:creationId xmlns:a16="http://schemas.microsoft.com/office/drawing/2014/main" id="{7C7BCE47-EAFD-4836-B31F-07A28C4A37A7}"/>
              </a:ext>
            </a:extLst>
          </p:cNvPr>
          <p:cNvSpPr>
            <a:spLocks noGrp="1"/>
          </p:cNvSpPr>
          <p:nvPr>
            <p:ph idx="1"/>
          </p:nvPr>
        </p:nvSpPr>
        <p:spPr>
          <a:xfrm>
            <a:off x="477077" y="1325217"/>
            <a:ext cx="11516139" cy="5327374"/>
          </a:xfrm>
        </p:spPr>
        <p:txBody>
          <a:bodyPr>
            <a:normAutofit fontScale="92500"/>
          </a:bodyPr>
          <a:lstStyle/>
          <a:p>
            <a:r>
              <a:rPr lang="sk-SK" dirty="0"/>
              <a:t>RŠ – štýl verejného styku/ subjektívno-objektívny štýl</a:t>
            </a:r>
          </a:p>
          <a:p>
            <a:pPr algn="just"/>
            <a:r>
              <a:rPr lang="sk-SK" dirty="0"/>
              <a:t> Znaky:  –  </a:t>
            </a:r>
            <a:r>
              <a:rPr lang="sk-SK" b="1" dirty="0"/>
              <a:t>verejnosť</a:t>
            </a:r>
            <a:r>
              <a:rPr lang="sk-SK" dirty="0"/>
              <a:t> –  realizuje sa vo verejnej K, ale aj v súkromí, výrazové  prostriedky</a:t>
            </a:r>
          </a:p>
          <a:p>
            <a:pPr marL="0" indent="0" algn="just">
              <a:buNone/>
            </a:pPr>
            <a:r>
              <a:rPr lang="sk-SK" dirty="0"/>
              <a:t>    musia byť také, aby boli zrozumiteľné a vhodné pre širokú verejnosť;</a:t>
            </a:r>
          </a:p>
          <a:p>
            <a:pPr marL="0" indent="0" algn="just">
              <a:buNone/>
            </a:pPr>
            <a:r>
              <a:rPr lang="sk-SK" dirty="0"/>
              <a:t>               – </a:t>
            </a:r>
            <a:r>
              <a:rPr lang="sk-SK" b="1" dirty="0" err="1"/>
              <a:t>ústnosť</a:t>
            </a:r>
            <a:r>
              <a:rPr lang="sk-SK" b="1" dirty="0"/>
              <a:t> </a:t>
            </a:r>
            <a:r>
              <a:rPr lang="sk-SK" dirty="0"/>
              <a:t>– prejav musí byť vopred písomne pripravený a následne sa    prednáša,</a:t>
            </a:r>
          </a:p>
          <a:p>
            <a:pPr marL="0" indent="0" algn="just">
              <a:buNone/>
            </a:pPr>
            <a:r>
              <a:rPr lang="sk-SK" dirty="0"/>
              <a:t>    pričom rečník musí rešpektovať prozodické vlastnosti reči, sleduje spätnú väzbu</a:t>
            </a:r>
          </a:p>
          <a:p>
            <a:pPr marL="0" indent="0" algn="just">
              <a:buNone/>
            </a:pPr>
            <a:r>
              <a:rPr lang="sk-SK" dirty="0"/>
              <a:t>    poslucháčov, využíva aj prostriedky neverbálnej komunikácie;</a:t>
            </a:r>
          </a:p>
          <a:p>
            <a:pPr marL="0" indent="0">
              <a:buNone/>
            </a:pPr>
            <a:r>
              <a:rPr lang="sk-SK" dirty="0"/>
              <a:t>              – </a:t>
            </a:r>
            <a:r>
              <a:rPr lang="sk-SK" b="1" dirty="0"/>
              <a:t>sugestívnosť</a:t>
            </a:r>
            <a:r>
              <a:rPr lang="sk-SK" dirty="0"/>
              <a:t> – rečník sa snaží zapôsobiť na poslucháča, na jeho city, chce ho presvedčiť;</a:t>
            </a:r>
          </a:p>
          <a:p>
            <a:pPr marL="0" indent="0" algn="just">
              <a:buNone/>
            </a:pPr>
            <a:r>
              <a:rPr lang="sk-SK" dirty="0"/>
              <a:t>               – </a:t>
            </a:r>
            <a:r>
              <a:rPr lang="sk-SK" b="1" dirty="0"/>
              <a:t>adresnosť </a:t>
            </a:r>
            <a:r>
              <a:rPr lang="sk-SK" dirty="0"/>
              <a:t>– rečník má publikum vždy pred sebou, snaží sa byť adresný (oslovenie, RO...)</a:t>
            </a:r>
          </a:p>
          <a:p>
            <a:pPr marL="0" indent="0">
              <a:buNone/>
            </a:pPr>
            <a:r>
              <a:rPr lang="sk-SK" dirty="0"/>
              <a:t>               – </a:t>
            </a:r>
            <a:r>
              <a:rPr lang="sk-SK" b="1" dirty="0"/>
              <a:t>názornosť </a:t>
            </a:r>
            <a:r>
              <a:rPr lang="sk-SK" dirty="0"/>
              <a:t>– rečník chce presvedčiť poslucháčov, preto využíva dokumentovanie</a:t>
            </a:r>
          </a:p>
          <a:p>
            <a:pPr marL="0" indent="0">
              <a:buNone/>
            </a:pPr>
            <a:r>
              <a:rPr lang="sk-SK" dirty="0"/>
              <a:t>                 (tabuľky, grafy</a:t>
            </a:r>
            <a:r>
              <a:rPr lang="sk-SK"/>
              <a:t>), argumentácia;</a:t>
            </a:r>
            <a:endParaRPr lang="sk-SK" dirty="0"/>
          </a:p>
        </p:txBody>
      </p:sp>
    </p:spTree>
    <p:extLst>
      <p:ext uri="{BB962C8B-B14F-4D97-AF65-F5344CB8AC3E}">
        <p14:creationId xmlns:p14="http://schemas.microsoft.com/office/powerpoint/2010/main" val="385029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sk-SK" b="1" dirty="0">
                <a:solidFill>
                  <a:schemeClr val="bg1">
                    <a:lumMod val="95000"/>
                    <a:lumOff val="5000"/>
                  </a:schemeClr>
                </a:solidFill>
                <a:latin typeface="Times New Roman" panose="02020603050405020304" pitchFamily="18" charset="0"/>
                <a:cs typeface="Times New Roman" panose="02020603050405020304" pitchFamily="18" charset="0"/>
              </a:rPr>
              <a:t>Typy rečníckych útvarov/Žánrov</a:t>
            </a:r>
            <a:endParaRPr lang="sk-SK" b="1" dirty="0"/>
          </a:p>
        </p:txBody>
      </p:sp>
      <p:sp>
        <p:nvSpPr>
          <p:cNvPr id="3" name="Content Placeholder 2"/>
          <p:cNvSpPr>
            <a:spLocks noGrp="1"/>
          </p:cNvSpPr>
          <p:nvPr>
            <p:ph idx="1"/>
          </p:nvPr>
        </p:nvSpPr>
        <p:spPr/>
        <p:txBody>
          <a:bodyPr>
            <a:normAutofit/>
          </a:bodyPr>
          <a:lstStyle/>
          <a:p>
            <a:pPr algn="just"/>
            <a:r>
              <a:rPr lang="sk-SK" sz="3600" b="1" u="sng" dirty="0">
                <a:solidFill>
                  <a:schemeClr val="bg1"/>
                </a:solidFill>
                <a:latin typeface="Times New Roman" panose="02020603050405020304" pitchFamily="18" charset="0"/>
                <a:cs typeface="Times New Roman" panose="02020603050405020304" pitchFamily="18" charset="0"/>
              </a:rPr>
              <a:t>Agitačné</a:t>
            </a:r>
            <a:r>
              <a:rPr lang="sk-SK" sz="3600" b="1" dirty="0">
                <a:solidFill>
                  <a:schemeClr val="bg1"/>
                </a:solidFill>
                <a:latin typeface="Times New Roman" panose="02020603050405020304" pitchFamily="18" charset="0"/>
                <a:cs typeface="Times New Roman" panose="02020603050405020304" pitchFamily="18" charset="0"/>
              </a:rPr>
              <a:t> – hlavnou funkciou je agitovať, presvedčiť o správnosti nejakého názoru – politcká reč (prejav v parlamente, na sneme politickej strany, predvolebný míting...), súdna reč (obhajoba, obžaloba)</a:t>
            </a:r>
          </a:p>
          <a:p>
            <a:pPr algn="just"/>
            <a:endParaRPr lang="sk-SK" sz="3600" b="1" dirty="0">
              <a:solidFill>
                <a:schemeClr val="bg1"/>
              </a:solidFill>
              <a:latin typeface="Times New Roman" panose="02020603050405020304" pitchFamily="18" charset="0"/>
              <a:cs typeface="Times New Roman" panose="02020603050405020304" pitchFamily="18" charset="0"/>
            </a:endParaRPr>
          </a:p>
          <a:p>
            <a:pPr algn="just"/>
            <a:endParaRPr lang="sk-SK" sz="3600" b="1" dirty="0">
              <a:solidFill>
                <a:schemeClr val="bg1"/>
              </a:solidFill>
              <a:latin typeface="Times New Roman" panose="02020603050405020304" pitchFamily="18" charset="0"/>
              <a:cs typeface="Times New Roman" panose="02020603050405020304" pitchFamily="18" charset="0"/>
            </a:endParaRPr>
          </a:p>
          <a:p>
            <a:pPr marL="0" indent="0" algn="just">
              <a:buNone/>
            </a:pPr>
            <a:endParaRPr lang="sk-SK"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2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sk-SK" b="1" dirty="0">
                <a:solidFill>
                  <a:schemeClr val="bg1">
                    <a:lumMod val="95000"/>
                    <a:lumOff val="5000"/>
                  </a:schemeClr>
                </a:solidFill>
                <a:latin typeface="Times New Roman" panose="02020603050405020304" pitchFamily="18" charset="0"/>
                <a:cs typeface="Times New Roman" panose="02020603050405020304" pitchFamily="18" charset="0"/>
              </a:rPr>
              <a:t>Typy rečníckych útvarov/Žánrov</a:t>
            </a:r>
            <a:endParaRPr lang="sk-SK" b="1" dirty="0"/>
          </a:p>
        </p:txBody>
      </p:sp>
      <p:sp>
        <p:nvSpPr>
          <p:cNvPr id="3" name="Content Placeholder 2"/>
          <p:cNvSpPr>
            <a:spLocks noGrp="1"/>
          </p:cNvSpPr>
          <p:nvPr>
            <p:ph idx="1"/>
          </p:nvPr>
        </p:nvSpPr>
        <p:spPr/>
        <p:txBody>
          <a:bodyPr>
            <a:noAutofit/>
          </a:bodyPr>
          <a:lstStyle/>
          <a:p>
            <a:pPr algn="just"/>
            <a:r>
              <a:rPr lang="sk-SK" sz="3600" b="1" u="sng" dirty="0">
                <a:solidFill>
                  <a:schemeClr val="bg1"/>
                </a:solidFill>
                <a:latin typeface="Times New Roman" panose="02020603050405020304" pitchFamily="18" charset="0"/>
                <a:cs typeface="Times New Roman" panose="02020603050405020304" pitchFamily="18" charset="0"/>
              </a:rPr>
              <a:t>Náučné </a:t>
            </a:r>
            <a:r>
              <a:rPr lang="sk-SK" sz="3600" b="1" dirty="0">
                <a:solidFill>
                  <a:schemeClr val="bg1"/>
                </a:solidFill>
                <a:latin typeface="Times New Roman" panose="02020603050405020304" pitchFamily="18" charset="0"/>
                <a:cs typeface="Times New Roman" panose="02020603050405020304" pitchFamily="18" charset="0"/>
              </a:rPr>
              <a:t>– hlavnou funkciou je priniesť informácie, oboznámiť s faktami, naučiť – </a:t>
            </a:r>
          </a:p>
          <a:p>
            <a:pPr marL="0" indent="0" algn="just">
              <a:buNone/>
            </a:pPr>
            <a:r>
              <a:rPr lang="sk-SK" sz="3600" b="1" dirty="0">
                <a:solidFill>
                  <a:schemeClr val="bg1"/>
                </a:solidFill>
                <a:latin typeface="Times New Roman" panose="02020603050405020304" pitchFamily="18" charset="0"/>
                <a:cs typeface="Times New Roman" panose="02020603050405020304" pitchFamily="18" charset="0"/>
              </a:rPr>
              <a:t> monologické – prednáška, prezentácia, referát,   náboženský prejav (kázeň)...</a:t>
            </a:r>
          </a:p>
          <a:p>
            <a:pPr marL="0" indent="0" algn="just">
              <a:buNone/>
            </a:pPr>
            <a:r>
              <a:rPr lang="sk-SK" sz="3600" b="1" dirty="0">
                <a:solidFill>
                  <a:schemeClr val="bg1"/>
                </a:solidFill>
                <a:latin typeface="Times New Roman" panose="02020603050405020304" pitchFamily="18" charset="0"/>
                <a:cs typeface="Times New Roman" panose="02020603050405020304" pitchFamily="18" charset="0"/>
              </a:rPr>
              <a:t>dialogické – diskusný príspevok</a:t>
            </a:r>
          </a:p>
          <a:p>
            <a:pPr marL="0" indent="0" algn="just">
              <a:buNone/>
            </a:pPr>
            <a:endParaRPr lang="sk-SK" sz="3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1523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sk-SK" b="1" dirty="0">
                <a:solidFill>
                  <a:schemeClr val="bg1">
                    <a:lumMod val="95000"/>
                    <a:lumOff val="5000"/>
                  </a:schemeClr>
                </a:solidFill>
                <a:latin typeface="Times New Roman" panose="02020603050405020304" pitchFamily="18" charset="0"/>
                <a:cs typeface="Times New Roman" panose="02020603050405020304" pitchFamily="18" charset="0"/>
              </a:rPr>
              <a:t>Typy rečníckych útvarov/Žánrov</a:t>
            </a:r>
            <a:endParaRPr lang="sk-SK" dirty="0"/>
          </a:p>
        </p:txBody>
      </p:sp>
      <p:sp>
        <p:nvSpPr>
          <p:cNvPr id="3" name="Content Placeholder 2"/>
          <p:cNvSpPr>
            <a:spLocks noGrp="1"/>
          </p:cNvSpPr>
          <p:nvPr>
            <p:ph idx="1"/>
          </p:nvPr>
        </p:nvSpPr>
        <p:spPr/>
        <p:txBody>
          <a:bodyPr>
            <a:normAutofit lnSpcReduction="10000"/>
          </a:bodyPr>
          <a:lstStyle/>
          <a:p>
            <a:r>
              <a:rPr lang="sk-SK" sz="3600" b="1" u="sng" dirty="0">
                <a:solidFill>
                  <a:schemeClr val="bg1"/>
                </a:solidFill>
                <a:latin typeface="Times New Roman" panose="02020603050405020304" pitchFamily="18" charset="0"/>
                <a:cs typeface="Times New Roman" panose="02020603050405020304" pitchFamily="18" charset="0"/>
              </a:rPr>
              <a:t>Príležitostné </a:t>
            </a:r>
            <a:r>
              <a:rPr lang="sk-SK" sz="3600" b="1" dirty="0">
                <a:solidFill>
                  <a:schemeClr val="bg1"/>
                </a:solidFill>
                <a:latin typeface="Times New Roman" panose="02020603050405020304" pitchFamily="18" charset="0"/>
                <a:cs typeface="Times New Roman" panose="02020603050405020304" pitchFamily="18" charset="0"/>
              </a:rPr>
              <a:t>– hlavnou funkciou emocionálne podfarbiť určitú udalosť</a:t>
            </a:r>
          </a:p>
          <a:p>
            <a:pPr marL="0" indent="0" algn="just">
              <a:buNone/>
            </a:pPr>
            <a:r>
              <a:rPr lang="sk-SK" sz="3600" b="1" dirty="0">
                <a:solidFill>
                  <a:schemeClr val="bg1"/>
                </a:solidFill>
                <a:latin typeface="Times New Roman" panose="02020603050405020304" pitchFamily="18" charset="0"/>
                <a:cs typeface="Times New Roman" panose="02020603050405020304" pitchFamily="18" charset="0"/>
              </a:rPr>
              <a:t> verejné – spoločenský príhovor (otvorenie       školsk. roka, vernisáž, stužková slávnosť...)</a:t>
            </a:r>
          </a:p>
          <a:p>
            <a:pPr marL="0" indent="0">
              <a:buNone/>
            </a:pPr>
            <a:r>
              <a:rPr lang="sk-SK" sz="3600" b="1" dirty="0">
                <a:solidFill>
                  <a:schemeClr val="bg1"/>
                </a:solidFill>
                <a:latin typeface="Times New Roman" panose="02020603050405020304" pitchFamily="18" charset="0"/>
                <a:cs typeface="Times New Roman" panose="02020603050405020304" pitchFamily="18" charset="0"/>
              </a:rPr>
              <a:t> súkromné – svadba, pohreb, životné jubileum...</a:t>
            </a:r>
          </a:p>
        </p:txBody>
      </p:sp>
    </p:spTree>
    <p:extLst>
      <p:ext uri="{BB962C8B-B14F-4D97-AF65-F5344CB8AC3E}">
        <p14:creationId xmlns:p14="http://schemas.microsoft.com/office/powerpoint/2010/main" val="12053399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130</TotalTime>
  <Words>750</Words>
  <Application>Microsoft Office PowerPoint</Application>
  <PresentationFormat>Širokouhlá</PresentationFormat>
  <Paragraphs>66</Paragraphs>
  <Slides>12</Slides>
  <Notes>0</Notes>
  <HiddenSlides>0</HiddenSlides>
  <MMClips>0</MMClips>
  <ScaleCrop>false</ScaleCrop>
  <HeadingPairs>
    <vt:vector size="6" baseType="variant">
      <vt:variant>
        <vt:lpstr>Použité písma</vt:lpstr>
      </vt:variant>
      <vt:variant>
        <vt:i4>3</vt:i4>
      </vt:variant>
      <vt:variant>
        <vt:lpstr>Motív</vt:lpstr>
      </vt:variant>
      <vt:variant>
        <vt:i4>1</vt:i4>
      </vt:variant>
      <vt:variant>
        <vt:lpstr>Nadpisy snímok</vt:lpstr>
      </vt:variant>
      <vt:variant>
        <vt:i4>12</vt:i4>
      </vt:variant>
    </vt:vector>
  </HeadingPairs>
  <TitlesOfParts>
    <vt:vector size="16" baseType="lpstr">
      <vt:lpstr>Arial</vt:lpstr>
      <vt:lpstr>Times New Roman</vt:lpstr>
      <vt:lpstr>Tw Cen MT</vt:lpstr>
      <vt:lpstr>Circuit</vt:lpstr>
      <vt:lpstr>Dejiny Rétoriky   Typy rečníckych útvarov/Žánrov</vt:lpstr>
      <vt:lpstr>Rétorika, dejiny rétoriky </vt:lpstr>
      <vt:lpstr>Rétorika, dejiny rétoriky </vt:lpstr>
      <vt:lpstr>Rétorika, dejiny rétoriky </vt:lpstr>
      <vt:lpstr>Rétorika, dejiny rétoriky </vt:lpstr>
      <vt:lpstr>Rečnícky štýl – znaky </vt:lpstr>
      <vt:lpstr>Typy rečníckych útvarov/Žánrov</vt:lpstr>
      <vt:lpstr>Typy rečníckych útvarov/Žánrov</vt:lpstr>
      <vt:lpstr>Typy rečníckych útvarov/Žánrov</vt:lpstr>
      <vt:lpstr>Typy rečníckych útvarov/Žánrov</vt:lpstr>
      <vt:lpstr>JAZYKOVÉ cviČenia</vt:lpstr>
      <vt:lpstr>JAZYKOVÉ cviČenia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Typy rečníckych útvarov/Žánrov</dc:title>
  <dc:creator>Samuel Blahovský</dc:creator>
  <cp:lastModifiedBy>Patrícia Kurtová</cp:lastModifiedBy>
  <cp:revision>26</cp:revision>
  <dcterms:created xsi:type="dcterms:W3CDTF">2016-09-11T18:01:42Z</dcterms:created>
  <dcterms:modified xsi:type="dcterms:W3CDTF">2021-09-19T16:02:17Z</dcterms:modified>
</cp:coreProperties>
</file>