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66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919E-D18E-4CC8-8F1C-37ADFED217EF}" type="datetimeFigureOut">
              <a:rPr lang="sk-SK" smtClean="0"/>
              <a:t>19. 3. 2023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A47ED-F0A2-432F-8819-F32A7760014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47ED-F0A2-432F-8819-F32A77600141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DBE6041-ADFE-4450-9F69-E0415DE03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803B6EB-8A04-4BF0-921D-C24A5C1D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CAD33CA5-CD55-4597-94F6-23FF4559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D7FDECA-D327-4725-927F-20491874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095544D6-636E-4D57-9A5B-6C01369F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204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7DBBE54-2445-4F5D-9681-6FD28705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B4904BC2-2E25-41D8-B37B-48F4613D6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EB092C7-1534-4910-81F1-6DB2D7A2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34F4F33-81D5-4420-83C1-6E113556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D631361-8394-4494-85FD-A0C7E1EA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60099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1C8BECC4-FBB1-4A54-8222-3E1D8065B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28889004-4DA1-4B4A-99CC-1AD0BC4A0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F2A93BC-67B7-41D9-A759-EBA2BBC8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FCD4B4C5-D889-4C7C-85C3-7C5ECCE9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898496A-EDD3-48C2-9714-66C1EC96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3311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 cstate="print">
            <a:alphaModFix amt="28000"/>
          </a:blip>
          <a:srcRect t="3044" b="39510"/>
          <a:stretch/>
        </p:blipFill>
        <p:spPr>
          <a:xfrm>
            <a:off x="-330200" y="-249933"/>
            <a:ext cx="12981939" cy="736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 cstate="print">
            <a:alphaModFix/>
          </a:blip>
          <a:srcRect t="16734" r="8892" b="18300"/>
          <a:stretch/>
        </p:blipFill>
        <p:spPr>
          <a:xfrm rot="-5400000">
            <a:off x="866900" y="620009"/>
            <a:ext cx="2715800" cy="112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 cstate="print">
            <a:alphaModFix/>
          </a:blip>
          <a:srcRect t="16734" r="8892" b="18300"/>
          <a:stretch/>
        </p:blipFill>
        <p:spPr>
          <a:xfrm rot="-5400000">
            <a:off x="1683400" y="620009"/>
            <a:ext cx="2715800" cy="112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 cstate="print">
            <a:alphaModFix/>
          </a:blip>
          <a:srcRect r="1545" b="6838"/>
          <a:stretch/>
        </p:blipFill>
        <p:spPr>
          <a:xfrm>
            <a:off x="513183" y="179868"/>
            <a:ext cx="11165635" cy="64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63200" y="4718173"/>
            <a:ext cx="28536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2563200" y="1692649"/>
            <a:ext cx="4586000" cy="2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68415D-D095-4B48-9404-E9F10052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1637170-5033-401C-8EBF-6FE33255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7C3B1A10-C066-4060-B722-F6EEF311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F03ACE8B-5024-4ACB-BBD3-54F2634B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89E479A9-CEE1-4477-A5F2-C9BDDCB7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06032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5226649-DF1C-463A-A22D-18202C08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FEEC8F86-1BA0-41F3-AA12-A80E3C5F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438A03FE-045E-4554-8300-CE43ECA1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49AA705A-1C3F-49D6-9061-B6BA4D04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BA07A24-A212-4C1D-B137-83BC451E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4775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157D105-D052-4ADB-A8BC-AA9C3673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702F3E4-8944-4CDE-91B6-FB1B7F541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FF4612A6-41D1-4B78-B367-A55B0740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B82539AF-C3CE-4416-BDE5-D30EC41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BDE0C6F-FD3B-4F2B-9CB8-BBCA9C45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9BEE9368-3130-4A25-AB12-B92D34F8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08709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A568BB1-0805-4B9C-9F2A-812F034D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A9C146BB-A36E-4ECA-9286-F1536081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2CAB29EF-A075-44F0-BBB4-EDAB7313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9A94FF4C-427A-4ECD-AA0C-2B3BCC887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9E1E622A-4894-4754-A454-0BB2E1E9B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693E6B8C-C15F-4E69-8B0B-3951AF59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1D38CABA-E0F1-4C41-98AC-49CA2D8F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6BFAD119-C6A8-4038-8E04-76DC7A50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3617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EAF74AF-85B7-452B-9253-1EF2C52B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C2346514-3C7F-44B3-B0FB-52A53C56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FA113B19-978F-4CE0-BAED-0C2FE3F5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D7B5D6CB-C985-4287-BF00-9DA3FBCD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3072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1C4BEFC7-A56D-4F7E-8681-1A00309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391BF99D-C39B-4217-86A1-8A8874E0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11517F41-CFD1-4FBB-B950-E6A27E35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446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B36BDA8-5B96-4ED3-AD71-0844779D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4AD025E-CECF-4DEF-8510-33E4DCBC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8D986D4F-BD40-4838-A72C-EFFAC093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1956EBE9-4A2A-4BE8-826C-99E61366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48C3DAA6-0CB8-4DDA-9050-965388F0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496A742A-77F6-4A7F-8DBF-70CE9E41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01914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4EE4972-3BA1-48F7-8CFE-C3F2BBD6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F4E4D809-DE2B-442B-8E6C-2FD787ACD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40A95027-73B7-4F8D-90E6-EC853373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EAC1E847-F8F0-4512-B719-2F790485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B0D3BECC-F01E-41CA-B125-2098AB32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135DBBB8-7C53-41D5-8FCD-4B16F6A8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9897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810A63EC-2AEA-44F7-AFC1-1D011B47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51EC8679-839F-40CA-876F-1A35E3C8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1529ECC3-77C2-45CF-AC8C-7A8F7B7E9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51CC-10A5-47F7-BA9E-49324CD46B5D}" type="datetimeFigureOut">
              <a:rPr lang="sk-SK" smtClean="0"/>
              <a:pPr/>
              <a:t>19. 3. 2023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45F9BF79-EDE3-4862-9CA7-7FA43AC7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C5CB143-9C10-4E4F-816B-81F396AAF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3334-901F-4A2F-BE90-31BD6B3BCC65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59571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375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dirty="0" smtClean="0"/>
              <a:t>FRONTÁLNE PREVERENIE VEDOMOSTÍ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Biológia - FK Tudá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1200" y="1676400"/>
            <a:ext cx="5486400" cy="4663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50C5F467-0DE3-43DA-BC23-80063FD2FF3A}"/>
              </a:ext>
            </a:extLst>
          </p:cNvPr>
          <p:cNvSpPr txBox="1"/>
          <p:nvPr/>
        </p:nvSpPr>
        <p:spPr>
          <a:xfrm>
            <a:off x="0" y="0"/>
            <a:ext cx="3896751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Vnútorná stavba listu</a:t>
            </a:r>
          </a:p>
        </p:txBody>
      </p:sp>
      <p:pic>
        <p:nvPicPr>
          <p:cNvPr id="5" name="Obrázok 4" descr="Ebook. TESTY Biológia Príprava na maturitu a prijímacie skúšky na vysokú  školu. - PDF ΔΩΡΕΑΝ Λήψη">
            <a:extLst>
              <a:ext uri="{FF2B5EF4-FFF2-40B4-BE49-F238E27FC236}">
                <a16:creationId xmlns:a16="http://schemas.microsoft.com/office/drawing/2014/main" xmlns="" id="{918B009F-ED94-4392-BC1C-58CF55BC8C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535" y="1379219"/>
            <a:ext cx="3997570" cy="361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24C8AC7B-FA60-409F-80EB-EEC9C70D01B8}"/>
              </a:ext>
            </a:extLst>
          </p:cNvPr>
          <p:cNvSpPr txBox="1"/>
          <p:nvPr/>
        </p:nvSpPr>
        <p:spPr>
          <a:xfrm>
            <a:off x="3955366" y="767738"/>
            <a:ext cx="8117059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</a:rPr>
              <a:t>1,4</a:t>
            </a:r>
            <a:r>
              <a:rPr lang="sk-SK" sz="3200" dirty="0"/>
              <a:t> </a:t>
            </a:r>
            <a:r>
              <a:rPr lang="sk-SK" sz="3200" b="1" dirty="0"/>
              <a:t>Pokožka </a:t>
            </a:r>
            <a:r>
              <a:rPr lang="sk-SK" sz="3200" dirty="0"/>
              <a:t>– na vrchnej aj spodnej strane listu 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8F0E6F9E-FCC7-4CCE-89D5-A9378A72B928}"/>
              </a:ext>
            </a:extLst>
          </p:cNvPr>
          <p:cNvSpPr txBox="1"/>
          <p:nvPr/>
        </p:nvSpPr>
        <p:spPr>
          <a:xfrm>
            <a:off x="3955367" y="2058455"/>
            <a:ext cx="8117059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002060"/>
                </a:solidFill>
              </a:rPr>
              <a:t>2</a:t>
            </a:r>
            <a:r>
              <a:rPr lang="sk-SK" sz="3200" b="1" dirty="0">
                <a:solidFill>
                  <a:srgbClr val="7030A0"/>
                </a:solidFill>
              </a:rPr>
              <a:t> </a:t>
            </a:r>
            <a:r>
              <a:rPr lang="sk-SK" sz="3200" dirty="0"/>
              <a:t> </a:t>
            </a:r>
            <a:r>
              <a:rPr lang="sk-SK" sz="3200" b="1" dirty="0"/>
              <a:t>Dužina </a:t>
            </a:r>
            <a:r>
              <a:rPr lang="sk-SK" sz="3200" dirty="0"/>
              <a:t>– vypĺňa priestor medzi pokožkou a cievnym zväzkom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CB3ECF19-2662-4B70-8016-C756BE347C3D}"/>
              </a:ext>
            </a:extLst>
          </p:cNvPr>
          <p:cNvSpPr txBox="1"/>
          <p:nvPr/>
        </p:nvSpPr>
        <p:spPr>
          <a:xfrm>
            <a:off x="3955367" y="3872893"/>
            <a:ext cx="8117059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0070C0"/>
                </a:solidFill>
              </a:rPr>
              <a:t>3</a:t>
            </a:r>
            <a:r>
              <a:rPr lang="sk-SK" sz="3200" b="1" dirty="0">
                <a:solidFill>
                  <a:srgbClr val="7030A0"/>
                </a:solidFill>
              </a:rPr>
              <a:t> </a:t>
            </a:r>
            <a:r>
              <a:rPr lang="sk-SK" sz="3200" dirty="0"/>
              <a:t> </a:t>
            </a:r>
            <a:r>
              <a:rPr lang="sk-SK" sz="3200" b="1" dirty="0"/>
              <a:t>Cievne zväzky</a:t>
            </a:r>
            <a:endParaRPr lang="sk-SK" sz="3200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70E9F0CD-131A-4F61-BB3A-1B26CF59E841}"/>
              </a:ext>
            </a:extLst>
          </p:cNvPr>
          <p:cNvSpPr txBox="1"/>
          <p:nvPr/>
        </p:nvSpPr>
        <p:spPr>
          <a:xfrm>
            <a:off x="180535" y="5186393"/>
            <a:ext cx="11777003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Prieduchy </a:t>
            </a:r>
            <a:r>
              <a:rPr lang="sk-SK" sz="3200" dirty="0"/>
              <a:t>– na spodnej strane lisov, dýchanie, vyparovanie vody, prijímanie oxidu uhličitého </a:t>
            </a:r>
          </a:p>
        </p:txBody>
      </p:sp>
    </p:spTree>
    <p:extLst>
      <p:ext uri="{BB962C8B-B14F-4D97-AF65-F5344CB8AC3E}">
        <p14:creationId xmlns:p14="http://schemas.microsoft.com/office/powerpoint/2010/main" xmlns="" val="11124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E0E623C6-2E3D-49CF-B07E-EAC7471690B2}"/>
              </a:ext>
            </a:extLst>
          </p:cNvPr>
          <p:cNvSpPr txBox="1"/>
          <p:nvPr/>
        </p:nvSpPr>
        <p:spPr>
          <a:xfrm>
            <a:off x="0" y="0"/>
            <a:ext cx="2757268" cy="58477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Procesy v liste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A90E10A7-9F86-460C-B0D9-FF2282B5AF73}"/>
              </a:ext>
            </a:extLst>
          </p:cNvPr>
          <p:cNvSpPr txBox="1"/>
          <p:nvPr/>
        </p:nvSpPr>
        <p:spPr>
          <a:xfrm>
            <a:off x="0" y="844062"/>
            <a:ext cx="8074855" cy="107721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3200" b="1" u="sng" dirty="0"/>
              <a:t>Dýchanie </a:t>
            </a:r>
          </a:p>
          <a:p>
            <a:r>
              <a:rPr lang="sk-SK" sz="3200" dirty="0"/>
              <a:t>- Príjem kyslíka a uvoľňovanie oxidu uhličitého</a:t>
            </a:r>
          </a:p>
        </p:txBody>
      </p:sp>
      <p:pic>
        <p:nvPicPr>
          <p:cNvPr id="4098" name="Picture 2" descr="Ako dýchajú rastliny? - Spolupozaškolu.sk">
            <a:extLst>
              <a:ext uri="{FF2B5EF4-FFF2-40B4-BE49-F238E27FC236}">
                <a16:creationId xmlns:a16="http://schemas.microsoft.com/office/drawing/2014/main" xmlns="" id="{7514F13E-B095-44E3-9772-D7731D58C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2985" y="220743"/>
            <a:ext cx="2857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366F7225-B547-4FAC-9191-268AD36F3295}"/>
              </a:ext>
            </a:extLst>
          </p:cNvPr>
          <p:cNvSpPr txBox="1"/>
          <p:nvPr/>
        </p:nvSpPr>
        <p:spPr>
          <a:xfrm>
            <a:off x="0" y="4286090"/>
            <a:ext cx="12013809" cy="255454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2. Fotosyntéza 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Príjem oxidu uhličitého a uvoľňovanie kyslíka 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Pôsobením </a:t>
            </a:r>
            <a:r>
              <a:rPr lang="sk-SK" sz="3200" i="1" dirty="0"/>
              <a:t>slnečnej energie </a:t>
            </a:r>
            <a:r>
              <a:rPr lang="sk-SK" sz="3200" dirty="0"/>
              <a:t>v </a:t>
            </a:r>
            <a:r>
              <a:rPr lang="sk-SK" sz="3200" b="1" dirty="0"/>
              <a:t>chloroplastoch</a:t>
            </a:r>
            <a:r>
              <a:rPr lang="sk-SK" sz="3200" dirty="0"/>
              <a:t> dochádza k premene </a:t>
            </a:r>
            <a:r>
              <a:rPr lang="sk-SK" sz="3200" u="sng" dirty="0"/>
              <a:t>anorganických látok </a:t>
            </a:r>
            <a:r>
              <a:rPr lang="sk-SK" sz="3200" dirty="0"/>
              <a:t>(oxid uhličitý + voda) na </a:t>
            </a:r>
            <a:r>
              <a:rPr lang="sk-SK" sz="3200" u="sng" dirty="0"/>
              <a:t>organickú látku </a:t>
            </a:r>
            <a:r>
              <a:rPr lang="sk-SK" sz="3200" dirty="0"/>
              <a:t>(cukor) = kyslík sa uvoľní do ovzdušia </a:t>
            </a:r>
          </a:p>
        </p:txBody>
      </p:sp>
      <p:pic>
        <p:nvPicPr>
          <p:cNvPr id="4100" name="Picture 4" descr="Pozreli ste sa niekedy na jedlo ako na zabalené slnečné lúče? Fotosyntéza  kryštalizuje slnečné žiarenie na cukor. - Relax">
            <a:extLst>
              <a:ext uri="{FF2B5EF4-FFF2-40B4-BE49-F238E27FC236}">
                <a16:creationId xmlns:a16="http://schemas.microsoft.com/office/drawing/2014/main" xmlns="" id="{E63642E0-1E26-4B73-9CC9-EC46B22F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4892" y="2023926"/>
            <a:ext cx="3699803" cy="215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552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8F177B89-BC61-4D21-8EC1-F3B92225E268}"/>
              </a:ext>
            </a:extLst>
          </p:cNvPr>
          <p:cNvSpPr txBox="1"/>
          <p:nvPr/>
        </p:nvSpPr>
        <p:spPr>
          <a:xfrm>
            <a:off x="3348111" y="0"/>
            <a:ext cx="46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Ako dýcha rastlina ?? </a:t>
            </a:r>
          </a:p>
        </p:txBody>
      </p:sp>
      <p:pic>
        <p:nvPicPr>
          <p:cNvPr id="6146" name="Picture 2" descr="ako dýchajú rastliny">
            <a:extLst>
              <a:ext uri="{FF2B5EF4-FFF2-40B4-BE49-F238E27FC236}">
                <a16:creationId xmlns:a16="http://schemas.microsoft.com/office/drawing/2014/main" xmlns="" id="{0162D04F-723D-4406-A97C-17B8129E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898" y="1285875"/>
            <a:ext cx="5322570" cy="45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: doprava 2">
            <a:extLst>
              <a:ext uri="{FF2B5EF4-FFF2-40B4-BE49-F238E27FC236}">
                <a16:creationId xmlns:a16="http://schemas.microsoft.com/office/drawing/2014/main" xmlns="" id="{484C93D6-B344-47BF-9425-C36BA34D569A}"/>
              </a:ext>
            </a:extLst>
          </p:cNvPr>
          <p:cNvSpPr/>
          <p:nvPr/>
        </p:nvSpPr>
        <p:spPr>
          <a:xfrm>
            <a:off x="5683349" y="3010486"/>
            <a:ext cx="1008186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148" name="Picture 4" descr="kyslík na liste">
            <a:extLst>
              <a:ext uri="{FF2B5EF4-FFF2-40B4-BE49-F238E27FC236}">
                <a16:creationId xmlns:a16="http://schemas.microsoft.com/office/drawing/2014/main" xmlns="" id="{9D765B33-D442-469C-B3D4-5661AFBC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1535" y="1285876"/>
            <a:ext cx="5137930" cy="45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73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6">
            <a:extLst>
              <a:ext uri="{FF2B5EF4-FFF2-40B4-BE49-F238E27FC236}">
                <a16:creationId xmlns:a16="http://schemas.microsoft.com/office/drawing/2014/main" xmlns="" id="{495218A5-79D3-4852-8912-10AB86EB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957041"/>
              </p:ext>
            </p:extLst>
          </p:nvPr>
        </p:nvGraphicFramePr>
        <p:xfrm>
          <a:off x="2367515" y="2219488"/>
          <a:ext cx="8127999" cy="1476586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96833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9038185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2886075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22718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04959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5914559"/>
                  </a:ext>
                </a:extLst>
              </a:tr>
            </a:tbl>
          </a:graphicData>
        </a:graphic>
      </p:graphicFrame>
      <p:sp>
        <p:nvSpPr>
          <p:cNvPr id="8" name="Podnadpis 4">
            <a:extLst>
              <a:ext uri="{FF2B5EF4-FFF2-40B4-BE49-F238E27FC236}">
                <a16:creationId xmlns:a16="http://schemas.microsoft.com/office/drawing/2014/main" xmlns="" id="{8F21EC62-DC26-4526-912F-157B8C4E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006" y="1097228"/>
            <a:ext cx="7317991" cy="901695"/>
          </a:xfrm>
        </p:spPr>
        <p:txBody>
          <a:bodyPr/>
          <a:lstStyle/>
          <a:p>
            <a:pPr algn="ctr"/>
            <a:r>
              <a:rPr lang="sk-SK" sz="3200" dirty="0">
                <a:solidFill>
                  <a:srgbClr val="FF0000"/>
                </a:solidFill>
              </a:rPr>
              <a:t>NAČRTNITE SI DO ZOŠITOV:</a:t>
            </a:r>
          </a:p>
        </p:txBody>
      </p:sp>
    </p:spTree>
    <p:extLst>
      <p:ext uri="{BB962C8B-B14F-4D97-AF65-F5344CB8AC3E}">
        <p14:creationId xmlns:p14="http://schemas.microsoft.com/office/powerpoint/2010/main" xmlns="" val="232013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>
            <a:extLst>
              <a:ext uri="{FF2B5EF4-FFF2-40B4-BE49-F238E27FC236}">
                <a16:creationId xmlns:a16="http://schemas.microsoft.com/office/drawing/2014/main" xmlns="" id="{43022A54-8A4C-4289-9211-0BDBE6E26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616" y="764705"/>
            <a:ext cx="7317991" cy="901695"/>
          </a:xfrm>
        </p:spPr>
        <p:txBody>
          <a:bodyPr/>
          <a:lstStyle/>
          <a:p>
            <a:pPr algn="ctr"/>
            <a:r>
              <a:rPr lang="sk-SK" sz="3200" dirty="0" smtClean="0">
                <a:solidFill>
                  <a:srgbClr val="FF0000"/>
                </a:solidFill>
              </a:rPr>
              <a:t>VYBERTE </a:t>
            </a:r>
            <a:r>
              <a:rPr lang="sk-SK" sz="3200" dirty="0">
                <a:solidFill>
                  <a:srgbClr val="FF0000"/>
                </a:solidFill>
              </a:rPr>
              <a:t>SI 9 POJMOV:</a:t>
            </a:r>
          </a:p>
        </p:txBody>
      </p:sp>
      <p:sp>
        <p:nvSpPr>
          <p:cNvPr id="6" name="Google Shape;177;p29">
            <a:extLst>
              <a:ext uri="{FF2B5EF4-FFF2-40B4-BE49-F238E27FC236}">
                <a16:creationId xmlns:a16="http://schemas.microsoft.com/office/drawing/2014/main" xmlns="" id="{254C9FAD-ED3B-481E-BF42-825EB37450F4}"/>
              </a:ext>
            </a:extLst>
          </p:cNvPr>
          <p:cNvSpPr txBox="1">
            <a:spLocks/>
          </p:cNvSpPr>
          <p:nvPr/>
        </p:nvSpPr>
        <p:spPr>
          <a:xfrm>
            <a:off x="1679510" y="1844825"/>
            <a:ext cx="9750490" cy="40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cert One"/>
              <a:buNone/>
              <a:defRPr sz="24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BYĽ,  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VYŽIVOVACÍ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ORGÁN,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STEBLO,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ROZMNOŽOVACÍ ORGÁN,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DREVINY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STVOL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BYLINY,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ALORÍZIA,	 HOMORÍZIA,	 KORMUS,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REPOVITÝ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STIELKA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PÚPAVA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sk-SK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sk-S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JAVOR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POKOŽKA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CIEVNE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zväzky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PODZEMOK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43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6">
            <a:extLst>
              <a:ext uri="{FF2B5EF4-FFF2-40B4-BE49-F238E27FC236}">
                <a16:creationId xmlns:a16="http://schemas.microsoft.com/office/drawing/2014/main" xmlns="" id="{495218A5-79D3-4852-8912-10AB86EB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0272913"/>
              </p:ext>
            </p:extLst>
          </p:nvPr>
        </p:nvGraphicFramePr>
        <p:xfrm>
          <a:off x="2210176" y="2276195"/>
          <a:ext cx="8127999" cy="1476586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96833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9038185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2886075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22718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04959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5914559"/>
                  </a:ext>
                </a:extLst>
              </a:tr>
            </a:tbl>
          </a:graphicData>
        </a:graphic>
      </p:graphicFrame>
      <p:sp>
        <p:nvSpPr>
          <p:cNvPr id="8" name="Podnadpis 4">
            <a:extLst>
              <a:ext uri="{FF2B5EF4-FFF2-40B4-BE49-F238E27FC236}">
                <a16:creationId xmlns:a16="http://schemas.microsoft.com/office/drawing/2014/main" xmlns="" id="{8F21EC62-DC26-4526-912F-157B8C4E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006" y="4173582"/>
            <a:ext cx="7317991" cy="901695"/>
          </a:xfrm>
        </p:spPr>
        <p:txBody>
          <a:bodyPr/>
          <a:lstStyle/>
          <a:p>
            <a:pPr algn="ctr"/>
            <a:r>
              <a:rPr lang="sk-SK" sz="3200" dirty="0">
                <a:solidFill>
                  <a:srgbClr val="FF0000"/>
                </a:solidFill>
              </a:rPr>
              <a:t>ZAKRIČ BINGO! </a:t>
            </a:r>
            <a:r>
              <a:rPr lang="sk-SK" sz="32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sk-SK" sz="3200" dirty="0">
              <a:solidFill>
                <a:srgbClr val="FF0000"/>
              </a:solidFill>
            </a:endParaRPr>
          </a:p>
        </p:txBody>
      </p:sp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xmlns="" id="{0417D274-5428-4A9C-BC3B-8D3D629D49DA}"/>
              </a:ext>
            </a:extLst>
          </p:cNvPr>
          <p:cNvCxnSpPr>
            <a:cxnSpLocks/>
          </p:cNvCxnSpPr>
          <p:nvPr/>
        </p:nvCxnSpPr>
        <p:spPr>
          <a:xfrm>
            <a:off x="3033825" y="2435269"/>
            <a:ext cx="5968409" cy="1165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xmlns="" id="{743AC030-53E9-4EDC-BE1C-D810E0D2B899}"/>
              </a:ext>
            </a:extLst>
          </p:cNvPr>
          <p:cNvCxnSpPr>
            <a:cxnSpLocks/>
          </p:cNvCxnSpPr>
          <p:nvPr/>
        </p:nvCxnSpPr>
        <p:spPr>
          <a:xfrm>
            <a:off x="3033824" y="2435269"/>
            <a:ext cx="1" cy="1165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xmlns="" id="{E5E48C2B-5E17-433B-A8FD-98447CA865F1}"/>
              </a:ext>
            </a:extLst>
          </p:cNvPr>
          <p:cNvCxnSpPr>
            <a:cxnSpLocks/>
          </p:cNvCxnSpPr>
          <p:nvPr/>
        </p:nvCxnSpPr>
        <p:spPr>
          <a:xfrm>
            <a:off x="3033821" y="2437664"/>
            <a:ext cx="5968411" cy="99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1962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4FD7739-673A-4DA6-9AA6-A7F8439D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358" y="466928"/>
            <a:ext cx="9144000" cy="108777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LIST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6D306D2C-227A-42B5-B7D2-18D8D3EBD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811" y="1461953"/>
            <a:ext cx="9144000" cy="532217"/>
          </a:xfrm>
          <a:solidFill>
            <a:srgbClr val="FFFF00"/>
          </a:solidFill>
        </p:spPr>
        <p:txBody>
          <a:bodyPr/>
          <a:lstStyle/>
          <a:p>
            <a:r>
              <a:rPr lang="sk-SK" dirty="0" err="1" smtClean="0"/>
              <a:t>prima</a:t>
            </a:r>
            <a:endParaRPr lang="sk-SK" dirty="0"/>
          </a:p>
        </p:txBody>
      </p:sp>
      <p:pic>
        <p:nvPicPr>
          <p:cNvPr id="4" name="Picture 4" descr="Herbář Wendys - Žilnatina (venatio, nervatio)">
            <a:extLst>
              <a:ext uri="{FF2B5EF4-FFF2-40B4-BE49-F238E27FC236}">
                <a16:creationId xmlns:a16="http://schemas.microsoft.com/office/drawing/2014/main" xmlns="" id="{8225451A-98F0-4621-B20A-D8C039DC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5844" y="2059503"/>
            <a:ext cx="6723592" cy="47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688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CACB4AA-B93F-4289-A6E7-7A97661CB856}"/>
              </a:ext>
            </a:extLst>
          </p:cNvPr>
          <p:cNvSpPr txBox="1"/>
          <p:nvPr/>
        </p:nvSpPr>
        <p:spPr>
          <a:xfrm>
            <a:off x="126610" y="0"/>
            <a:ext cx="1012874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LIST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2BEE89B1-E46B-4829-9B78-9A2ABBDBC051}"/>
              </a:ext>
            </a:extLst>
          </p:cNvPr>
          <p:cNvSpPr txBox="1"/>
          <p:nvPr/>
        </p:nvSpPr>
        <p:spPr>
          <a:xfrm>
            <a:off x="0" y="793859"/>
            <a:ext cx="807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Nadzemný orgán rastliny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62338CB2-7A66-463C-A3F6-67AC22597D82}"/>
              </a:ext>
            </a:extLst>
          </p:cNvPr>
          <p:cNvSpPr txBox="1"/>
          <p:nvPr/>
        </p:nvSpPr>
        <p:spPr>
          <a:xfrm>
            <a:off x="0" y="1645920"/>
            <a:ext cx="184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Význam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xmlns="" id="{69CB9D69-458A-42A4-BE8F-DC6F19C2C5E7}"/>
              </a:ext>
            </a:extLst>
          </p:cNvPr>
          <p:cNvSpPr/>
          <p:nvPr/>
        </p:nvSpPr>
        <p:spPr>
          <a:xfrm>
            <a:off x="126610" y="2489982"/>
            <a:ext cx="1195753" cy="3798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Šípka: doprava 5">
            <a:extLst>
              <a:ext uri="{FF2B5EF4-FFF2-40B4-BE49-F238E27FC236}">
                <a16:creationId xmlns:a16="http://schemas.microsoft.com/office/drawing/2014/main" xmlns="" id="{C3A7F916-C1B8-433B-B3A9-CFBB6B7862BA}"/>
              </a:ext>
            </a:extLst>
          </p:cNvPr>
          <p:cNvSpPr/>
          <p:nvPr/>
        </p:nvSpPr>
        <p:spPr>
          <a:xfrm>
            <a:off x="126610" y="3608365"/>
            <a:ext cx="1195753" cy="3798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xmlns="" id="{8EBDED85-EF30-476C-A28E-A8164E92CB33}"/>
              </a:ext>
            </a:extLst>
          </p:cNvPr>
          <p:cNvSpPr/>
          <p:nvPr/>
        </p:nvSpPr>
        <p:spPr>
          <a:xfrm>
            <a:off x="126609" y="4754883"/>
            <a:ext cx="1195753" cy="3798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xmlns="" id="{4841305B-6675-454F-B4FE-9E8F0CA7924A}"/>
              </a:ext>
            </a:extLst>
          </p:cNvPr>
          <p:cNvSpPr/>
          <p:nvPr/>
        </p:nvSpPr>
        <p:spPr>
          <a:xfrm>
            <a:off x="6778283" y="2489981"/>
            <a:ext cx="1195753" cy="3798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Šípka: doprava 8">
            <a:extLst>
              <a:ext uri="{FF2B5EF4-FFF2-40B4-BE49-F238E27FC236}">
                <a16:creationId xmlns:a16="http://schemas.microsoft.com/office/drawing/2014/main" xmlns="" id="{F257D86F-02F1-49D8-82DA-5ADE1E695169}"/>
              </a:ext>
            </a:extLst>
          </p:cNvPr>
          <p:cNvSpPr/>
          <p:nvPr/>
        </p:nvSpPr>
        <p:spPr>
          <a:xfrm>
            <a:off x="6778282" y="3608365"/>
            <a:ext cx="1195753" cy="3798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xmlns="" id="{B9264201-FC9F-446A-AF39-A89695A1F600}"/>
              </a:ext>
            </a:extLst>
          </p:cNvPr>
          <p:cNvSpPr/>
          <p:nvPr/>
        </p:nvSpPr>
        <p:spPr>
          <a:xfrm>
            <a:off x="6778281" y="4768949"/>
            <a:ext cx="1195753" cy="3798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1622F7AD-3F2F-4D3C-A3E8-1F96D7ED7DF3}"/>
              </a:ext>
            </a:extLst>
          </p:cNvPr>
          <p:cNvSpPr txBox="1"/>
          <p:nvPr/>
        </p:nvSpPr>
        <p:spPr>
          <a:xfrm>
            <a:off x="1383323" y="2370407"/>
            <a:ext cx="471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Prijímanie živín zo vzduchu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446C1891-65B5-42DE-A8FA-2239A95F3BAF}"/>
              </a:ext>
            </a:extLst>
          </p:cNvPr>
          <p:cNvSpPr txBox="1"/>
          <p:nvPr/>
        </p:nvSpPr>
        <p:spPr>
          <a:xfrm>
            <a:off x="1383323" y="3505890"/>
            <a:ext cx="471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Dýchanie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F3B4D0BD-EACF-44F8-85F6-EC2DB344A53A}"/>
              </a:ext>
            </a:extLst>
          </p:cNvPr>
          <p:cNvSpPr txBox="1"/>
          <p:nvPr/>
        </p:nvSpPr>
        <p:spPr>
          <a:xfrm>
            <a:off x="1521655" y="4627305"/>
            <a:ext cx="471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Prebieha v nich fotosyntéza 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7C3F3C52-A8AF-4010-B9F5-F782AA01764F}"/>
              </a:ext>
            </a:extLst>
          </p:cNvPr>
          <p:cNvSpPr txBox="1"/>
          <p:nvPr/>
        </p:nvSpPr>
        <p:spPr>
          <a:xfrm>
            <a:off x="7974034" y="2288999"/>
            <a:ext cx="4257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Vznik organických látok </a:t>
            </a:r>
          </a:p>
          <a:p>
            <a:r>
              <a:rPr lang="sk-SK" sz="3200" dirty="0"/>
              <a:t>          (</a:t>
            </a:r>
            <a:r>
              <a:rPr lang="sk-SK" sz="3200" i="1" dirty="0"/>
              <a:t>fotosyntéza</a:t>
            </a:r>
            <a:r>
              <a:rPr lang="sk-SK" sz="3200" dirty="0"/>
              <a:t>) 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9397207C-D902-47B8-983E-304A1AD20D1F}"/>
              </a:ext>
            </a:extLst>
          </p:cNvPr>
          <p:cNvSpPr txBox="1"/>
          <p:nvPr/>
        </p:nvSpPr>
        <p:spPr>
          <a:xfrm>
            <a:off x="7974034" y="3429000"/>
            <a:ext cx="4475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Vyparovanie nadbytočnej vody 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D2A984D5-3DF1-4ACA-9FDD-9B08945C6F6E}"/>
              </a:ext>
            </a:extLst>
          </p:cNvPr>
          <p:cNvSpPr txBox="1"/>
          <p:nvPr/>
        </p:nvSpPr>
        <p:spPr>
          <a:xfrm>
            <a:off x="8074855" y="4627305"/>
            <a:ext cx="4475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Nepohlavné rozmnožovanie</a:t>
            </a:r>
          </a:p>
        </p:txBody>
      </p:sp>
      <p:pic>
        <p:nvPicPr>
          <p:cNvPr id="1026" name="Picture 2" descr="List Strom Záhrada - Obrázok zdarma na Pixabay">
            <a:extLst>
              <a:ext uri="{FF2B5EF4-FFF2-40B4-BE49-F238E27FC236}">
                <a16:creationId xmlns:a16="http://schemas.microsoft.com/office/drawing/2014/main" xmlns="" id="{D146EFEE-13C1-43A8-9E9F-5018E1398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00867" y="5134710"/>
            <a:ext cx="1842868" cy="16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o: Trieda: Body: DALTONSKÝ PRACOVNÝ LIST – KOREŇ, STONKA, LIST BIOLÓGIA  6.ROČNÍK 1. Pomenuj časti rastliny a prir">
            <a:extLst>
              <a:ext uri="{FF2B5EF4-FFF2-40B4-BE49-F238E27FC236}">
                <a16:creationId xmlns:a16="http://schemas.microsoft.com/office/drawing/2014/main" xmlns="" id="{FD2E3178-E745-4D0B-A21A-767B83FA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8588" y="5108701"/>
            <a:ext cx="2552700" cy="16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tka sedmikráska květ kreslený obrázek #124620350 | fotobanka Fotky&amp;amp;Foto">
            <a:extLst>
              <a:ext uri="{FF2B5EF4-FFF2-40B4-BE49-F238E27FC236}">
                <a16:creationId xmlns:a16="http://schemas.microsoft.com/office/drawing/2014/main" xmlns="" id="{68D8F816-0ABA-4532-9D64-E94BCF2F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3364" y="20363"/>
            <a:ext cx="2268636" cy="22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91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53626D37-C8F5-478E-80D8-6DDF84D69281}"/>
              </a:ext>
            </a:extLst>
          </p:cNvPr>
          <p:cNvSpPr txBox="1"/>
          <p:nvPr/>
        </p:nvSpPr>
        <p:spPr>
          <a:xfrm>
            <a:off x="0" y="0"/>
            <a:ext cx="3826412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Vonkajšia stavba listu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5B671A60-C9C6-406D-903A-AEBDD16B1D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46173"/>
            <a:ext cx="5622388" cy="5739521"/>
          </a:xfrm>
          <a:prstGeom prst="rect">
            <a:avLst/>
          </a:prstGeom>
        </p:spPr>
      </p:pic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xmlns="" id="{8B2D4E84-67F5-4EA8-A2DC-0D81C03C33EF}"/>
              </a:ext>
            </a:extLst>
          </p:cNvPr>
          <p:cNvCxnSpPr/>
          <p:nvPr/>
        </p:nvCxnSpPr>
        <p:spPr>
          <a:xfrm>
            <a:off x="3390314" y="2053883"/>
            <a:ext cx="984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A98E7CDD-EEB5-4AD1-9793-C25F41D98744}"/>
              </a:ext>
            </a:extLst>
          </p:cNvPr>
          <p:cNvSpPr txBox="1"/>
          <p:nvPr/>
        </p:nvSpPr>
        <p:spPr>
          <a:xfrm>
            <a:off x="4375052" y="1823050"/>
            <a:ext cx="50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3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31FC9104-3703-4DBB-BB0A-836773215EC0}"/>
              </a:ext>
            </a:extLst>
          </p:cNvPr>
          <p:cNvSpPr txBox="1"/>
          <p:nvPr/>
        </p:nvSpPr>
        <p:spPr>
          <a:xfrm>
            <a:off x="3826412" y="4806367"/>
            <a:ext cx="251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 STOPKA</a:t>
            </a:r>
            <a:endParaRPr lang="sk-SK" sz="3200" b="1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C028563A-6432-4192-9CAD-D3E1E02B3EBF}"/>
              </a:ext>
            </a:extLst>
          </p:cNvPr>
          <p:cNvSpPr txBox="1"/>
          <p:nvPr/>
        </p:nvSpPr>
        <p:spPr>
          <a:xfrm>
            <a:off x="4046806" y="2866106"/>
            <a:ext cx="267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 ŽILNATINA</a:t>
            </a:r>
            <a:endParaRPr lang="sk-SK" sz="3200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E2C6719F-EFC0-4D33-B6DB-DD98A88A1063}"/>
              </a:ext>
            </a:extLst>
          </p:cNvPr>
          <p:cNvSpPr txBox="1"/>
          <p:nvPr/>
        </p:nvSpPr>
        <p:spPr>
          <a:xfrm>
            <a:off x="4724400" y="1761494"/>
            <a:ext cx="251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 ČEPEĽ</a:t>
            </a:r>
            <a:endParaRPr lang="sk-SK" sz="3200" b="1" dirty="0"/>
          </a:p>
        </p:txBody>
      </p:sp>
      <p:pic>
        <p:nvPicPr>
          <p:cNvPr id="2050" name="Picture 2" descr="List | Botanic.sk">
            <a:extLst>
              <a:ext uri="{FF2B5EF4-FFF2-40B4-BE49-F238E27FC236}">
                <a16:creationId xmlns:a16="http://schemas.microsoft.com/office/drawing/2014/main" xmlns="" id="{5B0E1A82-F388-442F-85B1-A2B9D8920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3704" y="1497499"/>
            <a:ext cx="4584894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77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3A9030BD-9C42-4BA5-8FB1-2EC6D2833AEB}"/>
              </a:ext>
            </a:extLst>
          </p:cNvPr>
          <p:cNvSpPr txBox="1"/>
          <p:nvPr/>
        </p:nvSpPr>
        <p:spPr>
          <a:xfrm>
            <a:off x="1" y="0"/>
            <a:ext cx="1828800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Žilnatina</a:t>
            </a:r>
          </a:p>
        </p:txBody>
      </p:sp>
      <p:sp>
        <p:nvSpPr>
          <p:cNvPr id="3" name="Vývojový diagram: spojnica 2">
            <a:extLst>
              <a:ext uri="{FF2B5EF4-FFF2-40B4-BE49-F238E27FC236}">
                <a16:creationId xmlns:a16="http://schemas.microsoft.com/office/drawing/2014/main" xmlns="" id="{42A29919-5DCD-45D1-BF45-F1B81309F354}"/>
              </a:ext>
            </a:extLst>
          </p:cNvPr>
          <p:cNvSpPr/>
          <p:nvPr/>
        </p:nvSpPr>
        <p:spPr>
          <a:xfrm>
            <a:off x="196948" y="790064"/>
            <a:ext cx="618978" cy="58477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639F7707-3933-4B04-BF64-6BB9936C7871}"/>
              </a:ext>
            </a:extLst>
          </p:cNvPr>
          <p:cNvSpPr txBox="1"/>
          <p:nvPr/>
        </p:nvSpPr>
        <p:spPr>
          <a:xfrm>
            <a:off x="1026941" y="790064"/>
            <a:ext cx="240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Rovnobežná</a:t>
            </a:r>
          </a:p>
        </p:txBody>
      </p:sp>
      <p:pic>
        <p:nvPicPr>
          <p:cNvPr id="3074" name="Picture 2" descr="List | Botanic.sk">
            <a:extLst>
              <a:ext uri="{FF2B5EF4-FFF2-40B4-BE49-F238E27FC236}">
                <a16:creationId xmlns:a16="http://schemas.microsoft.com/office/drawing/2014/main" xmlns="" id="{01B9EB01-7AF0-472A-9BA0-E8C6FFCA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71" y="1450400"/>
            <a:ext cx="3742006" cy="27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ývojový diagram: spojnica 5">
            <a:extLst>
              <a:ext uri="{FF2B5EF4-FFF2-40B4-BE49-F238E27FC236}">
                <a16:creationId xmlns:a16="http://schemas.microsoft.com/office/drawing/2014/main" xmlns="" id="{D87E8342-1299-4982-822C-4AE8FACE2AB6}"/>
              </a:ext>
            </a:extLst>
          </p:cNvPr>
          <p:cNvSpPr/>
          <p:nvPr/>
        </p:nvSpPr>
        <p:spPr>
          <a:xfrm>
            <a:off x="4346917" y="870192"/>
            <a:ext cx="618978" cy="58477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55ED8D05-C0C0-472B-B630-E4A3521AB420}"/>
              </a:ext>
            </a:extLst>
          </p:cNvPr>
          <p:cNvSpPr txBox="1"/>
          <p:nvPr/>
        </p:nvSpPr>
        <p:spPr>
          <a:xfrm>
            <a:off x="5230836" y="790064"/>
            <a:ext cx="240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Dlaňovitá </a:t>
            </a:r>
          </a:p>
        </p:txBody>
      </p:sp>
      <p:pic>
        <p:nvPicPr>
          <p:cNvPr id="3076" name="Picture 4" descr="Herbář Wendys - Žilnatina (venatio, nervatio)">
            <a:extLst>
              <a:ext uri="{FF2B5EF4-FFF2-40B4-BE49-F238E27FC236}">
                <a16:creationId xmlns:a16="http://schemas.microsoft.com/office/drawing/2014/main" xmlns="" id="{8225451A-98F0-4621-B20A-D8C039DC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4997" y="1475845"/>
            <a:ext cx="3742006" cy="264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Vývojový diagram: spojnica 8">
            <a:extLst>
              <a:ext uri="{FF2B5EF4-FFF2-40B4-BE49-F238E27FC236}">
                <a16:creationId xmlns:a16="http://schemas.microsoft.com/office/drawing/2014/main" xmlns="" id="{7AFFD740-EFAE-4926-A3E2-BB79DFD82F99}"/>
              </a:ext>
            </a:extLst>
          </p:cNvPr>
          <p:cNvSpPr/>
          <p:nvPr/>
        </p:nvSpPr>
        <p:spPr>
          <a:xfrm>
            <a:off x="8182710" y="857042"/>
            <a:ext cx="618978" cy="58477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1CB0E8BB-5706-40F5-B6BE-6CEE1FA0D828}"/>
              </a:ext>
            </a:extLst>
          </p:cNvPr>
          <p:cNvSpPr txBox="1"/>
          <p:nvPr/>
        </p:nvSpPr>
        <p:spPr>
          <a:xfrm>
            <a:off x="9347986" y="786703"/>
            <a:ext cx="240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Pérovitá </a:t>
            </a:r>
          </a:p>
        </p:txBody>
      </p:sp>
      <p:pic>
        <p:nvPicPr>
          <p:cNvPr id="3078" name="Picture 6" descr="Hruška list Fotografie - Obrazy &amp;amp; Tapety na stenu - PxHere">
            <a:extLst>
              <a:ext uri="{FF2B5EF4-FFF2-40B4-BE49-F238E27FC236}">
                <a16:creationId xmlns:a16="http://schemas.microsoft.com/office/drawing/2014/main" xmlns="" id="{7A636848-BFA9-42A0-A765-21EF62A8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13301" y="1508875"/>
            <a:ext cx="3106613" cy="253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Vývojový diagram: spojnica 11">
            <a:extLst>
              <a:ext uri="{FF2B5EF4-FFF2-40B4-BE49-F238E27FC236}">
                <a16:creationId xmlns:a16="http://schemas.microsoft.com/office/drawing/2014/main" xmlns="" id="{290AA36A-F4FD-4FE0-B611-2ADD8D2C3EA5}"/>
              </a:ext>
            </a:extLst>
          </p:cNvPr>
          <p:cNvSpPr/>
          <p:nvPr/>
        </p:nvSpPr>
        <p:spPr>
          <a:xfrm>
            <a:off x="56271" y="4572996"/>
            <a:ext cx="618978" cy="58477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6DF5027B-C8EA-4C52-A78A-974A3B385DE7}"/>
              </a:ext>
            </a:extLst>
          </p:cNvPr>
          <p:cNvSpPr txBox="1"/>
          <p:nvPr/>
        </p:nvSpPr>
        <p:spPr>
          <a:xfrm>
            <a:off x="815926" y="4528754"/>
            <a:ext cx="240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Vidlicovitá  </a:t>
            </a:r>
          </a:p>
        </p:txBody>
      </p:sp>
      <p:pic>
        <p:nvPicPr>
          <p:cNvPr id="3080" name="Picture 8" descr="List - morfológia">
            <a:extLst>
              <a:ext uri="{FF2B5EF4-FFF2-40B4-BE49-F238E27FC236}">
                <a16:creationId xmlns:a16="http://schemas.microsoft.com/office/drawing/2014/main" xmlns="" id="{2B8F7D31-120B-4DF3-B2BE-8BFD4290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0549" y="4267325"/>
            <a:ext cx="4146454" cy="228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Vzdelávanie z biológie 6. ročník: List">
            <a:extLst>
              <a:ext uri="{FF2B5EF4-FFF2-40B4-BE49-F238E27FC236}">
                <a16:creationId xmlns:a16="http://schemas.microsoft.com/office/drawing/2014/main" xmlns="" id="{84C9FC24-27D3-4F63-BAB9-EE41F213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2709" y="4178909"/>
            <a:ext cx="3106613" cy="25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059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AC869EC-4E0A-475A-8EFB-15926B4B65AF}"/>
              </a:ext>
            </a:extLst>
          </p:cNvPr>
          <p:cNvSpPr txBox="1"/>
          <p:nvPr/>
        </p:nvSpPr>
        <p:spPr>
          <a:xfrm>
            <a:off x="1" y="0"/>
            <a:ext cx="4994030" cy="584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Postavenie listov na stonke</a:t>
            </a:r>
          </a:p>
        </p:txBody>
      </p:sp>
      <p:sp>
        <p:nvSpPr>
          <p:cNvPr id="3" name="Vývojový diagram: spojnica 2">
            <a:extLst>
              <a:ext uri="{FF2B5EF4-FFF2-40B4-BE49-F238E27FC236}">
                <a16:creationId xmlns:a16="http://schemas.microsoft.com/office/drawing/2014/main" xmlns="" id="{B55D5EB2-768F-4625-9867-35857A6788BC}"/>
              </a:ext>
            </a:extLst>
          </p:cNvPr>
          <p:cNvSpPr/>
          <p:nvPr/>
        </p:nvSpPr>
        <p:spPr>
          <a:xfrm>
            <a:off x="196948" y="790064"/>
            <a:ext cx="618978" cy="58477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16AF5CE6-64D1-4347-8ECC-3B09A9963591}"/>
              </a:ext>
            </a:extLst>
          </p:cNvPr>
          <p:cNvSpPr txBox="1"/>
          <p:nvPr/>
        </p:nvSpPr>
        <p:spPr>
          <a:xfrm>
            <a:off x="970671" y="790064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Protistojné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79886BFD-E36B-45A2-AFAC-E10042E74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48" y="1576611"/>
            <a:ext cx="1182639" cy="236527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ECBAEE6B-97BE-4BEC-BE29-D28F64F47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5132" y="1576611"/>
            <a:ext cx="1434277" cy="2106190"/>
          </a:xfrm>
          <a:prstGeom prst="rect">
            <a:avLst/>
          </a:prstGeom>
        </p:spPr>
      </p:pic>
      <p:sp>
        <p:nvSpPr>
          <p:cNvPr id="9" name="Vývojový diagram: spojnica 8">
            <a:extLst>
              <a:ext uri="{FF2B5EF4-FFF2-40B4-BE49-F238E27FC236}">
                <a16:creationId xmlns:a16="http://schemas.microsoft.com/office/drawing/2014/main" xmlns="" id="{E1506E80-9E49-4260-890A-1A691BA25882}"/>
              </a:ext>
            </a:extLst>
          </p:cNvPr>
          <p:cNvSpPr/>
          <p:nvPr/>
        </p:nvSpPr>
        <p:spPr>
          <a:xfrm>
            <a:off x="6567268" y="790063"/>
            <a:ext cx="618978" cy="58477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4B7F8556-0F03-474D-9415-61388A7410A9}"/>
              </a:ext>
            </a:extLst>
          </p:cNvPr>
          <p:cNvSpPr txBox="1"/>
          <p:nvPr/>
        </p:nvSpPr>
        <p:spPr>
          <a:xfrm>
            <a:off x="7296443" y="79006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Striedavé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xmlns="" id="{707A72E1-6FD9-40DA-9873-3BC96B9F0E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0267" y="1496887"/>
            <a:ext cx="1609505" cy="2185914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xmlns="" id="{E5EF49E5-236D-4832-BAD8-CD598B8BD4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7993" y="1496887"/>
            <a:ext cx="2103287" cy="1932113"/>
          </a:xfrm>
          <a:prstGeom prst="rect">
            <a:avLst/>
          </a:prstGeom>
        </p:spPr>
      </p:pic>
      <p:sp>
        <p:nvSpPr>
          <p:cNvPr id="15" name="Vývojový diagram: spojnica 14">
            <a:extLst>
              <a:ext uri="{FF2B5EF4-FFF2-40B4-BE49-F238E27FC236}">
                <a16:creationId xmlns:a16="http://schemas.microsoft.com/office/drawing/2014/main" xmlns="" id="{BC3E2404-4FA1-4FF4-AEDC-C49D3362DBFE}"/>
              </a:ext>
            </a:extLst>
          </p:cNvPr>
          <p:cNvSpPr/>
          <p:nvPr/>
        </p:nvSpPr>
        <p:spPr>
          <a:xfrm>
            <a:off x="169289" y="4348950"/>
            <a:ext cx="618978" cy="58477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98D85A94-CE26-4249-A865-6B720C393BC0}"/>
              </a:ext>
            </a:extLst>
          </p:cNvPr>
          <p:cNvSpPr txBox="1"/>
          <p:nvPr/>
        </p:nvSpPr>
        <p:spPr>
          <a:xfrm>
            <a:off x="970670" y="431245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Praslenové</a:t>
            </a:r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xmlns="" id="{C3058A90-FA9C-4A62-8BC8-66B09C17AE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926" y="4893574"/>
            <a:ext cx="1007725" cy="1964426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xmlns="" id="{52252BB2-8C1A-4218-86AD-B188DFAB4B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1184" y="5022126"/>
            <a:ext cx="1038225" cy="1552575"/>
          </a:xfrm>
          <a:prstGeom prst="rect">
            <a:avLst/>
          </a:prstGeom>
        </p:spPr>
      </p:pic>
      <p:sp>
        <p:nvSpPr>
          <p:cNvPr id="21" name="Vývojový diagram: spojnica 20">
            <a:extLst>
              <a:ext uri="{FF2B5EF4-FFF2-40B4-BE49-F238E27FC236}">
                <a16:creationId xmlns:a16="http://schemas.microsoft.com/office/drawing/2014/main" xmlns="" id="{C28F1330-EF09-4AB8-9318-0B14BDA18C36}"/>
              </a:ext>
            </a:extLst>
          </p:cNvPr>
          <p:cNvSpPr/>
          <p:nvPr/>
        </p:nvSpPr>
        <p:spPr>
          <a:xfrm>
            <a:off x="6539371" y="4348950"/>
            <a:ext cx="618978" cy="58477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xmlns="" id="{BA503CFD-853F-4002-BDB5-18F36ADD831A}"/>
              </a:ext>
            </a:extLst>
          </p:cNvPr>
          <p:cNvSpPr txBox="1"/>
          <p:nvPr/>
        </p:nvSpPr>
        <p:spPr>
          <a:xfrm>
            <a:off x="7240649" y="4280623"/>
            <a:ext cx="352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 prízemnej ružici</a:t>
            </a:r>
          </a:p>
        </p:txBody>
      </p:sp>
      <p:pic>
        <p:nvPicPr>
          <p:cNvPr id="24" name="Obrázok 23">
            <a:extLst>
              <a:ext uri="{FF2B5EF4-FFF2-40B4-BE49-F238E27FC236}">
                <a16:creationId xmlns:a16="http://schemas.microsoft.com/office/drawing/2014/main" xmlns="" id="{30E00388-2AB6-45FE-8879-198607A503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68043" y="4975415"/>
            <a:ext cx="1038225" cy="1781376"/>
          </a:xfrm>
          <a:prstGeom prst="rect">
            <a:avLst/>
          </a:prstGeom>
        </p:spPr>
      </p:pic>
      <p:pic>
        <p:nvPicPr>
          <p:cNvPr id="26" name="Obrázok 25">
            <a:extLst>
              <a:ext uri="{FF2B5EF4-FFF2-40B4-BE49-F238E27FC236}">
                <a16:creationId xmlns:a16="http://schemas.microsoft.com/office/drawing/2014/main" xmlns="" id="{C4AB2B86-A9B2-4AA0-9633-BF14829423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47317" y="4933725"/>
            <a:ext cx="1290676" cy="15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01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6" grpId="0"/>
      <p:bldP spid="2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166</Words>
  <Application>Microsoft Office PowerPoint</Application>
  <PresentationFormat>Vlastná</PresentationFormat>
  <Paragraphs>50</Paragraphs>
  <Slides>12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FRONTÁLNE PREVERENIE VEDOMOSTÍ</vt:lpstr>
      <vt:lpstr>Snímka 2</vt:lpstr>
      <vt:lpstr>Snímka 3</vt:lpstr>
      <vt:lpstr>Snímka 4</vt:lpstr>
      <vt:lpstr>LIST</vt:lpstr>
      <vt:lpstr>Snímka 6</vt:lpstr>
      <vt:lpstr>Snímka 7</vt:lpstr>
      <vt:lpstr>Snímka 8</vt:lpstr>
      <vt:lpstr>Snímka 9</vt:lpstr>
      <vt:lpstr>Snímka 10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Lenka Tegiová</dc:creator>
  <cp:lastModifiedBy>sokol</cp:lastModifiedBy>
  <cp:revision>4</cp:revision>
  <dcterms:created xsi:type="dcterms:W3CDTF">2022-02-10T15:13:50Z</dcterms:created>
  <dcterms:modified xsi:type="dcterms:W3CDTF">2023-03-19T08:57:28Z</dcterms:modified>
</cp:coreProperties>
</file>