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63" r:id="rId5"/>
    <p:sldId id="262" r:id="rId6"/>
    <p:sldId id="257" r:id="rId7"/>
    <p:sldId id="275" r:id="rId8"/>
    <p:sldId id="268" r:id="rId9"/>
    <p:sldId id="269" r:id="rId10"/>
    <p:sldId id="264" r:id="rId11"/>
    <p:sldId id="271" r:id="rId12"/>
    <p:sldId id="270" r:id="rId13"/>
    <p:sldId id="261" r:id="rId14"/>
    <p:sldId id="265" r:id="rId15"/>
    <p:sldId id="266" r:id="rId16"/>
    <p:sldId id="272" r:id="rId17"/>
    <p:sldId id="273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288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130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072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972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0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900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840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02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33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026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865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rgbClr val="FF8080"/>
            </a:gs>
            <a:gs pos="35000">
              <a:srgbClr val="FF0000"/>
            </a:gs>
            <a:gs pos="11000">
              <a:srgbClr val="0070C0"/>
            </a:gs>
            <a:gs pos="6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214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rsr.sk/web/default.aspx?SectionId=77" TargetMode="External"/><Relationship Id="rId2" Type="http://schemas.openxmlformats.org/officeDocument/2006/relationships/hyperlink" Target="http://www.nrsr.sk/web/?sid=podpredsedov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rsr.sk/web/Default.aspx?sid=vybory/vybor&amp;ID=139" TargetMode="External"/><Relationship Id="rId13" Type="http://schemas.openxmlformats.org/officeDocument/2006/relationships/hyperlink" Target="https://www.nrsr.sk/web/Default.aspx?sid=vybory/vybor&amp;ID=144" TargetMode="External"/><Relationship Id="rId18" Type="http://schemas.openxmlformats.org/officeDocument/2006/relationships/hyperlink" Target="https://www.nrsr.sk/web/Default.aspx?sid=vybory/vybor&amp;ID=150" TargetMode="External"/><Relationship Id="rId3" Type="http://schemas.openxmlformats.org/officeDocument/2006/relationships/hyperlink" Target="https://www.nrsr.sk/web/Default.aspx?sid=vybory/vybor&amp;ID=135" TargetMode="External"/><Relationship Id="rId7" Type="http://schemas.openxmlformats.org/officeDocument/2006/relationships/hyperlink" Target="https://www.nrsr.sk/web/Default.aspx?sid=vybory/vybor&amp;ID=138" TargetMode="External"/><Relationship Id="rId12" Type="http://schemas.openxmlformats.org/officeDocument/2006/relationships/hyperlink" Target="https://www.nrsr.sk/web/Default.aspx?sid=vybory/vybor&amp;ID=143" TargetMode="External"/><Relationship Id="rId17" Type="http://schemas.openxmlformats.org/officeDocument/2006/relationships/hyperlink" Target="https://www.nrsr.sk/web/Default.aspx?sid=vybory/vybor&amp;ID=149" TargetMode="External"/><Relationship Id="rId2" Type="http://schemas.openxmlformats.org/officeDocument/2006/relationships/hyperlink" Target="https://www.nrsr.sk/web/Default.aspx?sid=vybory/vybor&amp;ID=134" TargetMode="External"/><Relationship Id="rId16" Type="http://schemas.openxmlformats.org/officeDocument/2006/relationships/hyperlink" Target="https://www.nrsr.sk/web/Default.aspx?sid=vybory/vybor&amp;ID=147" TargetMode="External"/><Relationship Id="rId20" Type="http://schemas.openxmlformats.org/officeDocument/2006/relationships/hyperlink" Target="https://www.nrsr.sk/web/Default.aspx?sid=vybory/vybor&amp;ID=1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rsr.sk/web/Default.aspx?sid=vybory/vybor&amp;ID=137" TargetMode="External"/><Relationship Id="rId11" Type="http://schemas.openxmlformats.org/officeDocument/2006/relationships/hyperlink" Target="https://www.nrsr.sk/web/Default.aspx?sid=vybory/vybor&amp;ID=142" TargetMode="External"/><Relationship Id="rId5" Type="http://schemas.openxmlformats.org/officeDocument/2006/relationships/hyperlink" Target="https://www.nrsr.sk/web/Default.aspx?sid=vybory/vybor&amp;ID=136" TargetMode="External"/><Relationship Id="rId15" Type="http://schemas.openxmlformats.org/officeDocument/2006/relationships/hyperlink" Target="https://www.nrsr.sk/web/Default.aspx?sid=vybory/vybor&amp;ID=146" TargetMode="External"/><Relationship Id="rId10" Type="http://schemas.openxmlformats.org/officeDocument/2006/relationships/hyperlink" Target="https://www.nrsr.sk/web/Default.aspx?sid=vybory/vybor&amp;ID=141" TargetMode="External"/><Relationship Id="rId19" Type="http://schemas.openxmlformats.org/officeDocument/2006/relationships/hyperlink" Target="https://www.nrsr.sk/web/Default.aspx?sid=vybory/vybor&amp;ID=151" TargetMode="External"/><Relationship Id="rId4" Type="http://schemas.openxmlformats.org/officeDocument/2006/relationships/hyperlink" Target="https://www.nrsr.sk/web/Default.aspx?sid=vybory/vybor&amp;ID=148" TargetMode="External"/><Relationship Id="rId9" Type="http://schemas.openxmlformats.org/officeDocument/2006/relationships/hyperlink" Target="https://www.nrsr.sk/web/Default.aspx?sid=vybory/vybor&amp;ID=140" TargetMode="External"/><Relationship Id="rId14" Type="http://schemas.openxmlformats.org/officeDocument/2006/relationships/hyperlink" Target="https://www.nrsr.sk/web/Default.aspx?sid=vybory/vybor&amp;ID=14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nrsr.sk/web/default.aspx?SectionId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827584" y="836712"/>
            <a:ext cx="73798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b="1" dirty="0" smtClean="0">
                <a:latin typeface="Arial" pitchFamily="34" charset="0"/>
                <a:cs typeface="Arial" pitchFamily="34" charset="0"/>
              </a:rPr>
              <a:t>ZÁKONODARNÁ  MOC</a:t>
            </a:r>
          </a:p>
          <a:p>
            <a:endParaRPr lang="sk-SK" sz="4800" b="1" dirty="0">
              <a:latin typeface="Arial" pitchFamily="34" charset="0"/>
              <a:cs typeface="Arial" pitchFamily="34" charset="0"/>
            </a:endParaRPr>
          </a:p>
          <a:p>
            <a:r>
              <a:rPr lang="sk-SK" sz="4800" dirty="0" smtClean="0">
                <a:latin typeface="Arial" pitchFamily="34" charset="0"/>
                <a:cs typeface="Arial" pitchFamily="34" charset="0"/>
              </a:rPr>
              <a:t>LEGISLATÍVNY PROCES</a:t>
            </a:r>
            <a:endParaRPr lang="sk-SK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92109"/>
            <a:ext cx="3024187" cy="2262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1967"/>
            <a:ext cx="4499808" cy="2702470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313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1828800"/>
          </a:xfrm>
          <a:solidFill>
            <a:schemeClr val="bg1"/>
          </a:solidFill>
        </p:spPr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Na čele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Národnej rady Slovenskej republiky </a:t>
            </a:r>
          </a:p>
          <a:p>
            <a:pPr marL="0" indent="0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 je </a:t>
            </a:r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predseda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2"/>
              </a:rPr>
              <a:t>podpredsedovia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sk-SK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252869" y="4437112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000" dirty="0" smtClean="0">
                <a:latin typeface="Arial" pitchFamily="34" charset="0"/>
                <a:cs typeface="Arial" pitchFamily="34" charset="0"/>
              </a:rPr>
              <a:t>Boris Kolár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83568" y="5445224"/>
            <a:ext cx="826162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800" dirty="0" smtClean="0">
                <a:latin typeface="Arial" pitchFamily="34" charset="0"/>
                <a:cs typeface="Arial" pitchFamily="34" charset="0"/>
              </a:rPr>
              <a:t>zvolení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poslanci pracujú vo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hlinkClick r:id="rId3"/>
              </a:rPr>
              <a:t>VÝBOROCH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 NR SR</a:t>
            </a:r>
          </a:p>
          <a:p>
            <a:pPr algn="ctr"/>
            <a:r>
              <a:rPr lang="sk-SK" sz="2800" dirty="0" smtClean="0">
                <a:latin typeface="Arial" pitchFamily="34" charset="0"/>
                <a:cs typeface="Arial" pitchFamily="34" charset="0"/>
              </a:rPr>
              <a:t>...napr. výbor pre  vzdelávanie, mládež a šport  ...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7445"/>
            <a:ext cx="1719263" cy="23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60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algn="just">
              <a:buFontTx/>
              <a:buChar char="-"/>
            </a:pPr>
            <a:r>
              <a:rPr lang="sk-SK" sz="6700" dirty="0" smtClean="0"/>
              <a:t>zvolení poslanci pracujú vo výboroch NR SR</a:t>
            </a:r>
          </a:p>
          <a:p>
            <a:pPr marL="0" indent="0" algn="just">
              <a:buNone/>
            </a:pPr>
            <a:endParaRPr lang="sk-SK" sz="3200" dirty="0" smtClean="0"/>
          </a:p>
          <a:p>
            <a:pPr marL="0" indent="0">
              <a:buNone/>
            </a:pPr>
            <a:r>
              <a:rPr lang="sk-SK" sz="3200" b="1" dirty="0" smtClean="0"/>
              <a:t>- Výbory </a:t>
            </a:r>
            <a:r>
              <a:rPr lang="sk-SK" sz="3200" b="1" dirty="0"/>
              <a:t>NR </a:t>
            </a:r>
            <a:r>
              <a:rPr lang="sk-SK" sz="3200" b="1" dirty="0" smtClean="0"/>
              <a:t>SR:</a:t>
            </a:r>
            <a:endParaRPr lang="sk-SK" sz="3200" b="1" dirty="0"/>
          </a:p>
          <a:p>
            <a:pPr marL="0" indent="0">
              <a:buNone/>
            </a:pPr>
            <a:r>
              <a:rPr lang="sk-SK" sz="3200" dirty="0"/>
              <a:t>             </a:t>
            </a:r>
          </a:p>
          <a:p>
            <a:r>
              <a:rPr lang="sk-SK" sz="3200" u="sng" dirty="0">
                <a:hlinkClick r:id="rId2"/>
              </a:rPr>
              <a:t>Mandátový a imunitný výbor NR SR</a:t>
            </a:r>
            <a:endParaRPr lang="sk-SK" sz="3200" dirty="0"/>
          </a:p>
          <a:p>
            <a:r>
              <a:rPr lang="sk-SK" sz="3200" u="sng" dirty="0">
                <a:hlinkClick r:id="rId3"/>
              </a:rPr>
              <a:t>Výbor NR SR pre nezlučiteľnosť funkcií</a:t>
            </a:r>
            <a:endParaRPr lang="sk-SK" sz="3200" dirty="0"/>
          </a:p>
          <a:p>
            <a:r>
              <a:rPr lang="sk-SK" sz="3200" u="sng" dirty="0">
                <a:hlinkClick r:id="rId4"/>
              </a:rPr>
              <a:t>Výbor NR SR pre európske záležitosti</a:t>
            </a:r>
            <a:endParaRPr lang="sk-SK" sz="3200" dirty="0"/>
          </a:p>
          <a:p>
            <a:r>
              <a:rPr lang="sk-SK" sz="3200" u="sng" dirty="0">
                <a:hlinkClick r:id="rId5"/>
              </a:rPr>
              <a:t>Ústavnoprávny výbor NR SR</a:t>
            </a:r>
            <a:endParaRPr lang="sk-SK" sz="3200" dirty="0"/>
          </a:p>
          <a:p>
            <a:r>
              <a:rPr lang="sk-SK" sz="3200" u="sng" dirty="0">
                <a:hlinkClick r:id="rId6"/>
              </a:rPr>
              <a:t>Výbor NR SR pre financie a rozpočet</a:t>
            </a:r>
            <a:endParaRPr lang="sk-SK" sz="3200" dirty="0"/>
          </a:p>
          <a:p>
            <a:r>
              <a:rPr lang="sk-SK" sz="3200" u="sng" dirty="0">
                <a:hlinkClick r:id="rId7"/>
              </a:rPr>
              <a:t>Výbor NR SR pre hospodárske záležitosti</a:t>
            </a:r>
            <a:endParaRPr lang="sk-SK" sz="3200" dirty="0"/>
          </a:p>
          <a:p>
            <a:r>
              <a:rPr lang="sk-SK" sz="3200" u="sng" dirty="0">
                <a:hlinkClick r:id="rId8"/>
              </a:rPr>
              <a:t>Výbor NR SR pre pôdohospodárstvo a životné prostredie</a:t>
            </a:r>
            <a:endParaRPr lang="sk-SK" sz="3200" dirty="0"/>
          </a:p>
          <a:p>
            <a:r>
              <a:rPr lang="sk-SK" sz="3200" u="sng" dirty="0">
                <a:hlinkClick r:id="rId9"/>
              </a:rPr>
              <a:t>Výbor NR SR pre verejnú správu a regionálny rozvoj</a:t>
            </a:r>
            <a:endParaRPr lang="sk-SK" sz="3200" dirty="0"/>
          </a:p>
          <a:p>
            <a:r>
              <a:rPr lang="sk-SK" sz="3200" u="sng" dirty="0">
                <a:hlinkClick r:id="rId10"/>
              </a:rPr>
              <a:t>Výbor NR SR pre sociálne veci</a:t>
            </a:r>
            <a:endParaRPr lang="sk-SK" sz="3200" dirty="0"/>
          </a:p>
          <a:p>
            <a:r>
              <a:rPr lang="sk-SK" sz="3200" u="sng" dirty="0">
                <a:hlinkClick r:id="rId11"/>
              </a:rPr>
              <a:t>Výbor NR SR pre zdravotníctvo</a:t>
            </a:r>
            <a:endParaRPr lang="sk-SK" sz="3200" dirty="0"/>
          </a:p>
          <a:p>
            <a:r>
              <a:rPr lang="sk-SK" sz="3200" u="sng" dirty="0">
                <a:hlinkClick r:id="rId12"/>
              </a:rPr>
              <a:t>Výbor NR SR pre obranu a bezpečnosť</a:t>
            </a:r>
            <a:endParaRPr lang="sk-SK" sz="3200" dirty="0"/>
          </a:p>
          <a:p>
            <a:r>
              <a:rPr lang="sk-SK" sz="3200" u="sng" dirty="0">
                <a:hlinkClick r:id="rId13"/>
              </a:rPr>
              <a:t>Zahraničný výbor NR SR</a:t>
            </a:r>
            <a:endParaRPr lang="sk-SK" sz="3200" dirty="0"/>
          </a:p>
          <a:p>
            <a:r>
              <a:rPr lang="sk-SK" sz="3200" u="sng" dirty="0">
                <a:hlinkClick r:id="rId14"/>
              </a:rPr>
              <a:t>Výbor NR SR pre vzdelávanie, vedu, mládež a šport</a:t>
            </a:r>
            <a:endParaRPr lang="sk-SK" sz="3200" dirty="0"/>
          </a:p>
          <a:p>
            <a:r>
              <a:rPr lang="sk-SK" sz="3200" u="sng" dirty="0">
                <a:hlinkClick r:id="rId15"/>
              </a:rPr>
              <a:t>Výbor NR SR pre kultúru a médiá</a:t>
            </a:r>
            <a:endParaRPr lang="sk-SK" sz="3200" dirty="0"/>
          </a:p>
          <a:p>
            <a:r>
              <a:rPr lang="sk-SK" sz="3200" u="sng" dirty="0">
                <a:hlinkClick r:id="rId16"/>
              </a:rPr>
              <a:t>Výbor NR SR pre ľudské práva a národnostné menšiny</a:t>
            </a:r>
            <a:endParaRPr lang="sk-SK" sz="3200" dirty="0"/>
          </a:p>
          <a:p>
            <a:r>
              <a:rPr lang="sk-SK" sz="3200" u="sng" dirty="0">
                <a:hlinkClick r:id="rId17"/>
              </a:rPr>
              <a:t>Osobitný kontrolný výbor NR SR na kontrolu činnosti NBÚ</a:t>
            </a:r>
            <a:endParaRPr lang="sk-SK" sz="3200" dirty="0"/>
          </a:p>
          <a:p>
            <a:r>
              <a:rPr lang="sk-SK" sz="3200" u="sng" dirty="0">
                <a:hlinkClick r:id="rId18"/>
              </a:rPr>
              <a:t>Osobitný kontrolný výbor NR SR na kontrolu činnosti SIS</a:t>
            </a:r>
            <a:endParaRPr lang="sk-SK" sz="3200" dirty="0"/>
          </a:p>
          <a:p>
            <a:r>
              <a:rPr lang="sk-SK" sz="3200" u="sng" dirty="0">
                <a:hlinkClick r:id="rId19"/>
              </a:rPr>
              <a:t>Osobitný kontrolný výbor NR SR na kontrolu činnosti Vojenského spravodajstva</a:t>
            </a:r>
            <a:endParaRPr lang="sk-SK" sz="3200" dirty="0"/>
          </a:p>
          <a:p>
            <a:r>
              <a:rPr lang="sk-SK" sz="3200" u="sng" dirty="0">
                <a:hlinkClick r:id="rId20"/>
              </a:rPr>
              <a:t>Výbor NR SR na preskúmavanie rozhodnutí NBÚ</a:t>
            </a: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sp>
        <p:nvSpPr>
          <p:cNvPr id="2" name="Ovál 1"/>
          <p:cNvSpPr/>
          <p:nvPr/>
        </p:nvSpPr>
        <p:spPr>
          <a:xfrm>
            <a:off x="6156176" y="1772816"/>
            <a:ext cx="208823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Zaujímavosť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95536" y="188640"/>
            <a:ext cx="854272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latin typeface="Arial" pitchFamily="34" charset="0"/>
                <a:cs typeface="Arial" pitchFamily="34" charset="0"/>
              </a:rPr>
              <a:t>Rokovacími dňami schôdze národnej rady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sú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spravidla utorok až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piatok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Schôdze národnej rady sú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verejné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Národná rada je schopná sa uznášať,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ak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je v rokovacej sále prítomná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na hlasovaní sa zúčastňuje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b="1" dirty="0" smtClean="0">
                <a:latin typeface="Arial" pitchFamily="34" charset="0"/>
                <a:cs typeface="Arial" pitchFamily="34" charset="0"/>
              </a:rPr>
              <a:t>nadpolovičná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väčšina všetkých jej poslancov –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76</a:t>
            </a:r>
          </a:p>
          <a:p>
            <a:endParaRPr lang="sk-SK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b="1" dirty="0">
                <a:latin typeface="Arial" pitchFamily="34" charset="0"/>
                <a:cs typeface="Arial" pitchFamily="34" charset="0"/>
              </a:rPr>
              <a:t>Na prijatie ústavy, ústavného zákona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,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odsúhlasenie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neverejnej schôdze národnej rady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v ďalších prípadoch, kedy to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vyžaduje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ústava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alebo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zákon, je potrebná 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trojpätinová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kvalifikovaná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väčšina 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najmenej 90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poslancov</a:t>
            </a:r>
            <a:endParaRPr lang="sk-SK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11560" y="1143908"/>
            <a:ext cx="2802370" cy="58477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návrh zákona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91570" y="2300381"/>
            <a:ext cx="3626314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rozprava v NR SR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95935" y="3443956"/>
            <a:ext cx="564609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hlasovanie o návrhu zákona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80267" y="4579758"/>
            <a:ext cx="4257897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podpisovanie</a:t>
            </a:r>
            <a:r>
              <a:rPr lang="sk-SK" sz="3200" dirty="0" smtClean="0">
                <a:latin typeface="Arial" pitchFamily="34" charset="0"/>
                <a:cs typeface="Arial" pitchFamily="34" charset="0"/>
              </a:rPr>
              <a:t> zákona</a:t>
            </a:r>
            <a:endParaRPr lang="sk-SK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4123891" y="1297075"/>
            <a:ext cx="112723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poslanci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696822" y="1328573"/>
            <a:ext cx="798617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vláda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802340" y="1328573"/>
            <a:ext cx="185339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Výbory NR SR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746242" y="2434247"/>
            <a:ext cx="2699778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3 etapy – 3 čítania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7474640" y="5109373"/>
            <a:ext cx="1239442" cy="40011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prezident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5744971" y="4621221"/>
            <a:ext cx="2428870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sk-SK" smtClean="0">
                <a:latin typeface="Arial" pitchFamily="34" charset="0"/>
                <a:cs typeface="Arial" pitchFamily="34" charset="0"/>
              </a:rPr>
              <a:t>predseda  parlamentu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5280069" y="5109373"/>
            <a:ext cx="1923925" cy="40011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predseda vlády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1857470" y="307084"/>
            <a:ext cx="5777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ZÁKONODARNÁ  INICIATÍVA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395536" y="6165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611560" y="5783462"/>
            <a:ext cx="63065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publikovanie </a:t>
            </a:r>
            <a:r>
              <a:rPr lang="sk-SK" sz="3200" dirty="0" smtClean="0">
                <a:latin typeface="Arial" pitchFamily="34" charset="0"/>
                <a:cs typeface="Arial" pitchFamily="34" charset="0"/>
              </a:rPr>
              <a:t>v zbierke zákonov</a:t>
            </a:r>
            <a:endParaRPr lang="sk-SK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47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9512" y="1700808"/>
            <a:ext cx="8804343" cy="405384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sk-SK" sz="2800" b="1" dirty="0" smtClean="0">
                <a:latin typeface="Arial" pitchFamily="34" charset="0"/>
                <a:cs typeface="Arial" pitchFamily="34" charset="0"/>
              </a:rPr>
              <a:t>Zverejnením zákona v zbierke zákonov SR nadobúda zákon platnosť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a stáva sa súčasťou právneho poriadku SR...</a:t>
            </a:r>
          </a:p>
          <a:p>
            <a:r>
              <a:rPr lang="sk-SK" sz="2800" b="1" dirty="0" smtClean="0">
                <a:latin typeface="Arial" pitchFamily="34" charset="0"/>
                <a:cs typeface="Arial" pitchFamily="34" charset="0"/>
              </a:rPr>
              <a:t>ÚČINNOSŤ ZÁKONA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vzniká:</a:t>
            </a:r>
          </a:p>
          <a:p>
            <a:pPr marL="0" indent="0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zároveň so vznikom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platnosti</a:t>
            </a:r>
          </a:p>
          <a:p>
            <a:pPr marL="0" indent="0">
              <a:buNone/>
            </a:pP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/>
              </a:rPr>
              <a:t>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pod zákonom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je presne uverejnený  </a:t>
            </a:r>
          </a:p>
          <a:p>
            <a:pPr marL="0" indent="0">
              <a:buNone/>
            </a:pPr>
            <a:r>
              <a:rPr lang="sk-SK" sz="2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/>
              </a:rPr>
              <a:t>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dátum, odkedy je účinný</a:t>
            </a:r>
          </a:p>
          <a:p>
            <a:pPr marL="0" indent="0">
              <a:buNone/>
            </a:pPr>
            <a:r>
              <a:rPr lang="sk-SK" sz="2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/>
              </a:rPr>
              <a:t>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15 deň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po zverejnení ak neplatia prvé 2 možnosti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55576" y="260648"/>
            <a:ext cx="3363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Platnosť zákona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24944"/>
            <a:ext cx="2153556" cy="158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8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55576" y="332656"/>
            <a:ext cx="2802370" cy="58477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návrh zákona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734897" y="1236240"/>
            <a:ext cx="3626314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rozprava v NR SR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713173" y="2052137"/>
            <a:ext cx="564609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hlasovanie o návrhu zákona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98398" y="2996952"/>
            <a:ext cx="4257897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podpisovanie</a:t>
            </a:r>
            <a:r>
              <a:rPr lang="sk-SK" sz="3200" dirty="0" smtClean="0">
                <a:latin typeface="Arial" pitchFamily="34" charset="0"/>
                <a:cs typeface="Arial" pitchFamily="34" charset="0"/>
              </a:rPr>
              <a:t> zákona</a:t>
            </a:r>
            <a:endParaRPr lang="sk-SK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395536" y="6165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698398" y="4005064"/>
            <a:ext cx="6306535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publikovanie </a:t>
            </a:r>
            <a:r>
              <a:rPr lang="sk-SK" sz="3200" dirty="0" smtClean="0">
                <a:latin typeface="Arial" pitchFamily="34" charset="0"/>
                <a:cs typeface="Arial" pitchFamily="34" charset="0"/>
              </a:rPr>
              <a:t>v zbierke zákonov</a:t>
            </a:r>
            <a:endParaRPr lang="sk-SK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Bublina v tvare šípky nahor 13"/>
          <p:cNvSpPr/>
          <p:nvPr/>
        </p:nvSpPr>
        <p:spPr>
          <a:xfrm>
            <a:off x="755576" y="4689812"/>
            <a:ext cx="7632848" cy="1844824"/>
          </a:xfrm>
          <a:prstGeom prst="up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Celý proces od podania návrhu zákona až po jeho publikovanie </a:t>
            </a:r>
          </a:p>
          <a:p>
            <a:pPr algn="ctr"/>
            <a:r>
              <a:rPr lang="sk-S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 zbierke zákonov SR sa nazýva </a:t>
            </a: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LEGISLATÍVNY  PROCES</a:t>
            </a:r>
            <a:endParaRPr lang="sk-SK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4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7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Úloha 1:</a:t>
            </a: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Prečítajte si text a riešte úlohy.</a:t>
            </a:r>
          </a:p>
          <a:p>
            <a:pPr marL="0" indent="0" algn="just">
              <a:buNone/>
            </a:pPr>
            <a:endParaRPr lang="sk-SK" sz="2800" dirty="0" smtClean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sk-SK" sz="2800" i="1" dirty="0" smtClean="0">
                <a:solidFill>
                  <a:srgbClr val="7030A0"/>
                </a:solidFill>
              </a:rPr>
              <a:t>Martina tento rok oslávila 19. narodeniny a len nedávno sa stala aktívnou členkou politickej strany. Určite by chcela kandidovať v najbližších voľbách, ktoré sa budú konať ešte v tomto roku, alebo sa aspoň aktívne volieb zúčastniť a podporiť svoju stranu.</a:t>
            </a:r>
          </a:p>
          <a:p>
            <a:pPr marL="0" indent="0" algn="just">
              <a:buNone/>
            </a:pPr>
            <a:endParaRPr lang="sk-SK" sz="2800" i="1" dirty="0" smtClean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Má Martina právo kandidovať vo voľbách do parlamentu?</a:t>
            </a: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Má Martina právo voliť v parlamentných voľbách?</a:t>
            </a:r>
            <a:endParaRPr lang="sk-SK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Úloha 2:</a:t>
            </a: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Vysvetlite význam motta: </a:t>
            </a:r>
            <a:r>
              <a:rPr lang="sk-SK" sz="2800" i="1" dirty="0" smtClean="0">
                <a:solidFill>
                  <a:srgbClr val="7030A0"/>
                </a:solidFill>
              </a:rPr>
              <a:t>„Moc je najmä zodpovednosť.“ </a:t>
            </a:r>
            <a:r>
              <a:rPr lang="sk-SK" sz="2800" dirty="0" smtClean="0">
                <a:solidFill>
                  <a:srgbClr val="7030A0"/>
                </a:solidFill>
              </a:rPr>
              <a:t>Vychádzajte zo sľubu poslanca.</a:t>
            </a:r>
          </a:p>
          <a:p>
            <a:pPr marL="0" indent="0" algn="just">
              <a:buNone/>
            </a:pPr>
            <a:endParaRPr lang="sk-SK" sz="2800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Úloha 3:</a:t>
            </a: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Napíšte do tabuľky, ktoré vlastnosti by podľa vás mal mať poslanec NR SR a ktoré by nemal mať.</a:t>
            </a:r>
            <a:endParaRPr lang="sk-SK" sz="2800" dirty="0">
              <a:solidFill>
                <a:srgbClr val="7030A0"/>
              </a:solidFill>
            </a:endParaRP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/>
          </p:nvPr>
        </p:nvGraphicFramePr>
        <p:xfrm>
          <a:off x="539552" y="4725144"/>
          <a:ext cx="81369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84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7030A0"/>
                          </a:solidFill>
                        </a:rPr>
                        <a:t>Mal by mať vlastnosti</a:t>
                      </a:r>
                      <a:endParaRPr lang="sk-SK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7030A0"/>
                          </a:solidFill>
                        </a:rPr>
                        <a:t>Nemal</a:t>
                      </a:r>
                      <a:r>
                        <a:rPr lang="sk-SK" baseline="0" dirty="0" smtClean="0">
                          <a:solidFill>
                            <a:srgbClr val="7030A0"/>
                          </a:solidFill>
                        </a:rPr>
                        <a:t> by mať vlastnosti</a:t>
                      </a:r>
                      <a:endParaRPr lang="sk-SK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7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sk-SK" sz="5400" b="1" dirty="0" smtClean="0"/>
              <a:t>Zákonodarná moc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565400"/>
            <a:ext cx="8229600" cy="2591792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buFontTx/>
              <a:buNone/>
            </a:pPr>
            <a:r>
              <a:rPr lang="sk-SK" sz="3600" dirty="0" smtClean="0">
                <a:latin typeface="Arial" pitchFamily="34" charset="0"/>
                <a:cs typeface="Arial" pitchFamily="34" charset="0"/>
              </a:rPr>
              <a:t>Tvoria ju štátne orgány vytvárajúce pravidlá, ktorými sa riadime. </a:t>
            </a:r>
          </a:p>
          <a:p>
            <a:pPr marL="0" indent="0" algn="just" eaLnBrk="1" hangingPunct="1">
              <a:buFontTx/>
              <a:buNone/>
            </a:pPr>
            <a:endParaRPr lang="sk-SK" sz="3600" dirty="0" smtClean="0"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buFontTx/>
              <a:buNone/>
            </a:pPr>
            <a:r>
              <a:rPr lang="sk-SK" sz="3600" dirty="0" smtClean="0">
                <a:latin typeface="Arial" pitchFamily="34" charset="0"/>
                <a:cs typeface="Arial" pitchFamily="34" charset="0"/>
              </a:rPr>
              <a:t>Tieto pravidlá vytvára </a:t>
            </a:r>
            <a:r>
              <a:rPr lang="sk-SK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parlament.</a:t>
            </a:r>
            <a:r>
              <a:rPr lang="sk-SK" sz="3600" dirty="0" smtClean="0">
                <a:solidFill>
                  <a:srgbClr val="FFFF66"/>
                </a:solidFill>
              </a:rPr>
              <a:t>. </a:t>
            </a:r>
            <a:r>
              <a:rPr lang="sk-SK" sz="3600" dirty="0" smtClean="0"/>
              <a:t/>
            </a:r>
            <a:br>
              <a:rPr lang="sk-SK" sz="3600" dirty="0" smtClean="0"/>
            </a:br>
            <a:endParaRPr lang="sk-SK" sz="3600" dirty="0" smtClean="0"/>
          </a:p>
          <a:p>
            <a:pPr marL="0" indent="0" algn="just" eaLnBrk="1" hangingPunct="1">
              <a:buFontTx/>
              <a:buNone/>
            </a:pPr>
            <a:endParaRPr lang="sk-SK" dirty="0" smtClean="0">
              <a:solidFill>
                <a:srgbClr val="FFFF66"/>
              </a:solidFill>
            </a:endParaRPr>
          </a:p>
          <a:p>
            <a:pPr marL="0" indent="0" algn="just" eaLnBrk="1" hangingPunct="1">
              <a:buFontTx/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6157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09401" y="6021288"/>
            <a:ext cx="6118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sk-SK" sz="3200" dirty="0" smtClean="0">
                <a:latin typeface="Arial" pitchFamily="34" charset="0"/>
                <a:cs typeface="Arial" pitchFamily="34" charset="0"/>
              </a:rPr>
              <a:t>dáva schvaľuje zákony krajine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21995" y="692696"/>
            <a:ext cx="8571577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sz="4000" b="1" dirty="0" smtClean="0">
                <a:latin typeface="Arial" pitchFamily="34" charset="0"/>
                <a:cs typeface="Arial" pitchFamily="34" charset="0"/>
              </a:rPr>
              <a:t>zákonodarnú moc 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má </a:t>
            </a:r>
          </a:p>
          <a:p>
            <a:endParaRPr lang="sk-SK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Národná rada Slovenskej republiky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 (NR SR)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alebo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parlament SR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24" y="3266518"/>
            <a:ext cx="3486760" cy="260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55360"/>
            <a:ext cx="3487442" cy="261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8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sz="4800" b="1" dirty="0" smtClean="0">
                <a:latin typeface="Arial" pitchFamily="34" charset="0"/>
                <a:cs typeface="Arial" pitchFamily="34" charset="0"/>
              </a:rPr>
              <a:t>Parlament </a:t>
            </a:r>
            <a:r>
              <a:rPr lang="sk-SK" sz="3200" dirty="0" smtClean="0">
                <a:latin typeface="Arial" pitchFamily="34" charset="0"/>
                <a:cs typeface="Arial" pitchFamily="34" charset="0"/>
              </a:rPr>
              <a:t>(snem)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59263" cy="2476500"/>
          </a:xfrm>
        </p:spPr>
        <p:txBody>
          <a:bodyPr/>
          <a:lstStyle/>
          <a:p>
            <a:pPr eaLnBrk="1" hangingPunct="1"/>
            <a:r>
              <a:rPr lang="sk-SK" u="sng" dirty="0" smtClean="0"/>
              <a:t>jednokomorový</a:t>
            </a:r>
            <a:r>
              <a:rPr lang="sk-SK" dirty="0" smtClean="0"/>
              <a:t> - jedna snemovňa (SR)</a:t>
            </a:r>
          </a:p>
          <a:p>
            <a:pPr eaLnBrk="1" hangingPunct="1">
              <a:buFontTx/>
              <a:buNone/>
            </a:pPr>
            <a:endParaRPr lang="sk-SK" dirty="0" smtClean="0">
              <a:solidFill>
                <a:srgbClr val="FFFF66"/>
              </a:solidFill>
            </a:endParaRPr>
          </a:p>
          <a:p>
            <a:pPr eaLnBrk="1" hangingPunct="1"/>
            <a:endParaRPr lang="sk-SK" dirty="0" smtClean="0">
              <a:solidFill>
                <a:srgbClr val="FFFF66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559425" y="17208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k-SK"/>
              <a:t>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003800" y="1700213"/>
            <a:ext cx="3690938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sk-SK" sz="3200" u="sng" dirty="0"/>
              <a:t>dvojkomorový</a:t>
            </a:r>
            <a:r>
              <a:rPr lang="sk-SK" sz="3200" dirty="0"/>
              <a:t> - dve snemovne (ČR, Francúzsko, Nemecko...) </a:t>
            </a:r>
          </a:p>
          <a:p>
            <a:pPr eaLnBrk="1" hangingPunct="1"/>
            <a:endParaRPr lang="sk-SK" sz="3200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1" y="3789363"/>
            <a:ext cx="3024188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860800"/>
            <a:ext cx="3640138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6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25575"/>
          </a:xfrm>
        </p:spPr>
        <p:txBody>
          <a:bodyPr>
            <a:normAutofit/>
          </a:bodyPr>
          <a:lstStyle/>
          <a:p>
            <a:pPr eaLnBrk="1" hangingPunct="1"/>
            <a:r>
              <a:rPr lang="sk-SK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právomoci parlamentu </a:t>
            </a:r>
            <a:br>
              <a:rPr lang="sk-SK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sk-SK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sú vymedzené Ústavou SR</a:t>
            </a:r>
            <a:endParaRPr lang="sk-SK" sz="3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60848"/>
            <a:ext cx="6192688" cy="29781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sk-SK" sz="3600" dirty="0" smtClean="0">
                <a:latin typeface="Arial" pitchFamily="34" charset="0"/>
                <a:cs typeface="Arial" pitchFamily="34" charset="0"/>
              </a:rPr>
              <a:t>prijíma a mení ústavu</a:t>
            </a:r>
          </a:p>
          <a:p>
            <a:pPr eaLnBrk="1" hangingPunct="1"/>
            <a:r>
              <a:rPr lang="sk-SK" sz="3600" dirty="0" smtClean="0">
                <a:latin typeface="Arial" pitchFamily="34" charset="0"/>
                <a:cs typeface="Arial" pitchFamily="34" charset="0"/>
              </a:rPr>
              <a:t>prijíma a mení zákony</a:t>
            </a:r>
          </a:p>
          <a:p>
            <a:pPr eaLnBrk="1" hangingPunct="1"/>
            <a:r>
              <a:rPr lang="sk-SK" sz="3600" dirty="0" smtClean="0">
                <a:latin typeface="Arial" pitchFamily="34" charset="0"/>
                <a:cs typeface="Arial" pitchFamily="34" charset="0"/>
              </a:rPr>
              <a:t>schvaľuje štátny rozpočet</a:t>
            </a:r>
          </a:p>
          <a:p>
            <a:pPr eaLnBrk="1" hangingPunct="1"/>
            <a:r>
              <a:rPr lang="sk-SK" sz="3600" dirty="0" smtClean="0">
                <a:latin typeface="Arial" pitchFamily="34" charset="0"/>
                <a:cs typeface="Arial" pitchFamily="34" charset="0"/>
              </a:rPr>
              <a:t>posudzuje činnosť vlády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437112"/>
            <a:ext cx="2562505" cy="207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2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83568" y="584693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latin typeface="Arial" pitchFamily="34" charset="0"/>
                <a:cs typeface="Arial" pitchFamily="34" charset="0"/>
                <a:hlinkClick r:id="rId2"/>
              </a:rPr>
              <a:t>parlament</a:t>
            </a:r>
            <a:endParaRPr lang="sk-SK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51519" y="2924944"/>
            <a:ext cx="8816837" cy="35394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  <a:sym typeface="Wingdings"/>
              </a:rPr>
              <a:t> t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vorí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150 poslancov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  <a:sym typeface="Wingdings"/>
              </a:rPr>
              <a:t> n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ad 21 rokov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  <a:sym typeface="Wingdings"/>
              </a:rPr>
              <a:t> z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volených v parlamentných voľbách na 4 roky</a:t>
            </a:r>
          </a:p>
          <a:p>
            <a:pPr marL="457200" indent="-457200">
              <a:buFont typeface="Wingdings"/>
              <a:buChar char="Ø"/>
            </a:pP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/>
              </a:rPr>
              <a:t>v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olebným právom </a:t>
            </a: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  –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priamym, všeobecným, rovným, tajným</a:t>
            </a: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  občanmi SR staršími ako 18 rokov </a:t>
            </a: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  s trvalým pobytom v SR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  <a:sym typeface="Wingdings"/>
              </a:rPr>
              <a:t> a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ktívne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a pasívne volebné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právo (voliť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a byť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volený)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8613"/>
            <a:ext cx="20796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8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/>
          </a:bodyPr>
          <a:lstStyle/>
          <a:p>
            <a:pPr algn="ctr"/>
            <a:r>
              <a:rPr lang="sk-SK" b="1" u="sng" dirty="0" smtClean="0"/>
              <a:t>SĽUB POSLANCA NR SR</a:t>
            </a:r>
            <a:endParaRPr lang="sk-SK" b="1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k-SK" sz="3200" i="1" dirty="0" smtClean="0"/>
          </a:p>
          <a:p>
            <a:pPr marL="0" indent="0" algn="ctr">
              <a:buNone/>
            </a:pPr>
            <a:r>
              <a:rPr lang="sk-SK" sz="3200" i="1" dirty="0" smtClean="0"/>
              <a:t>"</a:t>
            </a:r>
            <a:r>
              <a:rPr lang="sk-SK" sz="3200" i="1" dirty="0"/>
              <a:t>Sľubujem na svoju česť a svedomie vernosť Slovenskej republike. Svoje povinnosti budem plniť v záujme jej občanov. Budem dodržiavať ústavu a ostatné zákony a pracovať tak, aby sa uvádzali do života."</a:t>
            </a:r>
          </a:p>
        </p:txBody>
      </p:sp>
      <p:pic>
        <p:nvPicPr>
          <p:cNvPr id="1026" name="Picture 2" descr="UstanovujÃºca schÃ´dza parlamentu: Poslanci zloÅ¾ili aj sÄ¾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13176"/>
            <a:ext cx="259037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9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5842992" cy="1143000"/>
          </a:xfrm>
        </p:spPr>
        <p:txBody>
          <a:bodyPr/>
          <a:lstStyle/>
          <a:p>
            <a:r>
              <a:rPr lang="sk-SK" sz="3200" b="1" dirty="0" smtClean="0"/>
              <a:t>Parlamentné voľby v SR </a:t>
            </a:r>
          </a:p>
        </p:txBody>
      </p:sp>
      <p:sp>
        <p:nvSpPr>
          <p:cNvPr id="1024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Parlamentné voľby v SR -realizácia</a:t>
            </a:r>
          </a:p>
          <a:p>
            <a:endParaRPr lang="sk-SK" dirty="0" smtClean="0"/>
          </a:p>
        </p:txBody>
      </p:sp>
      <p:pic>
        <p:nvPicPr>
          <p:cNvPr id="10244" name="irc_mi" descr="http://img.aktuality.sk/stories/NAJNOVSIE_FOTKY/UDALOSTI/DOMACE/volby_2010/article/volby2010_volebna_miestnost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598910" cy="142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rc_mi" descr="http://img.aktuality.sk/stories/NAJNOVSIE_FOTKY/UDALOSTI/DOMACE/volby_2010/article/volby_2010_nrsr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75" y="2524125"/>
            <a:ext cx="314325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irc_mi" descr="http://img.topky.sk/big/1077588.jpg/bratislava-volby-zahranicie-predcas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500313"/>
            <a:ext cx="3214688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irc_mi" descr="http://www.prievidza.sk/upload/img/articles/atributes_of_all/896-1-133129890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76936"/>
            <a:ext cx="3071813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irc_mi" descr="http://www.voderady.sk/images/stories/obecny_urad/volby/volb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27" y="4562666"/>
            <a:ext cx="3476368" cy="172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1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Výsledky parlamentných volieb 2020</a:t>
            </a: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4598243" cy="306549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36" y="3260725"/>
            <a:ext cx="457835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BlokTextu 10"/>
          <p:cNvSpPr txBox="1"/>
          <p:nvPr/>
        </p:nvSpPr>
        <p:spPr>
          <a:xfrm>
            <a:off x="1003648" y="467256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Zloženie parlamentu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548</Words>
  <Application>Microsoft Office PowerPoint</Application>
  <PresentationFormat>Prezentácia na obrazovke (4:3)</PresentationFormat>
  <Paragraphs>122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Motív Office</vt:lpstr>
      <vt:lpstr>Prezentácia programu PowerPoint</vt:lpstr>
      <vt:lpstr>Zákonodarná moc</vt:lpstr>
      <vt:lpstr>Prezentácia programu PowerPoint</vt:lpstr>
      <vt:lpstr>Parlament (snem)</vt:lpstr>
      <vt:lpstr>právomoci parlamentu  sú vymedzené Ústavou SR</vt:lpstr>
      <vt:lpstr>Prezentácia programu PowerPoint</vt:lpstr>
      <vt:lpstr>SĽUB POSLANCA NR SR</vt:lpstr>
      <vt:lpstr>Parlamentné voľby v SR </vt:lpstr>
      <vt:lpstr>Výsledky parlamentných volieb 2020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okay</dc:creator>
  <cp:lastModifiedBy>Raduz</cp:lastModifiedBy>
  <cp:revision>23</cp:revision>
  <dcterms:created xsi:type="dcterms:W3CDTF">2013-10-17T13:09:22Z</dcterms:created>
  <dcterms:modified xsi:type="dcterms:W3CDTF">2021-01-18T18:54:10Z</dcterms:modified>
</cp:coreProperties>
</file>