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76" r:id="rId5"/>
    <p:sldId id="281" r:id="rId6"/>
    <p:sldId id="282" r:id="rId7"/>
    <p:sldId id="277" r:id="rId8"/>
    <p:sldId id="280" r:id="rId9"/>
    <p:sldId id="267" r:id="rId10"/>
    <p:sldId id="27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80" d="100"/>
          <a:sy n="80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04.11.2020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checker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2743200"/>
          </a:xfrm>
        </p:spPr>
        <p:txBody>
          <a:bodyPr>
            <a:noAutofit/>
          </a:bodyPr>
          <a:lstStyle/>
          <a:p>
            <a:pPr algn="ctr"/>
            <a:r>
              <a:rPr lang="sk-SK" sz="6600" dirty="0">
                <a:solidFill>
                  <a:srgbClr val="C00000"/>
                </a:solidFill>
              </a:rPr>
              <a:t>VNÚTORNÝ MONOLÓG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854696" cy="713936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316736"/>
            <a:ext cx="9144000" cy="2417064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FF99"/>
                </a:solidFill>
              </a:rPr>
              <a:t>ĎAKUJEM ZA POZORNOSŤ </a:t>
            </a:r>
            <a:r>
              <a:rPr lang="sk-SK" dirty="0">
                <a:solidFill>
                  <a:srgbClr val="FFFF99"/>
                </a:solidFill>
                <a:sym typeface="Wingdings" pitchFamily="2" charset="2"/>
              </a:rPr>
              <a:t></a:t>
            </a:r>
            <a:br>
              <a:rPr lang="sk-SK" dirty="0">
                <a:solidFill>
                  <a:srgbClr val="FFFF99"/>
                </a:solidFill>
                <a:sym typeface="Wingdings" pitchFamily="2" charset="2"/>
              </a:rPr>
            </a:br>
            <a:endParaRPr lang="sk-SK" dirty="0">
              <a:solidFill>
                <a:srgbClr val="FFFF99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4343400"/>
            <a:ext cx="7772400" cy="2286000"/>
          </a:xfrm>
        </p:spPr>
        <p:txBody>
          <a:bodyPr>
            <a:normAutofit/>
          </a:bodyPr>
          <a:lstStyle/>
          <a:p>
            <a:r>
              <a:rPr lang="sk-SK" b="1" u="sng" dirty="0"/>
              <a:t>POUŽITÁ LITERATÚRA</a:t>
            </a:r>
            <a:r>
              <a:rPr lang="sk-SK" b="1" dirty="0"/>
              <a:t>:</a:t>
            </a:r>
          </a:p>
          <a:p>
            <a:pPr lvl="0"/>
            <a:r>
              <a:rPr lang="sk-SK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ŽILKA, T. a kol. </a:t>
            </a:r>
            <a:r>
              <a:rPr lang="sk-SK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Teória literatúry pre gymnáziá a stredné školy. </a:t>
            </a:r>
            <a:r>
              <a:rPr lang="sk-SK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Bratislava: Vydavateľstvo LITERA, 1997, 215 s. ISBN 80-85452-52-9</a:t>
            </a:r>
          </a:p>
          <a:p>
            <a:pPr lvl="0"/>
            <a:r>
              <a:rPr lang="sk-SK" b="1" dirty="0"/>
              <a:t>  </a:t>
            </a:r>
          </a:p>
          <a:p>
            <a:endParaRPr lang="sk-SK" dirty="0"/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5400" b="1" dirty="0">
                <a:solidFill>
                  <a:srgbClr val="C00000"/>
                </a:solidFill>
              </a:rPr>
              <a:t>VNÚTORNÝ MONOLÓG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3200" b="1" dirty="0"/>
              <a:t>objavuje sa často v modernej próze            v pásme rozprávača (od 20. storočia)</a:t>
            </a:r>
          </a:p>
          <a:p>
            <a:r>
              <a:rPr lang="sk-SK" sz="3200" b="1" u="sng" dirty="0">
                <a:solidFill>
                  <a:srgbClr val="C00000"/>
                </a:solidFill>
              </a:rPr>
              <a:t>myslený, nahlas nevyslovený prehovor postavy</a:t>
            </a:r>
          </a:p>
          <a:p>
            <a:pPr algn="just"/>
            <a:r>
              <a:rPr lang="sk-SK" sz="3200" b="1" dirty="0"/>
              <a:t>spontánny tok myšlienok </a:t>
            </a:r>
            <a:r>
              <a:rPr lang="sk-SK" sz="3200" dirty="0">
                <a:latin typeface="Times New Roman"/>
                <a:cs typeface="Times New Roman"/>
              </a:rPr>
              <a:t>(</a:t>
            </a:r>
            <a:r>
              <a:rPr lang="sk-SK" sz="3200" dirty="0">
                <a:cs typeface="Times New Roman"/>
              </a:rPr>
              <a:t>umožňuje čitateľovi pochopiť vnútorné pohnútky postavy pred nejakým činom alebo po ňom; môže obsahovať aj myšlienky o vzťahu postavy k iným ľuďom)</a:t>
            </a:r>
          </a:p>
          <a:p>
            <a:endParaRPr lang="sk-SK" sz="3600" b="1" dirty="0"/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5400" b="1" dirty="0">
                <a:solidFill>
                  <a:srgbClr val="C00000"/>
                </a:solidFill>
              </a:rPr>
              <a:t>VNÚTORNÝ MONOLÓG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3600" b="1" dirty="0"/>
              <a:t>prostriedok na zobrazenie krízového stavu postavy</a:t>
            </a:r>
          </a:p>
          <a:p>
            <a:pPr>
              <a:buFont typeface="Wingdings" pitchFamily="2" charset="2"/>
              <a:buChar char="Ø"/>
            </a:pPr>
            <a:r>
              <a:rPr lang="sk-SK" sz="3600" b="1" dirty="0">
                <a:solidFill>
                  <a:srgbClr val="0000FF"/>
                </a:solidFill>
              </a:rPr>
              <a:t>úvahový,  spomienkový,  dejový</a:t>
            </a:r>
            <a:endParaRPr lang="sk-SK" sz="3600" b="1" dirty="0"/>
          </a:p>
          <a:p>
            <a:r>
              <a:rPr lang="sk-SK" sz="3600" dirty="0"/>
              <a:t>postava v rámci pásma rozprávača môže  uvažovať pred dôležitým rozhodnutím, môže prežívať strach alebo sa rozhodovať o ďalšom postupe v istej situácii</a:t>
            </a:r>
          </a:p>
          <a:p>
            <a:pPr>
              <a:buNone/>
            </a:pPr>
            <a:endParaRPr lang="sk-SK" sz="3600" b="1" dirty="0"/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5400" b="1" dirty="0">
                <a:solidFill>
                  <a:srgbClr val="C00000"/>
                </a:solidFill>
              </a:rPr>
              <a:t>VNÚTORNÝ MONOLÓG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/>
              <a:t> </a:t>
            </a:r>
            <a:r>
              <a:rPr lang="sk-SK" sz="3600" b="1" dirty="0"/>
              <a:t>môže sa vyjadriť:</a:t>
            </a:r>
          </a:p>
          <a:p>
            <a:pPr>
              <a:buFont typeface="Wingdings" pitchFamily="2" charset="2"/>
              <a:buChar char="Ø"/>
            </a:pPr>
            <a:r>
              <a:rPr lang="sk-SK" sz="3600" b="1" dirty="0"/>
              <a:t> </a:t>
            </a:r>
            <a:r>
              <a:rPr lang="sk-SK" sz="3600" b="1" dirty="0">
                <a:solidFill>
                  <a:srgbClr val="0000FF"/>
                </a:solidFill>
              </a:rPr>
              <a:t>polopriamou rečou</a:t>
            </a:r>
          </a:p>
          <a:p>
            <a:pPr>
              <a:buFont typeface="Wingdings" pitchFamily="2" charset="2"/>
              <a:buChar char="Ø"/>
            </a:pPr>
            <a:r>
              <a:rPr lang="sk-SK" sz="3600" b="1" dirty="0">
                <a:solidFill>
                  <a:srgbClr val="0000FF"/>
                </a:solidFill>
              </a:rPr>
              <a:t> nevlastnou priamou rečou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5400" b="1" dirty="0">
                <a:solidFill>
                  <a:srgbClr val="C00000"/>
                </a:solidFill>
              </a:rPr>
              <a:t>POLOPRIAMA REČ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dirty="0"/>
              <a:t>tvorí prechod medzi autorskou rečou               a nevlastnou priamou rečou postavy</a:t>
            </a:r>
          </a:p>
          <a:p>
            <a:r>
              <a:rPr lang="sk-SK" sz="3600" b="1" dirty="0"/>
              <a:t>polopriama reč je referovaním o </a:t>
            </a:r>
            <a:r>
              <a:rPr lang="sk-SK" sz="3600" b="1" dirty="0" err="1"/>
              <a:t>myšlien-kach</a:t>
            </a:r>
            <a:r>
              <a:rPr lang="sk-SK" sz="3600" b="1" dirty="0"/>
              <a:t> postavy, kým nevlastná priama reč je doslovným reprodukovaním jej reči</a:t>
            </a:r>
          </a:p>
          <a:p>
            <a:r>
              <a:rPr lang="sk-SK" sz="3600" dirty="0"/>
              <a:t>polopriamu reč v porovnaní s autorskou rečou možno transformovať do 1. </a:t>
            </a:r>
            <a:r>
              <a:rPr lang="sk-SK" sz="3600"/>
              <a:t>slovesnej osoby      </a:t>
            </a:r>
            <a:r>
              <a:rPr lang="sk-SK" sz="3600" dirty="0"/>
              <a:t>a </a:t>
            </a:r>
            <a:r>
              <a:rPr lang="sk-SK" sz="3600" b="1" dirty="0"/>
              <a:t>jej signálmi sú zvolacie a opytovacie vety, expresívne slová, modálne slová </a:t>
            </a:r>
            <a:r>
              <a:rPr lang="sk-SK" sz="3600" dirty="0"/>
              <a:t>ap.</a:t>
            </a:r>
          </a:p>
          <a:p>
            <a:endParaRPr lang="sk-SK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5400" b="1" dirty="0">
                <a:solidFill>
                  <a:srgbClr val="C00000"/>
                </a:solidFill>
              </a:rPr>
              <a:t>NEVLASTNÁ PRIAMA REČ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3600" dirty="0"/>
              <a:t>v súčasnej próze sa iba zriedkavo vyčleňuje graficky (kedysi sa používali apostrofy)</a:t>
            </a:r>
          </a:p>
          <a:p>
            <a:r>
              <a:rPr lang="sk-SK" sz="3600" dirty="0"/>
              <a:t>častejšie </a:t>
            </a:r>
            <a:r>
              <a:rPr lang="sk-SK" sz="3600" b="1" dirty="0"/>
              <a:t>autorská reč v pásme rozprávača prechádza do roviny uvažovania niektorej postavy</a:t>
            </a:r>
          </a:p>
          <a:p>
            <a:r>
              <a:rPr lang="sk-SK" sz="3600" dirty="0"/>
              <a:t>reprodukujú sa iba myslené úvahy, čím sa text dynamizuje a stáva sa zaujímavejším</a:t>
            </a:r>
          </a:p>
          <a:p>
            <a:r>
              <a:rPr lang="sk-SK" sz="3600" dirty="0"/>
              <a:t>odhaľuje sa tým </a:t>
            </a:r>
            <a:r>
              <a:rPr lang="sk-SK" sz="3600" b="1" dirty="0"/>
              <a:t>vnútorný myšlienkový chod postavy</a:t>
            </a:r>
            <a:r>
              <a:rPr lang="sk-SK" sz="3600" dirty="0"/>
              <a:t> (psychický stav, ale aj hodnotenie inej postavy, situácie ap.)</a:t>
            </a:r>
            <a:endParaRPr lang="sk-SK" b="1" dirty="0"/>
          </a:p>
          <a:p>
            <a:endParaRPr lang="sk-SK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>
                <a:solidFill>
                  <a:srgbClr val="C00000"/>
                </a:solidFill>
              </a:rPr>
              <a:t>ÚLOHA: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b="1" dirty="0"/>
              <a:t>Vysvetlite rozdiel medzi dramatickým a vnútorným monológom. </a:t>
            </a:r>
          </a:p>
          <a:p>
            <a:r>
              <a:rPr lang="sk-SK" sz="3600" b="1" dirty="0"/>
              <a:t>Prečítajte si ukážky a určte,        akým spôsobom sa  v nich realizuje vnútorný monológ.</a:t>
            </a:r>
          </a:p>
          <a:p>
            <a:r>
              <a:rPr lang="sk-SK" sz="3600" b="1" dirty="0"/>
              <a:t>Svoje tvrdenie zdôvodnite.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Pasternak</a:t>
            </a:r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Doktor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Živago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935480"/>
            <a:ext cx="8839200" cy="438912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sk-SK" i="1" dirty="0"/>
              <a:t>       </a:t>
            </a:r>
            <a:r>
              <a:rPr lang="sk-SK" sz="2800" i="1" dirty="0" err="1"/>
              <a:t>Jurij</a:t>
            </a:r>
            <a:r>
              <a:rPr lang="sk-SK" sz="2800" i="1" dirty="0"/>
              <a:t> sa celý čas pokúšal vstať a odísť. Komisárova naivnosť ho privádzala do rozpakov. No oveľa lepší nebol ani potmehúdsky cynizmus okresného a jeho zástupcu, tých dvoch ironických, prefíkaných lišiakov. Tá hlúposť a tá prešibanosť si boli hodnotou celkom rovné. A všetko sa to valilo prúdom slov, zbytočné, neskutočné, nijaké, a život by sa bez toho tak rád bol zaobišiel!</a:t>
            </a:r>
          </a:p>
          <a:p>
            <a:pPr algn="just">
              <a:buNone/>
            </a:pPr>
            <a:r>
              <a:rPr lang="sk-SK" sz="2800" i="1" dirty="0"/>
              <a:t>       Ach, ako sa človeku niekedy žiada z toho jalovo vzletného, zúfalo prázdneho ľudského chrlenia slov utiecť do zdanlivého mlčania prírody, do trestaneckej </a:t>
            </a:r>
            <a:r>
              <a:rPr lang="sk-SK" sz="2800" i="1" dirty="0" err="1"/>
              <a:t>zamĺklosti</a:t>
            </a:r>
            <a:r>
              <a:rPr lang="sk-SK" sz="2800" i="1" dirty="0"/>
              <a:t> dlhej urputnej lopoty, do nemoty tvrdého spánku, do čistej hudby a tichého láskyplného dotyku, čo onemel od plnosti srdca!</a:t>
            </a:r>
          </a:p>
          <a:p>
            <a:pPr algn="just">
              <a:buNone/>
            </a:pPr>
            <a:endParaRPr lang="sk-SK" sz="1100" i="1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3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 Jašík: Námestie svätej Alžbety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935480"/>
            <a:ext cx="86868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i="1" dirty="0"/>
              <a:t>        </a:t>
            </a:r>
            <a:r>
              <a:rPr lang="sk-SK" sz="2800" i="1" dirty="0"/>
              <a:t>Ale bolí ju aj pustý dvor s plodonosným viničom        a práve tak aj mŕtvola v židovskej škole. Matka, otec, mladý Róbert, braček drahý! Kde ste? Kde ste sa podeli? Tu som, vaša Eva! Niekoľko metrov od vás a vy sa mi ani neukážete. Som vaša, panebože!  Aj Igorova, ale aj vaša! Prečo ste ma vydedili? Jaj, jaj,... mama moja! Čoho sa bojím, strašne sa bojím... Bojím...</a:t>
            </a:r>
          </a:p>
          <a:p>
            <a:pPr algn="just">
              <a:buNone/>
            </a:pPr>
            <a:endParaRPr lang="sk-SK" sz="1100" i="1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370</TotalTime>
  <Words>513</Words>
  <Application>Microsoft Office PowerPoint</Application>
  <PresentationFormat>Prezentácia na obrazovke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Calibri</vt:lpstr>
      <vt:lpstr>Constantia</vt:lpstr>
      <vt:lpstr>Times New Roman</vt:lpstr>
      <vt:lpstr>Wingdings</vt:lpstr>
      <vt:lpstr>Wingdings 2</vt:lpstr>
      <vt:lpstr>Tok</vt:lpstr>
      <vt:lpstr>VNÚTORNÝ MONOLÓG</vt:lpstr>
      <vt:lpstr>VNÚTORNÝ MONOLÓG</vt:lpstr>
      <vt:lpstr>VNÚTORNÝ MONOLÓG</vt:lpstr>
      <vt:lpstr>VNÚTORNÝ MONOLÓG</vt:lpstr>
      <vt:lpstr>POLOPRIAMA REČ</vt:lpstr>
      <vt:lpstr>NEVLASTNÁ PRIAMA REČ</vt:lpstr>
      <vt:lpstr>ÚLOHA:</vt:lpstr>
      <vt:lpstr>B. Pasternak: Doktor Živago</vt:lpstr>
      <vt:lpstr>R. Jašík: Námestie svätej Alžbety</vt:lpstr>
      <vt:lpstr>ĎAKUJEM ZA POZORNOSŤ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MAKROKOMPOZÍCIA</dc:title>
  <dc:creator>Tinka</dc:creator>
  <cp:lastModifiedBy>Patrícia Kurtová</cp:lastModifiedBy>
  <cp:revision>42</cp:revision>
  <dcterms:created xsi:type="dcterms:W3CDTF">2011-06-16T17:57:43Z</dcterms:created>
  <dcterms:modified xsi:type="dcterms:W3CDTF">2020-11-04T08:50:42Z</dcterms:modified>
</cp:coreProperties>
</file>