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3"/>
  </p:sldMasterIdLst>
  <p:notesMasterIdLst>
    <p:notesMasterId r:id="rId22"/>
  </p:notesMasterIdLst>
  <p:sldIdLst>
    <p:sldId id="256" r:id="rId4"/>
    <p:sldId id="286" r:id="rId5"/>
    <p:sldId id="287" r:id="rId6"/>
    <p:sldId id="289" r:id="rId7"/>
    <p:sldId id="296" r:id="rId8"/>
    <p:sldId id="299" r:id="rId9"/>
    <p:sldId id="315" r:id="rId10"/>
    <p:sldId id="300" r:id="rId11"/>
    <p:sldId id="308" r:id="rId12"/>
    <p:sldId id="309" r:id="rId13"/>
    <p:sldId id="317" r:id="rId14"/>
    <p:sldId id="318" r:id="rId15"/>
    <p:sldId id="310" r:id="rId16"/>
    <p:sldId id="316" r:id="rId17"/>
    <p:sldId id="313" r:id="rId18"/>
    <p:sldId id="298" r:id="rId19"/>
    <p:sldId id="290" r:id="rId20"/>
    <p:sldId id="314" r:id="rId21"/>
  </p:sldIdLst>
  <p:sldSz cx="9144000" cy="6858000" type="screen4x3"/>
  <p:notesSz cx="6858000" cy="91440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>
            <a:extLst>
              <a:ext uri="{FF2B5EF4-FFF2-40B4-BE49-F238E27FC236}">
                <a16:creationId xmlns:a16="http://schemas.microsoft.com/office/drawing/2014/main" id="{79472397-4319-4646-A126-079AD694EA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>
            <a:extLst>
              <a:ext uri="{FF2B5EF4-FFF2-40B4-BE49-F238E27FC236}">
                <a16:creationId xmlns:a16="http://schemas.microsoft.com/office/drawing/2014/main" id="{623465B9-E2ED-4256-87A0-23429E89CD0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4013955-58BE-4FFF-B3DE-F6C2312BC449}" type="datetimeFigureOut">
              <a:rPr lang="sk-SK"/>
              <a:pPr>
                <a:defRPr/>
              </a:pPr>
              <a:t>2.3.2021</a:t>
            </a:fld>
            <a:endParaRPr lang="sk-SK"/>
          </a:p>
        </p:txBody>
      </p:sp>
      <p:sp>
        <p:nvSpPr>
          <p:cNvPr id="4" name="Zástupný symbol obrazu snímky 3">
            <a:extLst>
              <a:ext uri="{FF2B5EF4-FFF2-40B4-BE49-F238E27FC236}">
                <a16:creationId xmlns:a16="http://schemas.microsoft.com/office/drawing/2014/main" id="{ACD8339B-EF19-436E-AD3B-FC8C02F049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/>
          </a:p>
        </p:txBody>
      </p:sp>
      <p:sp>
        <p:nvSpPr>
          <p:cNvPr id="5" name="Zástupný symbol poznámok 4">
            <a:extLst>
              <a:ext uri="{FF2B5EF4-FFF2-40B4-BE49-F238E27FC236}">
                <a16:creationId xmlns:a16="http://schemas.microsoft.com/office/drawing/2014/main" id="{FF2C5849-1408-4F10-822A-562069C83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/>
              <a:t>Upravte štýl predlohy textu.</a:t>
            </a:r>
          </a:p>
          <a:p>
            <a:pPr lvl="1"/>
            <a:r>
              <a:rPr lang="sk-SK" noProof="0"/>
              <a:t>Druhá úroveň</a:t>
            </a:r>
          </a:p>
          <a:p>
            <a:pPr lvl="2"/>
            <a:r>
              <a:rPr lang="sk-SK" noProof="0"/>
              <a:t>Tretia úroveň</a:t>
            </a:r>
          </a:p>
          <a:p>
            <a:pPr lvl="3"/>
            <a:r>
              <a:rPr lang="sk-SK" noProof="0"/>
              <a:t>Štvrtá úroveň</a:t>
            </a:r>
          </a:p>
          <a:p>
            <a:pPr lvl="4"/>
            <a:r>
              <a:rPr lang="sk-SK" noProof="0"/>
              <a:t>Piata úroveň</a:t>
            </a:r>
          </a:p>
        </p:txBody>
      </p:sp>
      <p:sp>
        <p:nvSpPr>
          <p:cNvPr id="6" name="Zástupný symbol päty 5">
            <a:extLst>
              <a:ext uri="{FF2B5EF4-FFF2-40B4-BE49-F238E27FC236}">
                <a16:creationId xmlns:a16="http://schemas.microsoft.com/office/drawing/2014/main" id="{0FCCA471-F030-4201-9D45-27D78188AE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>
            <a:extLst>
              <a:ext uri="{FF2B5EF4-FFF2-40B4-BE49-F238E27FC236}">
                <a16:creationId xmlns:a16="http://schemas.microsoft.com/office/drawing/2014/main" id="{B39A3DF0-323A-4DA7-9FCC-18FCD24C8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369CB14-51FB-46CB-AA98-8A6B28900C3D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Zástupný symbol obrazu snímky 1">
            <a:extLst>
              <a:ext uri="{FF2B5EF4-FFF2-40B4-BE49-F238E27FC236}">
                <a16:creationId xmlns:a16="http://schemas.microsoft.com/office/drawing/2014/main" id="{DA3B6C2D-7E09-453E-ABDD-55FF33BBA3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Zástupný symbol poznámok 2">
            <a:extLst>
              <a:ext uri="{FF2B5EF4-FFF2-40B4-BE49-F238E27FC236}">
                <a16:creationId xmlns:a16="http://schemas.microsoft.com/office/drawing/2014/main" id="{B7DB2C64-8E1C-44D8-9927-ED58536006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k-SK" altLang="sk-SK"/>
          </a:p>
        </p:txBody>
      </p:sp>
      <p:sp>
        <p:nvSpPr>
          <p:cNvPr id="5124" name="Zástupný symbol čísla snímky 3">
            <a:extLst>
              <a:ext uri="{FF2B5EF4-FFF2-40B4-BE49-F238E27FC236}">
                <a16:creationId xmlns:a16="http://schemas.microsoft.com/office/drawing/2014/main" id="{E6D1B759-DDE1-40AF-A806-CA27C535B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0C39DF-F371-4591-9CE3-78118A9DCF28}" type="slidenum">
              <a:rPr lang="sk-SK" altLang="sk-SK" smtClean="0"/>
              <a:pPr/>
              <a:t>1</a:t>
            </a:fld>
            <a:endParaRPr lang="sk-SK" alt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719E089-18CF-4FD2-894F-77F79F7B8332}"/>
              </a:ext>
            </a:extLst>
          </p:cNvPr>
          <p:cNvGrpSpPr>
            <a:grpSpLocks/>
          </p:cNvGrpSpPr>
          <p:nvPr/>
        </p:nvGrpSpPr>
        <p:grpSpPr bwMode="auto">
          <a:xfrm>
            <a:off x="319088" y="1752600"/>
            <a:ext cx="8824912" cy="5129213"/>
            <a:chOff x="201" y="1104"/>
            <a:chExt cx="5559" cy="3231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0F7D9330-7EF6-4998-86B0-78419A4F017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10" y="1104"/>
              <a:ext cx="5550" cy="3216"/>
            </a:xfrm>
            <a:custGeom>
              <a:avLst/>
              <a:gdLst>
                <a:gd name="T0" fmla="*/ 335 w 5550"/>
                <a:gd name="T1" fmla="*/ 0 h 3216"/>
                <a:gd name="T2" fmla="*/ 333 w 5550"/>
                <a:gd name="T3" fmla="*/ 1290 h 3216"/>
                <a:gd name="T4" fmla="*/ 0 w 5550"/>
                <a:gd name="T5" fmla="*/ 1290 h 3216"/>
                <a:gd name="T6" fmla="*/ 6 w 5550"/>
                <a:gd name="T7" fmla="*/ 3210 h 3216"/>
                <a:gd name="T8" fmla="*/ 5550 w 5550"/>
                <a:gd name="T9" fmla="*/ 3216 h 3216"/>
                <a:gd name="T10" fmla="*/ 5550 w 5550"/>
                <a:gd name="T11" fmla="*/ 0 h 3216"/>
                <a:gd name="T12" fmla="*/ 335 w 5550"/>
                <a:gd name="T13" fmla="*/ 0 h 3216"/>
                <a:gd name="T14" fmla="*/ 335 w 5550"/>
                <a:gd name="T15" fmla="*/ 0 h 32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550" h="3216">
                  <a:moveTo>
                    <a:pt x="335" y="0"/>
                  </a:moveTo>
                  <a:lnTo>
                    <a:pt x="333" y="1290"/>
                  </a:lnTo>
                  <a:lnTo>
                    <a:pt x="0" y="1290"/>
                  </a:lnTo>
                  <a:lnTo>
                    <a:pt x="6" y="3210"/>
                  </a:lnTo>
                  <a:lnTo>
                    <a:pt x="5550" y="3216"/>
                  </a:lnTo>
                  <a:lnTo>
                    <a:pt x="5550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CD7CF0A8-2C50-4B18-99FB-8D6F2558AAC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2400"/>
              <a:ext cx="5232" cy="1920"/>
            </a:xfrm>
            <a:custGeom>
              <a:avLst/>
              <a:gdLst>
                <a:gd name="T0" fmla="*/ 0 w 4897"/>
                <a:gd name="T1" fmla="*/ 0 h 2182"/>
                <a:gd name="T2" fmla="*/ 0 w 4897"/>
                <a:gd name="T3" fmla="*/ 54 h 2182"/>
                <a:gd name="T4" fmla="*/ 33369 w 4897"/>
                <a:gd name="T5" fmla="*/ 54 h 2182"/>
                <a:gd name="T6" fmla="*/ 33369 w 4897"/>
                <a:gd name="T7" fmla="*/ 0 h 2182"/>
                <a:gd name="T8" fmla="*/ 0 w 4897"/>
                <a:gd name="T9" fmla="*/ 0 h 2182"/>
                <a:gd name="T10" fmla="*/ 0 w 4897"/>
                <a:gd name="T11" fmla="*/ 0 h 2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E7992A4-59A2-4B5A-84CB-435CBA62786B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01" y="2377"/>
              <a:ext cx="3455" cy="29"/>
            </a:xfrm>
            <a:custGeom>
              <a:avLst/>
              <a:gdLst>
                <a:gd name="T0" fmla="*/ 0 w 5387"/>
                <a:gd name="T1" fmla="*/ 0 h 149"/>
                <a:gd name="T2" fmla="*/ 0 w 5387"/>
                <a:gd name="T3" fmla="*/ 149 h 149"/>
                <a:gd name="T4" fmla="*/ 5387 w 5387"/>
                <a:gd name="T5" fmla="*/ 149 h 149"/>
                <a:gd name="T6" fmla="*/ 5387 w 5387"/>
                <a:gd name="T7" fmla="*/ 0 h 149"/>
                <a:gd name="T8" fmla="*/ 0 w 5387"/>
                <a:gd name="T9" fmla="*/ 0 h 149"/>
                <a:gd name="T10" fmla="*/ 0 w 5387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sk-SK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AFB29A6-5D5A-4AC0-8C91-7DE8A3B600E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1104"/>
              <a:ext cx="4894" cy="29"/>
            </a:xfrm>
            <a:custGeom>
              <a:avLst/>
              <a:gdLst>
                <a:gd name="T0" fmla="*/ 0 w 5387"/>
                <a:gd name="T1" fmla="*/ 0 h 149"/>
                <a:gd name="T2" fmla="*/ 0 w 5387"/>
                <a:gd name="T3" fmla="*/ 149 h 149"/>
                <a:gd name="T4" fmla="*/ 5387 w 5387"/>
                <a:gd name="T5" fmla="*/ 149 h 149"/>
                <a:gd name="T6" fmla="*/ 5387 w 5387"/>
                <a:gd name="T7" fmla="*/ 0 h 149"/>
                <a:gd name="T8" fmla="*/ 0 w 5387"/>
                <a:gd name="T9" fmla="*/ 0 h 149"/>
                <a:gd name="T10" fmla="*/ 0 w 5387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sk-SK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9BCA37F-4615-4C8F-BF66-4FECAE63242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01" y="2377"/>
              <a:ext cx="30" cy="1958"/>
            </a:xfrm>
            <a:custGeom>
              <a:avLst/>
              <a:gdLst>
                <a:gd name="T0" fmla="*/ 0 w 30"/>
                <a:gd name="T1" fmla="*/ 0 h 1416"/>
                <a:gd name="T2" fmla="*/ 0 w 30"/>
                <a:gd name="T3" fmla="*/ 1416 h 1416"/>
                <a:gd name="T4" fmla="*/ 29 w 30"/>
                <a:gd name="T5" fmla="*/ 1416 h 1416"/>
                <a:gd name="T6" fmla="*/ 30 w 30"/>
                <a:gd name="T7" fmla="*/ 27 h 1416"/>
                <a:gd name="T8" fmla="*/ 0 w 30"/>
                <a:gd name="T9" fmla="*/ 0 h 1416"/>
                <a:gd name="T10" fmla="*/ 0 w 30"/>
                <a:gd name="T11" fmla="*/ 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sk-SK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D2F723F2-E9B6-4A64-9776-E7F61F0AE03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1104"/>
              <a:ext cx="29" cy="3225"/>
            </a:xfrm>
            <a:custGeom>
              <a:avLst/>
              <a:gdLst>
                <a:gd name="T0" fmla="*/ 0 w 29"/>
                <a:gd name="T1" fmla="*/ 0 h 2161"/>
                <a:gd name="T2" fmla="*/ 0 w 29"/>
                <a:gd name="T3" fmla="*/ 2161 h 2161"/>
                <a:gd name="T4" fmla="*/ 29 w 29"/>
                <a:gd name="T5" fmla="*/ 2161 h 2161"/>
                <a:gd name="T6" fmla="*/ 27 w 29"/>
                <a:gd name="T7" fmla="*/ 27 h 2161"/>
                <a:gd name="T8" fmla="*/ 0 w 29"/>
                <a:gd name="T9" fmla="*/ 0 h 2161"/>
                <a:gd name="T10" fmla="*/ 0 w 29"/>
                <a:gd name="T11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sk-SK"/>
            </a:p>
          </p:txBody>
        </p:sp>
      </p:grpSp>
      <p:sp>
        <p:nvSpPr>
          <p:cNvPr id="2765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 sz="5400"/>
            </a:lvl1pPr>
          </a:lstStyle>
          <a:p>
            <a:pPr lvl="0"/>
            <a:r>
              <a:rPr lang="sk-SK" noProof="0"/>
              <a:t>Kliknite sem a upravte štýl predlohy nadpisov.</a:t>
            </a:r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sk-SK" noProof="0"/>
              <a:t>Kliknite sem a upravte štýl predlohy podnadpisov.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5CE63B96-AFD0-4157-A698-FDBAC851F0C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9906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4473110D-47DF-4D9F-BA09-8D72542F7A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6868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3158B43-1BED-4C87-9752-A7DB291B73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B2379-5103-4DB3-86DE-5E54F5036435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96396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1EF1806-3214-457B-86DA-17B7BD95A2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B4266F5-5494-4BD8-9669-68F87075E5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88BE361-6012-47EC-81D8-F113FF95DC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C9A71-18D2-4FA5-A297-1AA06800AB64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9756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AC1B56C-70D5-438E-8670-96E1D1F0CF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F438521-9D93-4DCB-A434-8D1AA30A5A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BB42145-A25C-46A4-A627-B2BF1D80D5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E8CB-8C17-477E-8F8D-D7C43E68E072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58215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F915D46-8847-4084-921B-433E9E4431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5572B1D-2107-47E4-B424-E7C82324ED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0BBA597-C5B9-439A-AF52-4D460E6904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1269-B9C6-427C-AAEC-D1F862C93B0B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78342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E965432-E1AA-41B8-8F4A-2D88B80D75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0930B31-1C61-4FB3-93ED-A20259A0C7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1A9657D-4AB8-4319-B117-2C1F94C9F6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DFDBE-196A-4674-AAEB-418ACE8E3DBC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76320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7E494A0-2833-44FD-B8A9-D2250F17A7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F202B14-E6D1-4A6B-B9D3-7DECDA30B9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36B2B6C-F47B-4A7E-8C4C-A330264377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27C67-5F44-4FD6-82B0-FACF0F8B315F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14943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EEBC36C-3CB2-4348-B2DF-96B2B17DFF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6E4B947-FDB1-452F-84D8-1C4FF72F8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CC370F0-8326-43E8-B22C-9698C3A3E0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923FB-9431-4F83-AF8C-DB96687B1CB2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86625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D6B65D5-558A-40B3-8458-041772A931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2358BDB-128D-4079-9283-4C79C24ADF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FD25B91-3880-40EF-8A7B-0C779BA978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BC55F-2304-4EE0-92F1-CB01604E1148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12738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CB2AAB06-AC1F-446D-A89C-194F6D2A7F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0247DC6A-04E2-40A3-AA2E-DCFB6F9193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7597EF2-D415-45BB-889B-F082B529EA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FB450-9EAB-4A87-932B-C869BE05829F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24549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89D28A9-09A7-4B62-9899-8EAEE95CF8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3FDA4ED-097E-4B07-8F83-248D2E89D9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5C90E56-278C-4E46-A963-5B34E47745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EE4BD-3CEB-42E7-88F2-76B05CA9B69F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70743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93D8B22-FAE5-449D-8F2C-48FEF53C27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A2710CA-A04E-4FDC-9B5D-2484B12138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07F7C44-5B84-483F-8617-BDD36A1056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ED682-35A6-4A5A-9E21-975D8AE47777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68849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6D3140B-985D-4250-9A63-05F60DFAE325}"/>
              </a:ext>
            </a:extLst>
          </p:cNvPr>
          <p:cNvGrpSpPr>
            <a:grpSpLocks/>
          </p:cNvGrpSpPr>
          <p:nvPr/>
        </p:nvGrpSpPr>
        <p:grpSpPr bwMode="auto">
          <a:xfrm>
            <a:off x="319088" y="1828800"/>
            <a:ext cx="8824912" cy="5029200"/>
            <a:chOff x="201" y="1152"/>
            <a:chExt cx="5559" cy="3168"/>
          </a:xfrm>
        </p:grpSpPr>
        <p:sp>
          <p:nvSpPr>
            <p:cNvPr id="1032" name="Freeform 3">
              <a:extLst>
                <a:ext uri="{FF2B5EF4-FFF2-40B4-BE49-F238E27FC236}">
                  <a16:creationId xmlns:a16="http://schemas.microsoft.com/office/drawing/2014/main" id="{F7FD10F2-E207-4536-949B-6C8A0502305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2909"/>
              <a:ext cx="5232" cy="1411"/>
            </a:xfrm>
            <a:custGeom>
              <a:avLst/>
              <a:gdLst>
                <a:gd name="T0" fmla="*/ 0 w 4897"/>
                <a:gd name="T1" fmla="*/ 0 h 2182"/>
                <a:gd name="T2" fmla="*/ 0 w 4897"/>
                <a:gd name="T3" fmla="*/ 1 h 2182"/>
                <a:gd name="T4" fmla="*/ 33369 w 4897"/>
                <a:gd name="T5" fmla="*/ 1 h 2182"/>
                <a:gd name="T6" fmla="*/ 33369 w 4897"/>
                <a:gd name="T7" fmla="*/ 0 h 2182"/>
                <a:gd name="T8" fmla="*/ 0 w 4897"/>
                <a:gd name="T9" fmla="*/ 0 h 2182"/>
                <a:gd name="T10" fmla="*/ 0 w 4897"/>
                <a:gd name="T11" fmla="*/ 0 h 2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33" name="Freeform 4">
              <a:extLst>
                <a:ext uri="{FF2B5EF4-FFF2-40B4-BE49-F238E27FC236}">
                  <a16:creationId xmlns:a16="http://schemas.microsoft.com/office/drawing/2014/main" id="{F5244D1D-55FD-4227-8EA0-F90DF680456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10" y="1152"/>
              <a:ext cx="5550" cy="3168"/>
            </a:xfrm>
            <a:custGeom>
              <a:avLst/>
              <a:gdLst>
                <a:gd name="T0" fmla="*/ 330 w 5550"/>
                <a:gd name="T1" fmla="*/ 1764 h 3168"/>
                <a:gd name="T2" fmla="*/ 0 w 5550"/>
                <a:gd name="T3" fmla="*/ 1764 h 3168"/>
                <a:gd name="T4" fmla="*/ 0 w 5550"/>
                <a:gd name="T5" fmla="*/ 3168 h 3168"/>
                <a:gd name="T6" fmla="*/ 5550 w 5550"/>
                <a:gd name="T7" fmla="*/ 3168 h 3168"/>
                <a:gd name="T8" fmla="*/ 5550 w 5550"/>
                <a:gd name="T9" fmla="*/ 0 h 3168"/>
                <a:gd name="T10" fmla="*/ 330 w 5550"/>
                <a:gd name="T11" fmla="*/ 0 h 3168"/>
                <a:gd name="T12" fmla="*/ 330 w 5550"/>
                <a:gd name="T13" fmla="*/ 1764 h 3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550" h="3168">
                  <a:moveTo>
                    <a:pt x="330" y="1764"/>
                  </a:moveTo>
                  <a:lnTo>
                    <a:pt x="0" y="1764"/>
                  </a:lnTo>
                  <a:lnTo>
                    <a:pt x="0" y="3168"/>
                  </a:lnTo>
                  <a:lnTo>
                    <a:pt x="5550" y="3168"/>
                  </a:lnTo>
                  <a:lnTo>
                    <a:pt x="5550" y="0"/>
                  </a:lnTo>
                  <a:lnTo>
                    <a:pt x="330" y="0"/>
                  </a:lnTo>
                  <a:lnTo>
                    <a:pt x="330" y="1764"/>
                  </a:lnTo>
                  <a:close/>
                </a:path>
              </a:pathLst>
            </a:custGeom>
            <a:solidFill>
              <a:schemeClr val="bg2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34" name="Freeform 5">
              <a:extLst>
                <a:ext uri="{FF2B5EF4-FFF2-40B4-BE49-F238E27FC236}">
                  <a16:creationId xmlns:a16="http://schemas.microsoft.com/office/drawing/2014/main" id="{7BFB61F9-151A-41E3-8AA9-AAF563173EE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2932"/>
              <a:ext cx="5232" cy="1388"/>
            </a:xfrm>
            <a:custGeom>
              <a:avLst/>
              <a:gdLst>
                <a:gd name="T0" fmla="*/ 0 w 4897"/>
                <a:gd name="T1" fmla="*/ 0 h 2182"/>
                <a:gd name="T2" fmla="*/ 0 w 4897"/>
                <a:gd name="T3" fmla="*/ 1 h 2182"/>
                <a:gd name="T4" fmla="*/ 33369 w 4897"/>
                <a:gd name="T5" fmla="*/ 1 h 2182"/>
                <a:gd name="T6" fmla="*/ 33369 w 4897"/>
                <a:gd name="T7" fmla="*/ 0 h 2182"/>
                <a:gd name="T8" fmla="*/ 0 w 4897"/>
                <a:gd name="T9" fmla="*/ 0 h 2182"/>
                <a:gd name="T10" fmla="*/ 0 w 4897"/>
                <a:gd name="T11" fmla="*/ 0 h 2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26630" name="Freeform 6">
              <a:extLst>
                <a:ext uri="{FF2B5EF4-FFF2-40B4-BE49-F238E27FC236}">
                  <a16:creationId xmlns:a16="http://schemas.microsoft.com/office/drawing/2014/main" id="{0B78FC25-1F58-45A2-A299-C4B5E42DFB5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1152"/>
              <a:ext cx="4607" cy="29"/>
            </a:xfrm>
            <a:custGeom>
              <a:avLst/>
              <a:gdLst>
                <a:gd name="T0" fmla="*/ 0 w 5387"/>
                <a:gd name="T1" fmla="*/ 0 h 149"/>
                <a:gd name="T2" fmla="*/ 0 w 5387"/>
                <a:gd name="T3" fmla="*/ 149 h 149"/>
                <a:gd name="T4" fmla="*/ 5387 w 5387"/>
                <a:gd name="T5" fmla="*/ 149 h 149"/>
                <a:gd name="T6" fmla="*/ 5387 w 5387"/>
                <a:gd name="T7" fmla="*/ 0 h 149"/>
                <a:gd name="T8" fmla="*/ 0 w 5387"/>
                <a:gd name="T9" fmla="*/ 0 h 149"/>
                <a:gd name="T10" fmla="*/ 0 w 5387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sk-SK"/>
            </a:p>
          </p:txBody>
        </p:sp>
        <p:sp>
          <p:nvSpPr>
            <p:cNvPr id="26631" name="Freeform 7">
              <a:extLst>
                <a:ext uri="{FF2B5EF4-FFF2-40B4-BE49-F238E27FC236}">
                  <a16:creationId xmlns:a16="http://schemas.microsoft.com/office/drawing/2014/main" id="{750255F0-6F58-4B4F-9AD7-2B4E1E30A9F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8" y="1152"/>
              <a:ext cx="29" cy="1785"/>
            </a:xfrm>
            <a:custGeom>
              <a:avLst/>
              <a:gdLst>
                <a:gd name="T0" fmla="*/ 0 w 29"/>
                <a:gd name="T1" fmla="*/ 0 h 2161"/>
                <a:gd name="T2" fmla="*/ 0 w 29"/>
                <a:gd name="T3" fmla="*/ 2161 h 2161"/>
                <a:gd name="T4" fmla="*/ 29 w 29"/>
                <a:gd name="T5" fmla="*/ 2161 h 2161"/>
                <a:gd name="T6" fmla="*/ 27 w 29"/>
                <a:gd name="T7" fmla="*/ 27 h 2161"/>
                <a:gd name="T8" fmla="*/ 0 w 29"/>
                <a:gd name="T9" fmla="*/ 0 h 2161"/>
                <a:gd name="T10" fmla="*/ 0 w 29"/>
                <a:gd name="T11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sk-SK"/>
            </a:p>
          </p:txBody>
        </p:sp>
        <p:sp>
          <p:nvSpPr>
            <p:cNvPr id="26632" name="Freeform 8">
              <a:extLst>
                <a:ext uri="{FF2B5EF4-FFF2-40B4-BE49-F238E27FC236}">
                  <a16:creationId xmlns:a16="http://schemas.microsoft.com/office/drawing/2014/main" id="{13235C2E-8A5C-494D-9FA9-603C9EB67C9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527" y="2904"/>
              <a:ext cx="29" cy="1416"/>
            </a:xfrm>
            <a:custGeom>
              <a:avLst/>
              <a:gdLst>
                <a:gd name="T0" fmla="*/ 0 w 29"/>
                <a:gd name="T1" fmla="*/ 1416 h 1416"/>
                <a:gd name="T2" fmla="*/ 29 w 29"/>
                <a:gd name="T3" fmla="*/ 1416 h 1416"/>
                <a:gd name="T4" fmla="*/ 28 w 29"/>
                <a:gd name="T5" fmla="*/ 24 h 1416"/>
                <a:gd name="T6" fmla="*/ 0 w 29"/>
                <a:gd name="T7" fmla="*/ 0 h 1416"/>
                <a:gd name="T8" fmla="*/ 0 w 29"/>
                <a:gd name="T9" fmla="*/ 1416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416">
                  <a:moveTo>
                    <a:pt x="0" y="1416"/>
                  </a:moveTo>
                  <a:lnTo>
                    <a:pt x="29" y="1416"/>
                  </a:lnTo>
                  <a:lnTo>
                    <a:pt x="28" y="24"/>
                  </a:lnTo>
                  <a:lnTo>
                    <a:pt x="0" y="0"/>
                  </a:lnTo>
                  <a:lnTo>
                    <a:pt x="0" y="1416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sk-SK"/>
            </a:p>
          </p:txBody>
        </p:sp>
        <p:sp>
          <p:nvSpPr>
            <p:cNvPr id="26633" name="Freeform 9">
              <a:extLst>
                <a:ext uri="{FF2B5EF4-FFF2-40B4-BE49-F238E27FC236}">
                  <a16:creationId xmlns:a16="http://schemas.microsoft.com/office/drawing/2014/main" id="{D298329F-922B-4D6E-99AC-4BAF9F82067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01" y="2904"/>
              <a:ext cx="2879" cy="29"/>
            </a:xfrm>
            <a:custGeom>
              <a:avLst/>
              <a:gdLst>
                <a:gd name="T0" fmla="*/ 0 w 5387"/>
                <a:gd name="T1" fmla="*/ 0 h 149"/>
                <a:gd name="T2" fmla="*/ 0 w 5387"/>
                <a:gd name="T3" fmla="*/ 149 h 149"/>
                <a:gd name="T4" fmla="*/ 5387 w 5387"/>
                <a:gd name="T5" fmla="*/ 149 h 149"/>
                <a:gd name="T6" fmla="*/ 5387 w 5387"/>
                <a:gd name="T7" fmla="*/ 0 h 149"/>
                <a:gd name="T8" fmla="*/ 0 w 5387"/>
                <a:gd name="T9" fmla="*/ 0 h 149"/>
                <a:gd name="T10" fmla="*/ 0 w 5387"/>
                <a:gd name="T1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sk-SK"/>
            </a:p>
          </p:txBody>
        </p:sp>
        <p:sp>
          <p:nvSpPr>
            <p:cNvPr id="26634" name="Freeform 10">
              <a:extLst>
                <a:ext uri="{FF2B5EF4-FFF2-40B4-BE49-F238E27FC236}">
                  <a16:creationId xmlns:a16="http://schemas.microsoft.com/office/drawing/2014/main" id="{B44D1B03-A1B5-46B6-AA01-BFFC98B2ECF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201" y="2904"/>
              <a:ext cx="30" cy="1416"/>
            </a:xfrm>
            <a:custGeom>
              <a:avLst/>
              <a:gdLst>
                <a:gd name="T0" fmla="*/ 0 w 30"/>
                <a:gd name="T1" fmla="*/ 0 h 1416"/>
                <a:gd name="T2" fmla="*/ 0 w 30"/>
                <a:gd name="T3" fmla="*/ 1416 h 1416"/>
                <a:gd name="T4" fmla="*/ 29 w 30"/>
                <a:gd name="T5" fmla="*/ 1416 h 1416"/>
                <a:gd name="T6" fmla="*/ 30 w 30"/>
                <a:gd name="T7" fmla="*/ 27 h 1416"/>
                <a:gd name="T8" fmla="*/ 0 w 30"/>
                <a:gd name="T9" fmla="*/ 0 h 1416"/>
                <a:gd name="T10" fmla="*/ 0 w 30"/>
                <a:gd name="T11" fmla="*/ 0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10001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sk-SK"/>
            </a:p>
          </p:txBody>
        </p:sp>
      </p:grpSp>
      <p:sp>
        <p:nvSpPr>
          <p:cNvPr id="26635" name="Rectangle 11">
            <a:extLst>
              <a:ext uri="{FF2B5EF4-FFF2-40B4-BE49-F238E27FC236}">
                <a16:creationId xmlns:a16="http://schemas.microsoft.com/office/drawing/2014/main" id="{BA1400E9-8AC6-4021-859F-04610767342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5225"/>
            <a:ext cx="190182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6636" name="Rectangle 12">
            <a:extLst>
              <a:ext uri="{FF2B5EF4-FFF2-40B4-BE49-F238E27FC236}">
                <a16:creationId xmlns:a16="http://schemas.microsoft.com/office/drawing/2014/main" id="{FA9532C5-0A98-40D5-BE6C-C7FFBDE677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6637" name="Rectangle 13">
            <a:extLst>
              <a:ext uri="{FF2B5EF4-FFF2-40B4-BE49-F238E27FC236}">
                <a16:creationId xmlns:a16="http://schemas.microsoft.com/office/drawing/2014/main" id="{181F52ED-11F4-417F-9693-9A240FE61F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375" y="6245225"/>
            <a:ext cx="190182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5FF870F9-FDEC-4045-903B-2BC727A3DA22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  <p:sp>
        <p:nvSpPr>
          <p:cNvPr id="26638" name="Rectangle 14">
            <a:extLst>
              <a:ext uri="{FF2B5EF4-FFF2-40B4-BE49-F238E27FC236}">
                <a16:creationId xmlns:a16="http://schemas.microsoft.com/office/drawing/2014/main" id="{8562A095-024E-456E-B871-AB7F3E2EDD8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 predlohy nadpisov.</a:t>
            </a:r>
          </a:p>
        </p:txBody>
      </p:sp>
      <p:sp>
        <p:nvSpPr>
          <p:cNvPr id="26639" name="Rectangle 15">
            <a:extLst>
              <a:ext uri="{FF2B5EF4-FFF2-40B4-BE49-F238E27FC236}">
                <a16:creationId xmlns:a16="http://schemas.microsoft.com/office/drawing/2014/main" id="{ED46558D-87BB-4E2D-96FB-5F4B7DA274D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22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DC76C-8BB4-42F8-900B-EABA1041C2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sk-SK" dirty="0"/>
              <a:t>Teórie výchovy a vzdelávania</a:t>
            </a:r>
            <a:br>
              <a:rPr lang="sk-SK" dirty="0"/>
            </a:br>
            <a:br>
              <a:rPr lang="sk-SK" dirty="0"/>
            </a:br>
            <a:r>
              <a:rPr lang="sk-SK" dirty="0"/>
              <a:t> 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B860EB1-5D58-453A-B888-96D2073FFC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sk-SK" dirty="0"/>
              <a:t> </a:t>
            </a:r>
          </a:p>
          <a:p>
            <a:pPr>
              <a:defRPr/>
            </a:pPr>
            <a:r>
              <a:rPr lang="sk-SK" dirty="0"/>
              <a:t>Doc. PhDr. </a:t>
            </a:r>
            <a:r>
              <a:rPr lang="sk-SK" dirty="0" err="1"/>
              <a:t>Naďa</a:t>
            </a:r>
            <a:r>
              <a:rPr lang="sk-SK" dirty="0"/>
              <a:t> </a:t>
            </a:r>
            <a:r>
              <a:rPr lang="sk-SK" dirty="0" err="1"/>
              <a:t>Krajčová,PhD</a:t>
            </a:r>
            <a:r>
              <a:rPr lang="sk-SK" dirty="0"/>
              <a:t>.</a:t>
            </a:r>
          </a:p>
          <a:p>
            <a:pPr>
              <a:defRPr/>
            </a:pP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EDB184-2935-45B9-BB14-B298445E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dirty="0"/>
              <a:t>    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Kognitívno-psychologické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AEF4AF48-D02E-4A9E-9B83-7969F5A5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Rozvoj kognitívnych procesov</a:t>
            </a:r>
          </a:p>
          <a:p>
            <a:pPr>
              <a:defRPr/>
            </a:pP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Poznanie ako konštrukcia</a:t>
            </a:r>
          </a:p>
          <a:p>
            <a:pPr>
              <a:defRPr/>
            </a:pP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k-S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prekoncept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pedagogický profil)</a:t>
            </a:r>
          </a:p>
          <a:p>
            <a:pPr>
              <a:defRPr/>
            </a:pP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Učiteľ vyberá informácie a vytvára prostredie a podmienky učenia)</a:t>
            </a:r>
          </a:p>
          <a:p>
            <a:pPr>
              <a:defRPr/>
            </a:pP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Žiak aktívne konštruuje svoje poznanie</a:t>
            </a:r>
          </a:p>
          <a:p>
            <a:pPr>
              <a:defRPr/>
            </a:pPr>
            <a:endParaRPr lang="sk-S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Predstavitelia kognitívnej psychológie:  </a:t>
            </a:r>
            <a:r>
              <a:rPr lang="sk-S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J.Piager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LS </a:t>
            </a:r>
            <a:r>
              <a:rPr lang="sk-SK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Vygotsky</a:t>
            </a:r>
            <a:r>
              <a:rPr lang="sk-S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8699A8-0C01-4053-BE70-D15F3D90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dirty="0"/>
              <a:t> </a:t>
            </a: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Kognitívno-psychologické</a:t>
            </a:r>
            <a:endParaRPr lang="sk-SK" sz="2800" dirty="0"/>
          </a:p>
        </p:txBody>
      </p:sp>
      <p:sp>
        <p:nvSpPr>
          <p:cNvPr id="15363" name="Zástupný objekt pre obsah 2">
            <a:extLst>
              <a:ext uri="{FF2B5EF4-FFF2-40B4-BE49-F238E27FC236}">
                <a16:creationId xmlns:a16="http://schemas.microsoft.com/office/drawing/2014/main" id="{40326BF4-CD1A-4111-A0EF-C16FB9E60F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altLang="sk-SK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tejto teórii vzdelávania  učenie v škole je definované ako úmyselné navodzovanie problémových situácií, ktorých riešenia vyvolajú u  žiaka  žiadané zmeny v prekonceptoch (v už existujúcich kognitívnych štruktúrach).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altLang="sk-SK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Základným princípom učenia je tu zmysluplnosť učenia sa. Učenie je tým zmysluplnejšie, čím viac je v jeho procese zviditeľňovaný vzťah medzi novými už existujúcimi poznatkami žiaka.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altLang="sk-SK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Úroveň zmysluplnosti učenia sa je určovaná siedmimi kritériami (Shuel, Morgan, 1996)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altLang="sk-SK" sz="18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aktívnosťou učenia</a:t>
            </a:r>
            <a:r>
              <a:rPr lang="sk-SK" altLang="sk-SK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aby sa učebné obsahy nie len naučil, ale aby im aj porozumel,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altLang="sk-SK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konštruktívnosťou učenia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508C31-C2FE-44A5-8384-479A750F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47E1AF-5EEF-4B91-9296-7A62178F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4850"/>
            <a:ext cx="8007350" cy="4191000"/>
          </a:xfrm>
        </p:spPr>
        <p:txBody>
          <a:bodyPr/>
          <a:lstStyle/>
          <a:p>
            <a:pPr>
              <a:defRPr/>
            </a:pPr>
            <a:endParaRPr lang="sk-SK" altLang="sk-SK" sz="18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altLang="sk-SK" sz="16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Kumulatívnosť </a:t>
            </a:r>
            <a:r>
              <a:rPr lang="sk-SK" altLang="sk-SK" sz="16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učenia </a:t>
            </a:r>
            <a:r>
              <a:rPr lang="sk-SK" altLang="sk-SK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 systematickosť a </a:t>
            </a:r>
            <a:r>
              <a:rPr lang="sk-SK" altLang="sk-SK" sz="1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logická nadväznosť učiva).  Učivo ako  usporiadaný celok. Dôležitý je tu vzťah medzi novými informáciami a už osvojenými poznatkami dieťaťa. </a:t>
            </a:r>
          </a:p>
          <a:p>
            <a:pPr>
              <a:defRPr/>
            </a:pPr>
            <a:r>
              <a:rPr lang="sk-SK" altLang="sk-SK" sz="1600" b="1">
                <a:effectLst/>
                <a:latin typeface="Times New Roman" panose="02020603050405020304" pitchFamily="18" charset="0"/>
                <a:cs typeface="Calibri" panose="020F0502020204030204" pitchFamily="34" charset="0"/>
              </a:rPr>
              <a:t>Autoreguláciou učenia</a:t>
            </a:r>
            <a:r>
              <a:rPr lang="sk-SK" altLang="sk-SK" sz="1600">
                <a:effectLst/>
                <a:latin typeface="Times New Roman" panose="02020603050405020304" pitchFamily="18" charset="0"/>
                <a:cs typeface="Calibri" panose="020F0502020204030204" pitchFamily="34" charset="0"/>
              </a:rPr>
              <a:t>. Žiak </a:t>
            </a:r>
            <a:r>
              <a:rPr lang="sk-SK" altLang="sk-SK" sz="1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získava skúsenosti  a postupne rozhodovať  o tom ako má učenie pokračovať.</a:t>
            </a:r>
          </a:p>
          <a:p>
            <a:pPr>
              <a:defRPr/>
            </a:pPr>
            <a:r>
              <a:rPr lang="sk-SK" altLang="sk-SK" sz="1600" b="1">
                <a:effectLst/>
                <a:latin typeface="Times New Roman" panose="02020603050405020304" pitchFamily="18" charset="0"/>
                <a:cs typeface="Calibri" panose="020F0502020204030204" pitchFamily="34" charset="0"/>
              </a:rPr>
              <a:t>Zacielenosťou učenia</a:t>
            </a:r>
            <a:r>
              <a:rPr lang="sk-SK" altLang="sk-SK" sz="1600">
                <a:effectLst/>
                <a:latin typeface="Times New Roman" panose="02020603050405020304" pitchFamily="18" charset="0"/>
                <a:cs typeface="Calibri" panose="020F0502020204030204" pitchFamily="34" charset="0"/>
              </a:rPr>
              <a:t>. Učenie je úspešnejšie, ak má dieťa predstavu o </a:t>
            </a:r>
            <a:r>
              <a:rPr lang="sk-SK" altLang="sk-SK" sz="1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cieli, ktorý chce učiteľ učením dosiahnuť. Ciele by mali zohľadňovať individuálne dispozície žiaka a  zodpovedať spoločenským potrebám a požiadavkám</a:t>
            </a:r>
          </a:p>
          <a:p>
            <a:pPr>
              <a:defRPr/>
            </a:pPr>
            <a:r>
              <a:rPr lang="sk-SK" altLang="sk-SK" sz="16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Situovanosťou učenia</a:t>
            </a:r>
            <a:r>
              <a:rPr lang="sk-SK" altLang="sk-SK" sz="1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 Učebné obsahy zakomponované do širších problémových situácií, pričom dieťa si ich uvedomuje ako výstupy riešenia učebných problémov. –</a:t>
            </a:r>
          </a:p>
          <a:p>
            <a:pPr>
              <a:defRPr/>
            </a:pPr>
            <a:r>
              <a:rPr lang="sk-SK" altLang="sk-SK" sz="16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Individuálnou odlišnosťou učenia</a:t>
            </a:r>
            <a:r>
              <a:rPr lang="sk-SK" altLang="sk-SK" sz="1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Žiaci sa neučia rovnakým spôsobom,  špecifické štýly učenia, vytvárať  podmienky pre uplatnenie rôznych druhov vnímania</a:t>
            </a:r>
          </a:p>
          <a:p>
            <a:pPr>
              <a:defRPr/>
            </a:pPr>
            <a:endParaRPr lang="sk-SK" altLang="sk-SK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92B4BE-AF5B-4F2B-8D86-79F5F9AD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dirty="0"/>
              <a:t>  </a:t>
            </a:r>
            <a:r>
              <a:rPr lang="sk-S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Socio</a:t>
            </a: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kognitívne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5B4DC181-E6F7-4FF2-9589-27FAD0117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200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Akcentujú  spoločenské a kultúrne dimenzie procesu učenia. </a:t>
            </a:r>
          </a:p>
          <a:p>
            <a:pPr>
              <a:defRPr/>
            </a:pPr>
            <a:r>
              <a:rPr lang="sk-SK" altLang="sk-SK" sz="200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(nie  zmena spoločnosti, ale rešpektovanie sociálnych  a kultúrnych  faktorov, ktoré pôsobia na učenie v  edukačnom prostredí.</a:t>
            </a:r>
          </a:p>
          <a:p>
            <a:pPr>
              <a:defRPr/>
            </a:pPr>
            <a:r>
              <a:rPr lang="sk-SK" altLang="sk-SK" sz="200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Vzájomný  vplyv </a:t>
            </a:r>
            <a:r>
              <a:rPr lang="en-US" altLang="sk-SK" sz="200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socio</a:t>
            </a:r>
            <a:r>
              <a:rPr lang="sk-SK" altLang="sk-SK" sz="200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- kultúrnych </a:t>
            </a:r>
            <a:r>
              <a:rPr lang="en-US" altLang="sk-SK" sz="200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</a:t>
            </a:r>
            <a:r>
              <a:rPr lang="sk-SK" altLang="sk-SK" sz="200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aktorov</a:t>
            </a:r>
            <a:r>
              <a:rPr lang="en-US" altLang="sk-SK" sz="200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,</a:t>
            </a:r>
            <a:r>
              <a:rPr lang="sk-SK" altLang="sk-SK" sz="2000"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  osobnostných čŕt a vzorov   správania. </a:t>
            </a:r>
            <a:endParaRPr lang="sk-SK" altLang="sk-SK" sz="200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altLang="sk-SK" sz="200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Učenie a život </a:t>
            </a:r>
          </a:p>
          <a:p>
            <a:pPr>
              <a:defRPr/>
            </a:pPr>
            <a:r>
              <a:rPr lang="sk-SK" altLang="sk-SK" sz="200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Interakcia medzi človekom a prostredím- sociálna dimenzia učenia </a:t>
            </a:r>
          </a:p>
          <a:p>
            <a:pPr>
              <a:defRPr/>
            </a:pPr>
            <a:r>
              <a:rPr lang="sk-SK" altLang="sk-SK" sz="200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akcent na interakciu medzi učiacim  sa a  vyučujúcim – učiteľ ako radca</a:t>
            </a:r>
          </a:p>
          <a:p>
            <a:pPr>
              <a:defRPr/>
            </a:pPr>
            <a:r>
              <a:rPr lang="sk-SK" altLang="sk-SK" sz="200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viac prístupov( teória soc. učenia, kooperatívneho vyučovania,....... </a:t>
            </a:r>
          </a:p>
          <a:p>
            <a:pPr>
              <a:defRPr/>
            </a:pPr>
            <a:r>
              <a:rPr lang="sk-SK" altLang="sk-SK" sz="200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observačné učenie ( napr. pozorovaním iných pri práci).</a:t>
            </a:r>
            <a:endParaRPr lang="sk-SK" altLang="sk-SK" sz="180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Times New Roman" panose="02020603050405020304" pitchFamily="18" charset="0"/>
            </a:endParaRPr>
          </a:p>
          <a:p>
            <a:pPr>
              <a:defRPr/>
            </a:pPr>
            <a:endParaRPr lang="sk-SK" altLang="sk-SK" sz="2400"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EE4BCF-EBD5-42A8-BB24-830B5FF2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dirty="0"/>
              <a:t> 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Pedagogické stratégie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99737DC-27E7-4687-AA6D-F458017BF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 Black" panose="020B0A04020102020204" pitchFamily="34" charset="0"/>
              <a:buAutoNum type="arabicPeriod"/>
              <a:defRPr/>
            </a:pPr>
            <a:r>
              <a:rPr lang="sk-SK" altLang="sk-SK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Predloženie modelov správania sa žiakom – byť príkladom( nielen o tom rozprávať).</a:t>
            </a:r>
          </a:p>
          <a:p>
            <a:pPr algn="just">
              <a:lnSpc>
                <a:spcPct val="150000"/>
              </a:lnSpc>
              <a:buFont typeface="Arial Black" panose="020B0A04020102020204" pitchFamily="34" charset="0"/>
              <a:buAutoNum type="arabicPeriod"/>
              <a:defRPr/>
            </a:pPr>
            <a:r>
              <a:rPr lang="sk-SK" altLang="sk-SK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Hodnotenie a obhájenie hodnôt(prezentovať zmysel každého učenia, aby vedeli k čomu im to v živote bude dobré).</a:t>
            </a:r>
          </a:p>
          <a:p>
            <a:pPr algn="just">
              <a:lnSpc>
                <a:spcPct val="150000"/>
              </a:lnSpc>
              <a:buFont typeface="Arial Black" panose="020B0A04020102020204" pitchFamily="34" charset="0"/>
              <a:buAutoNum type="arabicPeriod"/>
              <a:defRPr/>
            </a:pPr>
            <a:r>
              <a:rPr lang="sk-SK" altLang="sk-SK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Upevňovanie správania žiaka –pozitívna odozva, učiaci vedel, že robí správne a motivovalo ho to. </a:t>
            </a:r>
          </a:p>
          <a:p>
            <a:pPr algn="just">
              <a:lnSpc>
                <a:spcPct val="150000"/>
              </a:lnSpc>
              <a:buFont typeface="Arial Black" panose="020B0A04020102020204" pitchFamily="34" charset="0"/>
              <a:buAutoNum type="arabicPeriod"/>
              <a:defRPr/>
            </a:pPr>
            <a:r>
              <a:rPr lang="sk-SK" altLang="sk-SK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Praktická aplikácia - vysvetľovanie má byť spojené s praktickým učením. </a:t>
            </a:r>
            <a:endParaRPr lang="sk-SK" altLang="sk-SK" sz="180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Times New Roman" panose="02020603050405020304" pitchFamily="18" charset="0"/>
            </a:endParaRPr>
          </a:p>
          <a:p>
            <a:pPr>
              <a:defRPr/>
            </a:pPr>
            <a:endParaRPr lang="sk-SK" altLang="sk-SK">
              <a:ea typeface="Arial Unicode MS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CD2F72-EA39-4C6B-AA8A-528D1284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Technologické  teórie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FF5829EB-B812-4862-9C1E-1D21E4A9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2000">
                <a:latin typeface="Times New Roman" panose="02020603050405020304" pitchFamily="18" charset="0"/>
                <a:cs typeface="Times New Roman" panose="02020603050405020304" pitchFamily="18" charset="0"/>
              </a:rPr>
              <a:t>Akcentujú   sprostredkovania  informácií využitím  vhodných</a:t>
            </a:r>
          </a:p>
          <a:p>
            <a:pPr>
              <a:defRPr/>
            </a:pPr>
            <a:r>
              <a:rPr lang="sk-SK" altLang="sk-SK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technológií, rôzne programy s ich multimediálnou realizáciou.</a:t>
            </a:r>
          </a:p>
          <a:p>
            <a:pPr>
              <a:defRPr/>
            </a:pPr>
            <a:endParaRPr lang="sk-SK" altLang="sk-SK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altLang="sk-SK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 o zdokonaľovanie odovzdávania poznatkov s využitím vhodných technológii – postupy, koncipovanie výučby, didaktické pomôcky tak pre komunikáciu ako i spracovanie informácii.</a:t>
            </a:r>
          </a:p>
          <a:p>
            <a:pPr>
              <a:defRPr/>
            </a:pPr>
            <a:r>
              <a:rPr lang="sk-SK" altLang="sk-SK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Predstavitelia: </a:t>
            </a:r>
            <a:r>
              <a:rPr lang="sk-SK" altLang="sk-SK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Carroll,J., Cunningham,D., Skinner,B.F. a ďalší </a:t>
            </a:r>
            <a:endParaRPr lang="sk-SK" altLang="sk-SK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altLang="sk-SK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altLang="sk-SK" sz="2000">
                <a:latin typeface="Times New Roman" panose="02020603050405020304" pitchFamily="18" charset="0"/>
                <a:cs typeface="Times New Roman" panose="02020603050405020304" pitchFamily="18" charset="0"/>
              </a:rPr>
              <a:t>Komunikácia prostredníctvom komunikačných technológií</a:t>
            </a:r>
          </a:p>
          <a:p>
            <a:pPr>
              <a:defRPr/>
            </a:pPr>
            <a:r>
              <a:rPr lang="sk-SK" altLang="sk-SK" sz="2000">
                <a:latin typeface="Times New Roman" panose="02020603050405020304" pitchFamily="18" charset="0"/>
                <a:cs typeface="Times New Roman" panose="02020603050405020304" pitchFamily="18" charset="0"/>
              </a:rPr>
              <a:t>(počítače, videoprogramy, vyučovacie automaty...)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E43E49-A79A-482A-B9AB-B0FD20EF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Štyri zložky  teórií  vzdelávania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E2F81C55-C217-45ED-ADF3-1F116240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Subjekt</a:t>
            </a:r>
          </a:p>
          <a:p>
            <a:pPr>
              <a:defRPr/>
            </a:pP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Obsah</a:t>
            </a:r>
          </a:p>
          <a:p>
            <a:pPr>
              <a:defRPr/>
            </a:pP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Spoločnosť</a:t>
            </a:r>
          </a:p>
          <a:p>
            <a:pPr>
              <a:defRPr/>
            </a:pP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Vzájomná interakcia</a:t>
            </a:r>
          </a:p>
          <a:p>
            <a:pPr>
              <a:defRPr/>
            </a:pPr>
            <a:endParaRPr lang="sk-SK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>
            <a:extLst>
              <a:ext uri="{FF2B5EF4-FFF2-40B4-BE49-F238E27FC236}">
                <a16:creationId xmlns:a16="http://schemas.microsoft.com/office/drawing/2014/main" id="{22970772-856B-423B-AC26-26DA2C2D8D11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900113" y="549275"/>
          <a:ext cx="7851776" cy="5889624"/>
        </p:xfrm>
        <a:graphic>
          <a:graphicData uri="http://schemas.openxmlformats.org/drawingml/2006/table">
            <a:tbl>
              <a:tblPr/>
              <a:tblGrid>
                <a:gridCol w="3065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3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1876">
                <a:tc>
                  <a:txBody>
                    <a:bodyPr/>
                    <a:lstStyle>
                      <a:lvl1pPr indent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449263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   Pól  </a:t>
                      </a:r>
                      <a:endParaRPr kumimoji="0" lang="sk-SK" altLang="sk-SK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44" marR="3994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indent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449263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Teória vzdelávania </a:t>
                      </a:r>
                      <a:endParaRPr kumimoji="0" lang="sk-SK" altLang="sk-SK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4" marR="3994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indent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449263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Charakteristické    </a:t>
                      </a:r>
                    </a:p>
                    <a:p>
                      <a:pPr marL="0" marR="0" lvl="0" indent="449263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prvky teórie </a:t>
                      </a:r>
                      <a:endParaRPr kumimoji="0" lang="sk-SK" altLang="sk-SK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4" marR="3994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431">
                <a:tc>
                  <a:txBody>
                    <a:bodyPr/>
                    <a:lstStyle>
                      <a:lvl1pPr indent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449263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Subjekt (žiak) </a:t>
                      </a:r>
                    </a:p>
                    <a:p>
                      <a:pPr marL="0" marR="0" lvl="0" indent="449263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Cieľ-  osobný rast</a:t>
                      </a:r>
                    </a:p>
                    <a:p>
                      <a:pPr marL="0" marR="0" lvl="0" indent="449263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449263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autonómia a sloboda </a:t>
                      </a:r>
                    </a:p>
                  </a:txBody>
                  <a:tcPr marL="39944" marR="3994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indent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449263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Spiritualistická- jeden z najstarš. smerov</a:t>
                      </a:r>
                    </a:p>
                    <a:p>
                      <a:pPr marL="0" marR="0" lvl="0" indent="449263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altLang="sk-SK" sz="12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449263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Personalistická </a:t>
                      </a:r>
                      <a:endParaRPr kumimoji="0" lang="sk-SK" altLang="sk-SK" sz="12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4" marR="3994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indent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449263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Transcendentálna podstata  učenia, dôraz na duchovné hodnoty</a:t>
                      </a:r>
                    </a:p>
                    <a:p>
                      <a:pPr marL="0" marR="0" lvl="0" indent="449263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transcendentálna osoba, forma skúsenostné učenie</a:t>
                      </a:r>
                      <a:endParaRPr kumimoji="0" lang="sk-SK" altLang="sk-SK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4" marR="3994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7813">
                <a:tc>
                  <a:txBody>
                    <a:bodyPr/>
                    <a:lstStyle>
                      <a:lvl1pPr indent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449263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Obsah </a:t>
                      </a:r>
                    </a:p>
                    <a:p>
                      <a:pPr marL="0" marR="0" lvl="0" indent="449263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(predmety a disciplíny)</a:t>
                      </a:r>
                      <a:endParaRPr kumimoji="0" lang="sk-SK" altLang="sk-SK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44" marR="3994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indent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449263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Akademická  -     </a:t>
                      </a:r>
                    </a:p>
                    <a:p>
                      <a:pPr marL="0" marR="0" lvl="0" indent="449263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tradicionalistická,  </a:t>
                      </a:r>
                    </a:p>
                    <a:p>
                      <a:pPr marL="0" marR="0" lvl="0" indent="449263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generalistická,</a:t>
                      </a:r>
                      <a:endParaRPr kumimoji="0" lang="sk-SK" altLang="sk-SK" sz="12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4" marR="3994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indent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449263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Výklad učiteľa a odovzdávanie poznatkov</a:t>
                      </a:r>
                      <a:endParaRPr kumimoji="0" lang="sk-SK" altLang="sk-SK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4" marR="3994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876">
                <a:tc>
                  <a:txBody>
                    <a:bodyPr/>
                    <a:lstStyle>
                      <a:lvl1pPr indent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449263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Spoločnosť (svet, okolie, univerzum)</a:t>
                      </a:r>
                      <a:endParaRPr kumimoji="0" lang="sk-SK" altLang="sk-SK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44" marR="3994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indent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449263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Sociálna </a:t>
                      </a:r>
                      <a:endParaRPr kumimoji="0" lang="sk-SK" altLang="sk-SK" sz="12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4" marR="3994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indent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449263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Riešenie </a:t>
                      </a:r>
                      <a:r>
                        <a:rPr kumimoji="0" lang="sk-SK" altLang="sk-SK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sociálno</a:t>
                      </a: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 – kultúrnych problémov</a:t>
                      </a:r>
                      <a:endParaRPr kumimoji="0" lang="sk-SK" altLang="sk-SK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4" marR="3994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876">
                <a:tc rowSpan="3">
                  <a:txBody>
                    <a:bodyPr/>
                    <a:lstStyle>
                      <a:lvl1pPr indent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449263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sk-SK" altLang="sk-SK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edagogická</a:t>
                      </a: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 interakcia medzi tromi pólmi (učiteľ, médiá, technológia komunikácie)</a:t>
                      </a:r>
                      <a:endParaRPr kumimoji="0" lang="sk-SK" altLang="sk-SK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944" marR="3994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indent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449263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Technologická</a:t>
                      </a:r>
                      <a:endParaRPr kumimoji="0" lang="sk-SK" altLang="sk-SK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4" marR="3994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indent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449263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 Moderné technológie, multimédiá</a:t>
                      </a:r>
                      <a:endParaRPr kumimoji="0" lang="sk-SK" altLang="sk-SK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4" marR="3994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876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>
                      <a:lvl1pPr indent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449263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Kognitívno-psychologická  </a:t>
                      </a:r>
                      <a:endParaRPr kumimoji="0" lang="sk-SK" altLang="sk-SK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4" marR="3994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indent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449263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Kognitívne procesy, analýza, </a:t>
                      </a:r>
                      <a:r>
                        <a:rPr kumimoji="0" lang="sk-SK" altLang="sk-SK" sz="12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syntéza</a:t>
                      </a:r>
                      <a:r>
                        <a:rPr kumimoji="0" lang="sk-SK" altLang="sk-SK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, porovnávanie</a:t>
                      </a: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....,</a:t>
                      </a:r>
                      <a:endParaRPr kumimoji="0" lang="sk-SK" altLang="sk-SK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4" marR="3994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876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>
                      <a:lvl1pPr indent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449263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Socio</a:t>
                      </a: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-kognitívna </a:t>
                      </a:r>
                      <a:endParaRPr kumimoji="0" lang="sk-SK" altLang="sk-SK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4" marR="3994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>
                      <a:lvl1pPr indent="449263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449263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altLang="sk-SK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</a:rPr>
                        <a:t>Kultúrne a sociálne pramene vzdelávania </a:t>
                      </a:r>
                      <a:endParaRPr kumimoji="0" lang="sk-SK" altLang="sk-SK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44" marR="3994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538" name="Rectangle 1">
            <a:extLst>
              <a:ext uri="{FF2B5EF4-FFF2-40B4-BE49-F238E27FC236}">
                <a16:creationId xmlns:a16="http://schemas.microsoft.com/office/drawing/2014/main" id="{9E30AFDB-82FA-467D-B4E3-E1929DADB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0038" y="166688"/>
            <a:ext cx="420846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49263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sk-SK" altLang="sk-SK" sz="2000" i="1">
                <a:latin typeface="Arial Black" panose="020B0A04020102020204" pitchFamily="34" charset="0"/>
                <a:cs typeface="Times New Roman" panose="02020603050405020304" pitchFamily="18" charset="0"/>
              </a:rPr>
              <a:t>Koncepcia Y. Bertranda   </a:t>
            </a:r>
            <a:endParaRPr lang="sk-SK" altLang="sk-SK" sz="2000">
              <a:latin typeface="Arial Black" panose="020B0A040201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sk-SK" altLang="sk-SK" sz="18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6E2079-0614-41C1-98B3-684C665D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dirty="0"/>
              <a:t> 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Odporúčaná literatúra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D8AE88-9005-4366-9866-059EC2FDE8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550" y="1938338"/>
            <a:ext cx="7796213" cy="2309812"/>
          </a:xfrm>
        </p:spPr>
        <p:txBody>
          <a:bodyPr wrap="none" anchor="ctr">
            <a:spAutoFit/>
          </a:bodyPr>
          <a:lstStyle/>
          <a:p>
            <a:pPr marL="0" indent="0"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sk-SK" altLang="sk-S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BERTRAND, Y. </a:t>
            </a:r>
            <a:r>
              <a:rPr lang="sk-SK" altLang="sk-SK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Soudobé</a:t>
            </a:r>
            <a:r>
              <a:rPr lang="sk-SK" altLang="sk-S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altLang="sk-SK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teorie</a:t>
            </a:r>
            <a:r>
              <a:rPr lang="sk-SK" altLang="sk-S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altLang="sk-SK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vzdělávání</a:t>
            </a:r>
            <a:r>
              <a:rPr lang="sk-SK" altLang="sk-S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Vyd. 1. Praha: Portál, 1998.</a:t>
            </a:r>
          </a:p>
          <a:p>
            <a:pPr marL="0" indent="0"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sk-SK" altLang="sk-S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ISBN 8071782165</a:t>
            </a:r>
          </a:p>
          <a:p>
            <a:pPr marL="0" indent="0"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FRANKL, V.E. </a:t>
            </a:r>
            <a:r>
              <a:rPr lang="sk-SK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Vule</a:t>
            </a: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smyslu.Brno:Cesta,1994</a:t>
            </a:r>
            <a:endParaRPr lang="sk-SK" altLang="sk-SK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sk-SK" altLang="sk-S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KAŠČÁK, Ondrej a Branislav PUPALA. Výchova a vzdelávanie v základných </a:t>
            </a:r>
          </a:p>
          <a:p>
            <a:pPr marL="0" indent="0"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sk-SK" altLang="sk-S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diskurzoch.  Prešov: </a:t>
            </a:r>
            <a:r>
              <a:rPr lang="sk-SK" altLang="sk-SK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Rokus</a:t>
            </a:r>
            <a:r>
              <a:rPr lang="sk-SK" altLang="sk-S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2009, 175 s.  ISBN 9788089055982</a:t>
            </a:r>
          </a:p>
          <a:p>
            <a:pPr marL="0" indent="0"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sk-SK" altLang="sk-SK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Kosová,B</a:t>
            </a:r>
            <a:r>
              <a:rPr lang="sk-SK" altLang="sk-S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Sebarealizácia, zmysel života a výchova.</a:t>
            </a:r>
          </a:p>
          <a:p>
            <a:pPr marL="0" indent="0"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sk-SK" altLang="sk-S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In. Vybrané kapitoly z teórie výchovy.  Prešov: PU v Prešove, 2013,   </a:t>
            </a:r>
          </a:p>
          <a:p>
            <a:pPr marL="0" indent="0"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sk-SK" altLang="sk-S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978-80-555-0941-9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35EBBB-DA61-426C-B048-BA365613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Súčasné problémy výchovy a vzdelávania,  rozpory, ktoré je potrebné riešiť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140FE412-B10F-427F-8FB5-1BCBE5983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sk-SK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medzi významom vzdelania pre sociálny a ekonomický  rozvoj spoločnosti  a postavením  výchovy, vzdelávania  a školstva </a:t>
            </a:r>
          </a:p>
          <a:p>
            <a:pPr>
              <a:defRPr/>
            </a:pPr>
            <a:r>
              <a:rPr lang="sk-SK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ekonomickou efektívnosťou  a  finančnými prostriedkami investovanými do vzdelania</a:t>
            </a:r>
          </a:p>
          <a:p>
            <a:pPr>
              <a:defRPr/>
            </a:pPr>
            <a:r>
              <a:rPr lang="sk-SK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rezervy v oblasti riadenia, efektivity, štruktúry, obsahu, atď.</a:t>
            </a:r>
          </a:p>
          <a:p>
            <a:pPr>
              <a:defRPr/>
            </a:pP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6A2319-D0B5-4143-B492-AD3991D6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sk-SK"/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93DF1100-CC8B-4C25-8B72-2CDBAE3D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sk-SK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potrebou skvalitňovania edukácie a zabezpečenia  zodpovedajúcej  štruktúry </a:t>
            </a:r>
          </a:p>
          <a:p>
            <a:pPr>
              <a:defRPr/>
            </a:pPr>
            <a:r>
              <a:rPr lang="sk-SK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potreba teoretickej reflexie problémov školstva a jej transfer do edukačnej praxe</a:t>
            </a:r>
          </a:p>
          <a:p>
            <a:pPr>
              <a:defRPr/>
            </a:pPr>
            <a:r>
              <a:rPr lang="sk-SK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potreby  legislatívnych úprav v kontexte  stavu  našej  spoločnosti i EÚ</a:t>
            </a:r>
          </a:p>
          <a:p>
            <a:pPr>
              <a:defRPr/>
            </a:pP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CF1451-9CCF-4EBB-B8DF-A72087D7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 čomu by malo viesť vzdelanie?</a:t>
            </a:r>
            <a:br>
              <a:rPr lang="sk-SK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0F4AECB2-1D71-41F6-A46A-553A2C60A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sk-SK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Uvedomenie si hodnoty  vzdelania pre </a:t>
            </a:r>
            <a:r>
              <a:rPr lang="sk-SK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človeka</a:t>
            </a:r>
            <a:r>
              <a:rPr lang="sk-SK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r>
              <a:rPr lang="sk-SK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Aké sú naše očakávania, prečo je pre nás vzdelanie dôležité?</a:t>
            </a:r>
          </a:p>
          <a:p>
            <a:pPr>
              <a:defRPr/>
            </a:pPr>
            <a:r>
              <a:rPr lang="sk-SK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Zdroj uspokojovania poznávacích potrieb, potreba sebarealizácie, potreba byť akceptovaný, ľudskú emancipáciu, zdroj obživy, možnosť spolupráce s inými................!</a:t>
            </a:r>
          </a:p>
          <a:p>
            <a:pPr>
              <a:defRPr/>
            </a:pPr>
            <a:r>
              <a:rPr lang="sk-SK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Aká je možnosť ( šanca ) dosiahnuť   vzdelanie po akom túžime?</a:t>
            </a:r>
          </a:p>
          <a:p>
            <a:pPr>
              <a:defRPr/>
            </a:pPr>
            <a:r>
              <a:rPr lang="sk-SK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Ako dosiahnuť, aby sme boli kvalitne pripravení pre prácu a život?  </a:t>
            </a:r>
          </a:p>
          <a:p>
            <a:pPr>
              <a:defRPr/>
            </a:pPr>
            <a:endParaRPr lang="sk-SK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Uvedomenie si hodnoty  vzdelania pre </a:t>
            </a:r>
            <a:r>
              <a:rPr lang="sk-SK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spoločnosť</a:t>
            </a:r>
            <a:r>
              <a:rPr lang="sk-SK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defRPr/>
            </a:pPr>
            <a:endParaRPr lang="sk-SK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1FE4F2-3EC8-4023-AFAC-9D8CBCBC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dirty="0"/>
              <a:t>   </a:t>
            </a: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Teórie vzdelávania  </a:t>
            </a:r>
            <a:r>
              <a:rPr lang="sk-S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Y.Bertrand</a:t>
            </a: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203C5DA3-F9CD-4734-A4F4-622B0AD80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Spiritualistické</a:t>
            </a:r>
          </a:p>
          <a:p>
            <a:pPr>
              <a:defRPr/>
            </a:pPr>
            <a:r>
              <a:rPr lang="sk-S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Personalistické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Akademické</a:t>
            </a:r>
          </a:p>
          <a:p>
            <a:pPr>
              <a:defRPr/>
            </a:pP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Sociálne</a:t>
            </a:r>
          </a:p>
          <a:p>
            <a:pPr>
              <a:defRPr/>
            </a:pP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Kognitívno-psychologické</a:t>
            </a:r>
          </a:p>
          <a:p>
            <a:pPr>
              <a:defRPr/>
            </a:pPr>
            <a:r>
              <a:rPr lang="sk-S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Sociokognitívne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Technologické</a:t>
            </a:r>
          </a:p>
          <a:p>
            <a:pPr>
              <a:defRPr/>
            </a:pP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04DAA2-27CA-4D9E-8B1D-DB72B1F2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Spiritualistické a </a:t>
            </a:r>
            <a:r>
              <a:rPr lang="sk-S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personalistické</a:t>
            </a:r>
            <a:endParaRPr lang="sk-S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E538F1A5-9BE5-447D-AEB3-AE285CFD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jeden z najstarších smerov, pochopenie ľudskej podstaty, spôsob vnímania a zaobchádzania s tým, čo človeka presahuje (</a:t>
            </a:r>
            <a:r>
              <a:rPr lang="sk-SK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Ferguson</a:t>
            </a: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sk-SK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Jung</a:t>
            </a: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,......)</a:t>
            </a:r>
          </a:p>
          <a:p>
            <a:pPr>
              <a:defRPr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zameranie na subjekt- cieľom nájsť   seba, zmysel svojho života -akcent na duchovné hodnoty  v procese vzdelávania.</a:t>
            </a:r>
          </a:p>
          <a:p>
            <a:pPr>
              <a:defRPr/>
            </a:pPr>
            <a:r>
              <a:rPr lang="sk-SK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Personalizmus</a:t>
            </a: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sk-SK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Sternova</a:t>
            </a: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teória -  duchovné sebazdokonaľovanie  každého jedinca).</a:t>
            </a:r>
          </a:p>
          <a:p>
            <a:pPr>
              <a:defRPr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„Snaha byť šťastným  nestačí, potrebujem mať k tomu dôvod“ (</a:t>
            </a:r>
            <a:r>
              <a:rPr lang="sk-SK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Frankl</a:t>
            </a: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V.E.)</a:t>
            </a:r>
          </a:p>
          <a:p>
            <a:pPr>
              <a:defRPr/>
            </a:pPr>
            <a:endParaRPr lang="sk-SK" dirty="0"/>
          </a:p>
          <a:p>
            <a:pPr>
              <a:defRPr/>
            </a:pP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283BD6-58AB-4B6B-B210-AD28CF3D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br>
              <a:rPr lang="sk-SK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sk-SK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br>
              <a:rPr lang="sk-SK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sk-SK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Personalistické</a:t>
            </a:r>
            <a:r>
              <a:rPr lang="sk-SK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</a:t>
            </a:r>
            <a:r>
              <a:rPr lang="sk-SK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umanistické,  nedirektívne  prístupy k </a:t>
            </a:r>
            <a:br>
              <a:rPr lang="sk-SK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sk-SK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vzdelávaniu </a:t>
            </a:r>
            <a:br>
              <a:rPr lang="sk-SK" sz="2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sk-SK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DAF9A1B-CAE4-4786-97F2-5B3674CC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Opierajúce sa o ľudské ja,  autonómia  osobnosti  </a:t>
            </a:r>
          </a:p>
          <a:p>
            <a:pPr>
              <a:defRPr/>
            </a:pPr>
            <a:r>
              <a:rPr lang="sk-SK" altLang="sk-S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Iniciátor   poznania jedinec  – úloha  pedagogického vedenia  viesť k sebarealizácii,</a:t>
            </a:r>
          </a:p>
          <a:p>
            <a:pPr>
              <a:defRPr/>
            </a:pPr>
            <a:r>
              <a:rPr lang="sk-SK" altLang="sk-S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procese  učenia  vlastná   aktivita, </a:t>
            </a:r>
          </a:p>
          <a:p>
            <a:pPr>
              <a:defRPr/>
            </a:pPr>
            <a:r>
              <a:rPr lang="sk-SK" altLang="sk-SK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sloboda žiaka</a:t>
            </a:r>
            <a:r>
              <a:rPr lang="sk-SK" altLang="sk-S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 osobnostný rast,   </a:t>
            </a:r>
            <a:r>
              <a:rPr lang="sk-SK" altLang="sk-SK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afektivita</a:t>
            </a:r>
            <a:r>
              <a:rPr lang="sk-SK" altLang="sk-S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želania,  záujmy, vôľa sa učiť.......</a:t>
            </a:r>
          </a:p>
          <a:p>
            <a:pPr>
              <a:defRPr/>
            </a:pPr>
            <a:r>
              <a:rPr lang="sk-SK" alt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Subjekt  určuje, akým smerom sa má jeho vzdelávacia dráha vyvíjať- učiteľ   len  ako radca, </a:t>
            </a:r>
            <a:r>
              <a:rPr lang="sk-SK" altLang="sk-SK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facilitátor</a:t>
            </a:r>
            <a:r>
              <a:rPr lang="sk-SK" alt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.........</a:t>
            </a:r>
          </a:p>
          <a:p>
            <a:pPr>
              <a:defRPr/>
            </a:pPr>
            <a:r>
              <a:rPr lang="sk-SK" alt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Učiteľ  má žiaka akceptovať, vážiť  ho, porozumieť mu........ </a:t>
            </a:r>
          </a:p>
          <a:p>
            <a:pPr>
              <a:defRPr/>
            </a:pPr>
            <a:endParaRPr lang="sk-SK" altLang="sk-S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altLang="sk-S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Predstavitelia: Adler,A.,Freud,S.,</a:t>
            </a:r>
            <a:r>
              <a:rPr lang="sk-SK" altLang="sk-SK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Maslow,A</a:t>
            </a:r>
            <a:r>
              <a:rPr lang="sk-SK" altLang="sk-S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sk-SK" altLang="sk-SK" sz="1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Rogers,C.R</a:t>
            </a:r>
            <a:r>
              <a:rPr lang="sk-SK" altLang="sk-SK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................  </a:t>
            </a:r>
          </a:p>
          <a:p>
            <a:pPr>
              <a:defRPr/>
            </a:pPr>
            <a:endParaRPr lang="sk-SK" altLang="sk-SK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alt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0CA584-20BA-4304-8132-E4E23B41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Akademické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03F603F8-A378-4F87-979E-7740F300F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5" y="1484313"/>
            <a:ext cx="8007350" cy="4191000"/>
          </a:xfrm>
        </p:spPr>
        <p:txBody>
          <a:bodyPr/>
          <a:lstStyle/>
          <a:p>
            <a:pPr>
              <a:defRPr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Tendencie-tradicionalisti a </a:t>
            </a:r>
            <a:r>
              <a:rPr lang="sk-SK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generalisti</a:t>
            </a:r>
            <a:endParaRPr lang="sk-S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Tradicionalisti-  snaha o múdrosť  a zachovanie tradícii. Preferujú termín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sófia</a:t>
            </a: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teda múdrosť </a:t>
            </a:r>
          </a:p>
          <a:p>
            <a:pPr>
              <a:defRPr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Múdrosť  ako  schopnosť myslieť a konať pomocou vedomostí, skúseností, porozumenia, zdravého rozumu a nadhľadu. </a:t>
            </a:r>
          </a:p>
          <a:p>
            <a:pPr>
              <a:defRPr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Múdrosť sa spája s atribútmi, ako je nezaujatý úsudok, súcit, zážitkové sebapoznanie </a:t>
            </a:r>
          </a:p>
          <a:p>
            <a:pPr>
              <a:defRPr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Akcent na odovzdávanie informácií- poznatkov, zameriavanie na obsah, ktorý by mal pomôcť človeku stať sa kultivovaným, naučiť ho kriticky myslieť. </a:t>
            </a:r>
          </a:p>
          <a:p>
            <a:pPr>
              <a:defRPr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Akcentovanie všeobecného vzdelania </a:t>
            </a:r>
          </a:p>
          <a:p>
            <a:pPr>
              <a:defRPr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(žiak nádoba, ktorú je potrebné naplniť)</a:t>
            </a:r>
          </a:p>
          <a:p>
            <a:pPr>
              <a:defRPr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učiteľ-expert, vzor...</a:t>
            </a:r>
          </a:p>
          <a:p>
            <a:pPr>
              <a:defRPr/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Štrukturálne    prvky: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obsahy, predmety, disciplíny, logika, usudzovanie,  tradície, grécke  a latinské humanitné  štúdia, klasické diela, kritické myslenie </a:t>
            </a:r>
          </a:p>
          <a:p>
            <a:pPr>
              <a:defRPr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endParaRPr lang="sk-SK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5CA9F7-928A-49DE-8A57-3C748B50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Sociálne teórie vzdelávania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026CBEE2-90F2-4D0F-A063-02D10B94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Zameranie na spoločnosť,</a:t>
            </a:r>
          </a:p>
          <a:p>
            <a:pPr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akcentujú ekologické, sociálne a kultúrne problémy spoločnosti,</a:t>
            </a:r>
          </a:p>
          <a:p>
            <a:pPr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vzdelanie má pomáhať riešiť problémy každodennosti, </a:t>
            </a:r>
          </a:p>
          <a:p>
            <a:pPr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akčné učenie   -žiak,</a:t>
            </a:r>
          </a:p>
          <a:p>
            <a:pPr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učiteľ-  partner -viesť dialóg. </a:t>
            </a:r>
          </a:p>
          <a:p>
            <a:pPr>
              <a:defRPr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Potreba prepájať poznatky z iných odborov.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rstvy skla">
  <a:themeElements>
    <a:clrScheme name="Vrstvy skla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Vrstvy skl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Vrstvy skla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stvy skla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stvy skla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stvy skla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stvy skla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rstvy skla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stvy skla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rstvy skla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CFCA2F78622BF4592E3D73DC2D321D0" ma:contentTypeVersion="2" ma:contentTypeDescription="Umožňuje vytvoriť nový dokument." ma:contentTypeScope="" ma:versionID="0b8e42a618f172b57e75402b1e529018">
  <xsd:schema xmlns:xsd="http://www.w3.org/2001/XMLSchema" xmlns:xs="http://www.w3.org/2001/XMLSchema" xmlns:p="http://schemas.microsoft.com/office/2006/metadata/properties" xmlns:ns2="2809c07b-5806-4e23-aa76-04ce8b9c8249" targetNamespace="http://schemas.microsoft.com/office/2006/metadata/properties" ma:root="true" ma:fieldsID="4c2f1486ba1f41015e93a64ae7139589" ns2:_="">
    <xsd:import namespace="2809c07b-5806-4e23-aa76-04ce8b9c82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9c07b-5806-4e23-aa76-04ce8b9c82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6A3C2B-9C19-4414-B2FF-912AF675C4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09c07b-5806-4e23-aa76-04ce8b9c82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6FBA55-D5E7-4FD3-B3F2-EFA07F145F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</TotalTime>
  <Words>1230</Words>
  <Application>Microsoft Office PowerPoint</Application>
  <PresentationFormat>Prezentácia na obrazovke (4:3)</PresentationFormat>
  <Paragraphs>147</Paragraphs>
  <Slides>18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Vrstvy skla</vt:lpstr>
      <vt:lpstr>Teórie výchovy a vzdelávania   </vt:lpstr>
      <vt:lpstr>Súčasné problémy výchovy a vzdelávania,  rozpory, ktoré je potrebné riešiť</vt:lpstr>
      <vt:lpstr>Prezentácia programu PowerPoint</vt:lpstr>
      <vt:lpstr> K čomu by malo viesť vzdelanie? </vt:lpstr>
      <vt:lpstr>   Teórie vzdelávania  Y.Bertrand  </vt:lpstr>
      <vt:lpstr>Spiritualistické a personalistické</vt:lpstr>
      <vt:lpstr>     Personalistické, humanistické,  nedirektívne  prístupy k                       vzdelávaniu   </vt:lpstr>
      <vt:lpstr>  Akademické</vt:lpstr>
      <vt:lpstr>   Sociálne teórie vzdelávania</vt:lpstr>
      <vt:lpstr>    Kognitívno-psychologické</vt:lpstr>
      <vt:lpstr> Kognitívno-psychologické</vt:lpstr>
      <vt:lpstr>Prezentácia programu PowerPoint</vt:lpstr>
      <vt:lpstr>  Socio- kognitívne</vt:lpstr>
      <vt:lpstr>  Pedagogické stratégie</vt:lpstr>
      <vt:lpstr>     Technologické  teórie</vt:lpstr>
      <vt:lpstr>  Štyri zložky  teórií  vzdelávania</vt:lpstr>
      <vt:lpstr>Prezentácia programu PowerPoint</vt:lpstr>
      <vt:lpstr>  Odporúčaná literatúra</vt:lpstr>
    </vt:vector>
  </TitlesOfParts>
  <Company>FHPV 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Spoločenské vzťahy ako determinanty rozvoja osobnosti</dc:title>
  <dc:creator>User</dc:creator>
  <cp:lastModifiedBy>Nadezda Krajcova</cp:lastModifiedBy>
  <cp:revision>132</cp:revision>
  <dcterms:created xsi:type="dcterms:W3CDTF">2011-03-08T10:29:55Z</dcterms:created>
  <dcterms:modified xsi:type="dcterms:W3CDTF">2021-03-02T19:28:06Z</dcterms:modified>
</cp:coreProperties>
</file>