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D6695-9BEA-452A-BF22-1ADF67E20084}" type="datetimeFigureOut">
              <a:rPr lang="sk-SK" smtClean="0"/>
              <a:t>14. 11. 2023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6542A-4941-4873-A7AF-73A90F1248B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2724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6542A-4941-4873-A7AF-73A90F1248BE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5096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911A78-7EC8-B204-48C2-EA42102F8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4B01D6A-8D56-8C60-8A54-A9F43E9C1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CE5ACD3-6098-C373-D637-29C464BC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B59B-8B9A-49A8-B35A-12A2173DBF48}" type="datetimeFigureOut">
              <a:rPr lang="sk-SK" smtClean="0"/>
              <a:t>14. 11. 2023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EC9E91F-76C6-2BD5-711A-4DB3B5B3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6FED39A-48F6-F4F5-F4CA-F10E97BC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7735-8833-493B-BFA4-1B9E2A1829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2476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5AD6A9-DE3C-7159-E7DD-41C92398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F48746CE-3F88-A351-F348-3B0F6B84A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12E124D-576F-E7CD-E573-9B6420BE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B59B-8B9A-49A8-B35A-12A2173DBF48}" type="datetimeFigureOut">
              <a:rPr lang="sk-SK" smtClean="0"/>
              <a:t>14. 11. 2023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32E4863-6491-3A61-E682-51ACFBEA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744D23B-A5E5-F55B-E289-E7A3707E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7735-8833-493B-BFA4-1B9E2A1829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571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E91A8776-5ECE-A946-8D62-0370D73E4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ABAF1D50-3439-F6D2-627B-27C346EBD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55C8688-7F91-F921-951C-E2948677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B59B-8B9A-49A8-B35A-12A2173DBF48}" type="datetimeFigureOut">
              <a:rPr lang="sk-SK" smtClean="0"/>
              <a:t>14. 11. 2023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3ADF270-33DA-5488-65EF-12CA7BF7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8AFB14D-E9BA-45EE-AA38-40ADE76F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7735-8833-493B-BFA4-1B9E2A1829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932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117C40-AC85-EF8E-4705-B2716225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23696A5-5A9B-44F2-08E1-70B096CB7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0D644BE-6CBA-D5CC-1D0E-057BFA01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B59B-8B9A-49A8-B35A-12A2173DBF48}" type="datetimeFigureOut">
              <a:rPr lang="sk-SK" smtClean="0"/>
              <a:t>14. 11. 2023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ADACB57-5C04-3A74-BA0B-B8D06A06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E81FA5C-4F5C-B222-78FC-AA2A170E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7735-8833-493B-BFA4-1B9E2A1829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506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145C44-D2F5-0E09-FFEF-118177785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BAE178F-6979-F814-B5EC-97AF123CB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016110C-08DD-48D7-30E8-49CCBE98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B59B-8B9A-49A8-B35A-12A2173DBF48}" type="datetimeFigureOut">
              <a:rPr lang="sk-SK" smtClean="0"/>
              <a:t>14. 11. 2023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D099E46-5D3F-FFE4-FEFA-742CB42F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3A3990D-082E-1DE3-A783-F309BE6E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7735-8833-493B-BFA4-1B9E2A1829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8300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416F31-479B-F4EF-3150-288A7222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E4CC99E-31C4-F3F7-6AD4-7A3A3A2A4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26D26E0B-487C-C7A6-9083-41B649119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D2C9789-70D6-3900-B543-0A953CFC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B59B-8B9A-49A8-B35A-12A2173DBF48}" type="datetimeFigureOut">
              <a:rPr lang="sk-SK" smtClean="0"/>
              <a:t>14. 11. 2023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C6ADF95-FACF-955E-D3B5-1413D089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C2E28A3-1C12-C048-9BA3-D2D03B8E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7735-8833-493B-BFA4-1B9E2A1829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459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23E972-A0AF-D872-D1FE-2717531EE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A097391-EE61-B0E3-DD4A-2379A580C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78C7E27F-933B-9609-138D-6250DF2B0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45EC947-4A00-0616-1C65-CB5114CBB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A03F4FD9-6FBB-46FB-73DD-7D6D5094B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AB03B033-8DC8-DD99-97FA-B31E10F7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B59B-8B9A-49A8-B35A-12A2173DBF48}" type="datetimeFigureOut">
              <a:rPr lang="sk-SK" smtClean="0"/>
              <a:t>14. 11. 2023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13C91437-48CA-C56D-01AB-274A5487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4731D7C7-142B-2430-A300-5C8209B3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7735-8833-493B-BFA4-1B9E2A1829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9684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EA7D2B-925C-CE9A-365D-180B629B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81E25388-F2D4-BD70-6F30-9816A51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B59B-8B9A-49A8-B35A-12A2173DBF48}" type="datetimeFigureOut">
              <a:rPr lang="sk-SK" smtClean="0"/>
              <a:t>14. 11. 2023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8132B479-6D0D-0862-0279-A91E2DC8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16F38516-0B2E-227A-5F32-396289F6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7735-8833-493B-BFA4-1B9E2A1829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1293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243E67F6-74AE-8CB5-F47D-F7B4D10A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B59B-8B9A-49A8-B35A-12A2173DBF48}" type="datetimeFigureOut">
              <a:rPr lang="sk-SK" smtClean="0"/>
              <a:t>14. 11. 2023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0FFC85FA-90D5-D4FC-F494-5DBAF3E7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4900AE4-7645-1A14-032E-645559C5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7735-8833-493B-BFA4-1B9E2A1829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777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94A1EC-FACA-76B9-4680-4BA01025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063BC96-3517-B36A-96E4-B61593CFE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3D3BE84-0551-669A-5767-AB10A0526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55F6C5B-E082-0354-FF84-5ECF0A24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B59B-8B9A-49A8-B35A-12A2173DBF48}" type="datetimeFigureOut">
              <a:rPr lang="sk-SK" smtClean="0"/>
              <a:t>14. 11. 2023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B16E293-2DFA-B8D0-E304-13908399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C2FDB2E2-63B6-C76F-1974-08B69AE8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7735-8833-493B-BFA4-1B9E2A1829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151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CB9E35-1254-9AA3-9A9D-3670968B0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86B5F84C-EC27-A290-0E9D-645A5EB36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0365D32-0FCA-FC27-DA30-C33C57745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1E27A00-2E11-A7CF-2555-F2976326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B59B-8B9A-49A8-B35A-12A2173DBF48}" type="datetimeFigureOut">
              <a:rPr lang="sk-SK" smtClean="0"/>
              <a:t>14. 11. 2023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C9A65D7-B1A0-1E98-1899-FB571E00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516640C-D437-2483-02CD-CF9B6247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7735-8833-493B-BFA4-1B9E2A1829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940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CD5DF9EF-BDE8-55E8-2A7C-28394DF6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BF1B2AE-A0C9-7BD5-BF3D-69D7B5E7D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367537B-D907-9158-462C-E0E046EE3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EB59B-8B9A-49A8-B35A-12A2173DBF48}" type="datetimeFigureOut">
              <a:rPr lang="sk-SK" smtClean="0"/>
              <a:t>14. 11. 2023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87ADC65-5CF8-7F54-F459-1981A73E7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8254A2B-AAF6-74EE-E7F1-1FC52D4DD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57735-8833-493B-BFA4-1B9E2A1829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003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RESTNÉ PRÁVO – Burian &amp; Partners | Advokátska kancelária">
            <a:extLst>
              <a:ext uri="{FF2B5EF4-FFF2-40B4-BE49-F238E27FC236}">
                <a16:creationId xmlns:a16="http://schemas.microsoft.com/office/drawing/2014/main" id="{923466E0-320F-81A8-46A2-1AAE862236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99" b="30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75CCD2-9F88-F246-C07B-0FD193C2F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sk-SK" sz="8800" dirty="0">
                <a:solidFill>
                  <a:srgbClr val="FFFFFF"/>
                </a:solidFill>
                <a:latin typeface="Forte" panose="03060902040502070203" pitchFamily="66" charset="0"/>
              </a:rPr>
              <a:t>Trestné právo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C4B376E-16E2-BCF2-9F57-1D3A64FC6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504" y="6004533"/>
            <a:ext cx="3411988" cy="52791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sk-SK" sz="2800" dirty="0">
                <a:solidFill>
                  <a:srgbClr val="FFFFFF"/>
                </a:solidFill>
                <a:latin typeface="Forte Forward" pitchFamily="2" charset="-18"/>
                <a:cs typeface="Forte Forward" pitchFamily="2" charset="-18"/>
              </a:rPr>
              <a:t>Bc. Dominik Valeš</a:t>
            </a:r>
          </a:p>
        </p:txBody>
      </p:sp>
    </p:spTree>
    <p:extLst>
      <p:ext uri="{BB962C8B-B14F-4D97-AF65-F5344CB8AC3E}">
        <p14:creationId xmlns:p14="http://schemas.microsoft.com/office/powerpoint/2010/main" val="398770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54" name="Rectangle 10248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ástupný symbol obsahu 2">
            <a:extLst>
              <a:ext uri="{FF2B5EF4-FFF2-40B4-BE49-F238E27FC236}">
                <a16:creationId xmlns:a16="http://schemas.microsoft.com/office/drawing/2014/main" id="{042629BC-6C8D-A0D7-9413-402AB6B56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43" y="839449"/>
            <a:ext cx="5690552" cy="5337514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sk-SK" sz="3000" b="1" dirty="0"/>
              <a:t>Okolnosti vylučujúce</a:t>
            </a:r>
          </a:p>
          <a:p>
            <a:pPr algn="ctr">
              <a:buNone/>
            </a:pPr>
            <a:r>
              <a:rPr lang="sk-SK" sz="3000" b="1" dirty="0"/>
              <a:t> trestnú zodpovednosť</a:t>
            </a:r>
          </a:p>
          <a:p>
            <a:pPr>
              <a:buNone/>
            </a:pPr>
            <a:endParaRPr lang="sk-SK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400" dirty="0">
                <a:ln w="18415" cmpd="sng">
                  <a:noFill/>
                  <a:prstDash val="solid"/>
                </a:ln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sk-SK" sz="2400" b="1" dirty="0">
                <a:ln w="18415" cmpd="sng">
                  <a:noFill/>
                  <a:prstDash val="solid"/>
                </a:ln>
              </a:rPr>
              <a:t>Vek</a:t>
            </a:r>
            <a:r>
              <a:rPr lang="sk-SK" sz="2400" dirty="0"/>
              <a:t> </a:t>
            </a:r>
            <a:r>
              <a:rPr lang="sk-SK" sz="2400" dirty="0">
                <a:ln w="12700">
                  <a:noFill/>
                  <a:prstDash val="solid"/>
                </a:ln>
              </a:rPr>
              <a:t>- kto v čase spáchania trestného činu nedovŕšil štrnásty rok svojho veku, nie je trestne zodpovedný. Pre trestný čin sexuálneho zneužívania nie je trestne zodpovedný, kto v čase spáchania činu nedovŕšil pätnásty rok svojho veku. </a:t>
            </a:r>
          </a:p>
          <a:p>
            <a:endParaRPr lang="sk-SK" sz="2400" dirty="0"/>
          </a:p>
          <a:p>
            <a:r>
              <a:rPr lang="sk-SK" sz="2400" b="1" dirty="0">
                <a:ln w="18415" cmpd="sng">
                  <a:noFill/>
                  <a:prstDash val="solid"/>
                </a:ln>
              </a:rPr>
              <a:t>Nepríčetnosť</a:t>
            </a:r>
            <a:r>
              <a:rPr lang="sk-SK" sz="2400" b="1" dirty="0"/>
              <a:t> </a:t>
            </a:r>
            <a:r>
              <a:rPr lang="sk-SK" sz="2400" dirty="0">
                <a:ln w="12700">
                  <a:noFill/>
                  <a:prstDash val="solid"/>
                </a:ln>
              </a:rPr>
              <a:t>je neschopnosť páchateľa rozpoznať nebezpečnosť svojho činu a ovládať svoje konanie, býva spôsobená napr. duševnou poruchou. Osoba, ktorá spácha trestný čin v nepríčetnosti, ktorú si sama zapríčinila (alkohol, drogy), je plne trestne zodpovedná.</a:t>
            </a:r>
            <a:endParaRPr lang="sk-SK" sz="2400" dirty="0"/>
          </a:p>
        </p:txBody>
      </p:sp>
      <p:sp>
        <p:nvSpPr>
          <p:cNvPr id="10255" name="Oval 10250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42" name="Picture 2" descr="Adrian Monk | Heroes Wiki | Fandom">
            <a:extLst>
              <a:ext uri="{FF2B5EF4-FFF2-40B4-BE49-F238E27FC236}">
                <a16:creationId xmlns:a16="http://schemas.microsoft.com/office/drawing/2014/main" id="{A69952BA-00BB-71D6-C1F2-6C26F4FC17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27803"/>
          <a:stretch/>
        </p:blipFill>
        <p:spPr bwMode="auto"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3" name="Arc 10252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44" name="Picture 4" descr="Máme špatnou a dobrou zprávu pro fanoušky seriálu Mentalista | Kinobox.cz">
            <a:extLst>
              <a:ext uri="{FF2B5EF4-FFF2-40B4-BE49-F238E27FC236}">
                <a16:creationId xmlns:a16="http://schemas.microsoft.com/office/drawing/2014/main" id="{D10D9678-8D30-2393-D7E8-D271B4E207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7" r="-1" b="-1"/>
          <a:stretch/>
        </p:blipFill>
        <p:spPr bwMode="auto"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709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noho otazníků na černém pozadí">
            <a:extLst>
              <a:ext uri="{FF2B5EF4-FFF2-40B4-BE49-F238E27FC236}">
                <a16:creationId xmlns:a16="http://schemas.microsoft.com/office/drawing/2014/main" id="{154C970D-4657-F1BC-4171-D12BA4470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7B383A1-911A-F885-04A2-379C40D6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dirty="0" err="1">
                <a:solidFill>
                  <a:schemeClr val="bg1"/>
                </a:solidFill>
              </a:rPr>
              <a:t>Otázky</a:t>
            </a:r>
            <a:r>
              <a:rPr lang="en-US" sz="66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34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restné právo - S,P,CIT - Testy SBS">
            <a:extLst>
              <a:ext uri="{FF2B5EF4-FFF2-40B4-BE49-F238E27FC236}">
                <a16:creationId xmlns:a16="http://schemas.microsoft.com/office/drawing/2014/main" id="{31E6C1BF-9726-FC9C-ECA8-0D6DE5726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7B383A1-911A-F885-04A2-379C40D6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Ďakujeme</a:t>
            </a:r>
            <a:r>
              <a:rPr lang="en-US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za </a:t>
            </a:r>
            <a:r>
              <a:rPr lang="en-US" sz="6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pozornosť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2059" name="Rectangle: Rounded Corners 205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0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0" name="Rectangle 3091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7B383A1-911A-F885-04A2-379C40D6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pPr algn="ctr"/>
            <a:r>
              <a:rPr lang="sk-SK" sz="5400" b="1" dirty="0">
                <a:latin typeface="Forte Forward" pitchFamily="2" charset="-18"/>
                <a:cs typeface="Forte Forward" pitchFamily="2" charset="-18"/>
              </a:rPr>
              <a:t>Definícia</a:t>
            </a:r>
            <a:r>
              <a:rPr lang="sk-SK" sz="5400" dirty="0">
                <a:latin typeface="Forte Forward" pitchFamily="2" charset="-18"/>
                <a:cs typeface="Forte Forward" pitchFamily="2" charset="-18"/>
              </a:rPr>
              <a:t> </a:t>
            </a:r>
          </a:p>
        </p:txBody>
      </p:sp>
      <p:sp>
        <p:nvSpPr>
          <p:cNvPr id="3101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Trestný advokát, Trestné právo- Advokátska Kancelária Bratislava | JUDr.  Jozef Dobrovič">
            <a:extLst>
              <a:ext uri="{FF2B5EF4-FFF2-40B4-BE49-F238E27FC236}">
                <a16:creationId xmlns:a16="http://schemas.microsoft.com/office/drawing/2014/main" id="{086983C4-E65B-DDFA-F879-15EE50CB8E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3" r="43553" b="-1"/>
          <a:stretch/>
        </p:blipFill>
        <p:spPr bwMode="auto">
          <a:xfrm>
            <a:off x="572492" y="2002056"/>
            <a:ext cx="3943849" cy="41840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61B9916-651D-B293-A0C7-50D6B51CB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955" y="2071316"/>
            <a:ext cx="6713552" cy="4114800"/>
          </a:xfrm>
        </p:spPr>
        <p:txBody>
          <a:bodyPr anchor="t">
            <a:normAutofit lnSpcReduction="10000"/>
          </a:bodyPr>
          <a:lstStyle/>
          <a:p>
            <a:r>
              <a:rPr lang="sk-SK" sz="3200" dirty="0">
                <a:ln w="12700">
                  <a:noFill/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Štát sa snaží zabrániť konaniu, ktoré je pre spoločnosť nežiadúce a nebezpečné. </a:t>
            </a:r>
          </a:p>
          <a:p>
            <a:r>
              <a:rPr lang="sk-SK" sz="3200" b="1" dirty="0">
                <a:ln w="12700">
                  <a:noFill/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Trestné právo </a:t>
            </a:r>
            <a:r>
              <a:rPr lang="sk-SK" sz="3200" dirty="0">
                <a:ln w="12700">
                  <a:noFill/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je súhrn právnych noriem, ktoré chránia štát a občanov pred takýmto nežiadúcim konaním. </a:t>
            </a:r>
          </a:p>
          <a:p>
            <a:r>
              <a:rPr lang="sk-SK" sz="3200" b="1" dirty="0">
                <a:ln w="12700">
                  <a:noFill/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Trestné právo </a:t>
            </a:r>
            <a:r>
              <a:rPr lang="sk-SK" sz="3200" dirty="0">
                <a:ln w="12700">
                  <a:noFill/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vymedzuje jednotlivé trestné činy a tresty, ktoré sa za neukladajú</a:t>
            </a: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endParaRPr lang="sk-S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30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410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7B383A1-911A-F885-04A2-379C40D6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sk-SK" sz="4600" b="1" dirty="0">
                <a:ln w="18415" cmpd="sng">
                  <a:solidFill>
                    <a:srgbClr val="FFFFFF"/>
                  </a:solidFill>
                  <a:prstDash val="solid"/>
                </a:ln>
                <a:latin typeface="Forte Forward" pitchFamily="2" charset="-18"/>
                <a:ea typeface="+mn-ea"/>
                <a:cs typeface="Forte Forward" pitchFamily="2" charset="-18"/>
              </a:rPr>
              <a:t>Trestné právo </a:t>
            </a:r>
            <a:br>
              <a:rPr lang="sk-SK" sz="4600" b="1" dirty="0">
                <a:ln w="18415" cmpd="sng">
                  <a:solidFill>
                    <a:srgbClr val="FFFFFF"/>
                  </a:solidFill>
                  <a:prstDash val="solid"/>
                </a:ln>
                <a:latin typeface="Forte Forward" pitchFamily="2" charset="-18"/>
                <a:ea typeface="+mn-ea"/>
                <a:cs typeface="Forte Forward" pitchFamily="2" charset="-18"/>
              </a:rPr>
            </a:br>
            <a:r>
              <a:rPr lang="sk-SK" sz="4600" b="1" dirty="0">
                <a:ln w="18415" cmpd="sng">
                  <a:solidFill>
                    <a:srgbClr val="FFFFFF"/>
                  </a:solidFill>
                  <a:prstDash val="solid"/>
                </a:ln>
                <a:latin typeface="Forte Forward" pitchFamily="2" charset="-18"/>
                <a:ea typeface="+mn-ea"/>
                <a:cs typeface="Forte Forward" pitchFamily="2" charset="-18"/>
              </a:rPr>
              <a:t>(TP) sa delí na: </a:t>
            </a:r>
            <a:endParaRPr lang="sk-SK" sz="4600" b="1" dirty="0">
              <a:latin typeface="Forte Forward" pitchFamily="2" charset="-18"/>
              <a:cs typeface="Forte Forward" pitchFamily="2" charset="-18"/>
            </a:endParaRPr>
          </a:p>
        </p:txBody>
      </p:sp>
      <p:sp>
        <p:nvSpPr>
          <p:cNvPr id="411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61B9916-651D-B293-A0C7-50D6B51CB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sk-SK" sz="2200" b="1" dirty="0">
                <a:ln w="18000">
                  <a:noFill/>
                  <a:prstDash val="solid"/>
                  <a:miter lim="800000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TP hmotné </a:t>
            </a:r>
            <a:r>
              <a:rPr lang="sk-SK" sz="2200" dirty="0">
                <a:ln w="18000">
                  <a:noFill/>
                  <a:prstDash val="solid"/>
                  <a:miter lim="800000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sk-SK" sz="2200" dirty="0">
                <a:ln w="12700">
                  <a:noFill/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vymedzuje, čo sú trestné činy a aké tresty sa za </a:t>
            </a:r>
            <a:r>
              <a:rPr lang="sk-SK" sz="2200" dirty="0" err="1">
                <a:ln w="12700">
                  <a:noFill/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lang="sk-SK" sz="2200">
                <a:ln w="12700">
                  <a:noFill/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ukladajú. </a:t>
            </a:r>
            <a:r>
              <a:rPr lang="sk-SK" sz="2200" dirty="0">
                <a:ln w="12700">
                  <a:noFill/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Jeho hlavným prameňom je Trestný zákon.</a:t>
            </a:r>
            <a:endParaRPr lang="sk-SK" sz="2200" dirty="0">
              <a:ln w="18000">
                <a:noFill/>
                <a:prstDash val="solid"/>
                <a:miter lim="800000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200" b="1" dirty="0">
                <a:ln w="18000">
                  <a:noFill/>
                  <a:prstDash val="solid"/>
                  <a:miter lim="800000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TP procesné </a:t>
            </a:r>
            <a:r>
              <a:rPr lang="sk-SK" sz="2200" dirty="0">
                <a:ln w="18000">
                  <a:noFill/>
                  <a:prstDash val="solid"/>
                  <a:miter lim="800000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sk-SK" sz="2200" dirty="0">
                <a:ln w="12700">
                  <a:noFill/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upravuje postup pri zisťovaní trestných činov a ich páchateľov, pri súdnom trestnom konaní a pri výkone trestu. Jeho prameňom je Trestný poriadok.</a:t>
            </a:r>
            <a:endParaRPr lang="sk-SK" sz="2200" dirty="0">
              <a:ln w="18000">
                <a:noFill/>
                <a:prstDash val="solid"/>
                <a:miter lim="800000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 descr="Obrovské zmeny v seriáli Kobra 11: Prvýkrát v HISTÓRII sa po boku Semira  objaví ŽENA!">
            <a:extLst>
              <a:ext uri="{FF2B5EF4-FFF2-40B4-BE49-F238E27FC236}">
                <a16:creationId xmlns:a16="http://schemas.microsoft.com/office/drawing/2014/main" id="{DA59468C-3FB6-4113-4840-06166976B2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4" r="24665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5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0" name="Rectangle 5126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7B383A1-911A-F885-04A2-379C40D6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pPr algn="ctr"/>
            <a:r>
              <a:rPr lang="sk-SK" sz="6600" dirty="0">
                <a:latin typeface="Forte Forward" pitchFamily="2" charset="-18"/>
                <a:cs typeface="Forte Forward" pitchFamily="2" charset="-18"/>
              </a:rPr>
              <a:t>Stíhanie</a:t>
            </a:r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61B9916-651D-B293-A0C7-50D6B51CB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sk-SK" sz="2000" b="1">
                <a:ln w="18000">
                  <a:noFill/>
                  <a:prstDash val="solid"/>
                  <a:miter lim="800000"/>
                </a:ln>
              </a:rPr>
              <a:t>Stíhať je možné také konanie, ktoré</a:t>
            </a:r>
            <a:r>
              <a:rPr lang="sk-SK" sz="2000">
                <a:ln w="18000">
                  <a:noFill/>
                  <a:prstDash val="solid"/>
                  <a:miter lim="800000"/>
                </a:ln>
              </a:rPr>
              <a:t>:</a:t>
            </a:r>
            <a:br>
              <a:rPr lang="sk-SK" sz="2000"/>
            </a:br>
            <a:r>
              <a:rPr lang="sk-SK" sz="2000"/>
              <a:t>	</a:t>
            </a:r>
            <a:r>
              <a:rPr lang="sk-SK" sz="2000">
                <a:ln w="12700">
                  <a:noFill/>
                  <a:prstDash val="solid"/>
                </a:ln>
              </a:rPr>
              <a:t>- je zákonom označené ako spoločensky nežiadúce </a:t>
            </a:r>
            <a:br>
              <a:rPr lang="sk-SK" sz="2000">
                <a:ln w="12700">
                  <a:noFill/>
                  <a:prstDash val="solid"/>
                </a:ln>
              </a:rPr>
            </a:br>
            <a:r>
              <a:rPr lang="sk-SK" sz="2000">
                <a:ln w="12700">
                  <a:noFill/>
                  <a:prstDash val="solid"/>
                </a:ln>
              </a:rPr>
              <a:t>	- vykazuje určitú mieru spoločenskej 	nebezpečnosti </a:t>
            </a:r>
            <a:br>
              <a:rPr lang="sk-SK" sz="2000">
                <a:ln w="12700">
                  <a:noFill/>
                  <a:prstDash val="solid"/>
                </a:ln>
              </a:rPr>
            </a:br>
            <a:r>
              <a:rPr lang="sk-SK" sz="2000">
                <a:ln w="12700">
                  <a:noFill/>
                  <a:prstDash val="solid"/>
                </a:ln>
              </a:rPr>
              <a:t>	- je zavinené</a:t>
            </a:r>
            <a:endParaRPr lang="sk-SK" sz="2000"/>
          </a:p>
          <a:p>
            <a:pPr marL="0" indent="0">
              <a:buNone/>
            </a:pPr>
            <a:r>
              <a:rPr lang="sk-SK" sz="2000">
                <a:ln w="18000">
                  <a:noFill/>
                  <a:prstDash val="solid"/>
                  <a:miter lim="800000"/>
                </a:ln>
              </a:rPr>
              <a:t>Podľa miery spoločenskej nebezpečnosti </a:t>
            </a:r>
            <a:r>
              <a:rPr lang="sk-SK" sz="2000">
                <a:ln w="12700">
                  <a:noFill/>
                  <a:prstDash val="solid"/>
                </a:ln>
              </a:rPr>
              <a:t>rozoznávame:   </a:t>
            </a:r>
          </a:p>
          <a:p>
            <a:r>
              <a:rPr lang="sk-SK" sz="2000" b="1">
                <a:ln w="18415" cmpd="sng">
                  <a:noFill/>
                  <a:prstDash val="solid"/>
                </a:ln>
              </a:rPr>
              <a:t>trestné činy</a:t>
            </a:r>
            <a:r>
              <a:rPr lang="sk-SK" sz="2000" b="1"/>
              <a:t> </a:t>
            </a:r>
          </a:p>
          <a:p>
            <a:r>
              <a:rPr lang="sk-SK" sz="2000" b="1">
                <a:ln w="18415" cmpd="sng">
                  <a:noFill/>
                  <a:prstDash val="solid"/>
                </a:ln>
              </a:rPr>
              <a:t>priestupky</a:t>
            </a:r>
            <a:endParaRPr lang="sk-SK" sz="2000" b="1"/>
          </a:p>
          <a:p>
            <a:endParaRPr lang="sk-SK" sz="2000"/>
          </a:p>
        </p:txBody>
      </p:sp>
      <p:pic>
        <p:nvPicPr>
          <p:cNvPr id="5122" name="Picture 2" descr="Trestné právo | ACCEPTUM, s.r.o.">
            <a:extLst>
              <a:ext uri="{FF2B5EF4-FFF2-40B4-BE49-F238E27FC236}">
                <a16:creationId xmlns:a16="http://schemas.microsoft.com/office/drawing/2014/main" id="{559867F2-A901-9976-AE08-65AE5D5E74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6" r="19444" b="2"/>
          <a:stretch/>
        </p:blipFill>
        <p:spPr bwMode="auto">
          <a:xfrm>
            <a:off x="5911532" y="2484255"/>
            <a:ext cx="5150277" cy="371424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3" name="Rectangle 513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0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STEINIGER | law firm - Advokátska kancelária a Advokáti, Bratislava, Praha">
            <a:extLst>
              <a:ext uri="{FF2B5EF4-FFF2-40B4-BE49-F238E27FC236}">
                <a16:creationId xmlns:a16="http://schemas.microsoft.com/office/drawing/2014/main" id="{3E604B2B-A24C-7F3F-45A8-BD1A4EC86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76" b="345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ástupný symbol obsahu 2">
            <a:extLst>
              <a:ext uri="{FF2B5EF4-FFF2-40B4-BE49-F238E27FC236}">
                <a16:creationId xmlns:a16="http://schemas.microsoft.com/office/drawing/2014/main" id="{CC925999-4E5F-7734-6261-2D7BCD845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705" y="494675"/>
            <a:ext cx="10904095" cy="568228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sk-SK" dirty="0">
                <a:ln w="18000">
                  <a:noFill/>
                  <a:prstDash val="solid"/>
                  <a:miter lim="800000"/>
                </a:ln>
                <a:solidFill>
                  <a:srgbClr val="FFFFFF"/>
                </a:solidFill>
                <a:latin typeface="Forte Forward" pitchFamily="2" charset="-18"/>
                <a:cs typeface="Forte Forward" pitchFamily="2" charset="-18"/>
              </a:rPr>
              <a:t>Priestupok</a:t>
            </a:r>
            <a:r>
              <a:rPr lang="sk-SK" dirty="0">
                <a:solidFill>
                  <a:srgbClr val="FFFFFF"/>
                </a:solidFill>
                <a:latin typeface="Forte Forward" pitchFamily="2" charset="-18"/>
                <a:cs typeface="Forte Forward" pitchFamily="2" charset="-18"/>
              </a:rPr>
              <a:t> </a:t>
            </a:r>
          </a:p>
          <a:p>
            <a:r>
              <a:rPr lang="sk-SK" dirty="0">
                <a:ln w="12700">
                  <a:noFill/>
                  <a:prstDash val="solid"/>
                </a:ln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 zavinené konanie, ktoré porušuje alebo ohrozuje záujem spoločnosti a  je označené ako priestupok v Zákone o priestupkoch. </a:t>
            </a:r>
          </a:p>
          <a:p>
            <a:r>
              <a:rPr lang="sk-SK" dirty="0">
                <a:ln w="12700">
                  <a:noFill/>
                  <a:prstDash val="solid"/>
                </a:ln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Priestupkom je napr. </a:t>
            </a:r>
          </a:p>
          <a:p>
            <a:r>
              <a:rPr lang="sk-SK" dirty="0">
                <a:ln w="12700">
                  <a:noFill/>
                  <a:prstDash val="solid"/>
                </a:ln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porušenie verejného poriadku (rušenie nočného pokoja...), </a:t>
            </a:r>
          </a:p>
          <a:p>
            <a:r>
              <a:rPr lang="sk-SK" dirty="0">
                <a:ln w="12700">
                  <a:noFill/>
                  <a:prstDash val="solid"/>
                </a:ln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priestupok proti majetku (drobná krádež...),</a:t>
            </a:r>
          </a:p>
          <a:p>
            <a:r>
              <a:rPr lang="sk-SK" dirty="0">
                <a:ln w="12700">
                  <a:noFill/>
                  <a:prstDash val="solid"/>
                </a:ln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priestupky proti občianskemu spolunažívaniu (ohováranie), </a:t>
            </a:r>
          </a:p>
          <a:p>
            <a:r>
              <a:rPr lang="sk-SK" dirty="0">
                <a:ln w="12700">
                  <a:noFill/>
                  <a:prstDash val="solid"/>
                </a:ln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dopravné priestupky (nerešpektovanie dopravných značiek...). </a:t>
            </a:r>
          </a:p>
          <a:p>
            <a:pPr marL="0" indent="0">
              <a:buNone/>
            </a:pPr>
            <a:r>
              <a:rPr lang="sk-SK" dirty="0">
                <a:ln w="12700">
                  <a:noFill/>
                  <a:prstDash val="solid"/>
                </a:ln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Sankcie za priestupky sú miernejšie ako pri trestných činoch (napomenutie, pokuta). Za priestupok nie je možné </a:t>
            </a:r>
            <a:r>
              <a:rPr lang="sk-SK" dirty="0">
                <a:ln w="18415" cmpd="sng">
                  <a:noFill/>
                  <a:prstDash val="solid"/>
                </a:ln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udeliť trest odňatia slobody.</a:t>
            </a:r>
            <a:br>
              <a:rPr lang="sk-SK" dirty="0">
                <a:ln w="12700">
                  <a:noFill/>
                  <a:prstDash val="solid"/>
                </a:ln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n w="12700">
                  <a:noFill/>
                  <a:prstDash val="solid"/>
                </a:ln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Trestný čin predstavuje pre spoločnosť vyššiu mieru nebezpečenstva, než priestupok.</a:t>
            </a:r>
          </a:p>
        </p:txBody>
      </p:sp>
    </p:spTree>
    <p:extLst>
      <p:ext uri="{BB962C8B-B14F-4D97-AF65-F5344CB8AC3E}">
        <p14:creationId xmlns:p14="http://schemas.microsoft.com/office/powerpoint/2010/main" val="416610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81" name="Rectangle 1128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Strategie - Pred 25 rokmi sa divákom prvýkrát predstavil psí komisár Rex">
            <a:extLst>
              <a:ext uri="{FF2B5EF4-FFF2-40B4-BE49-F238E27FC236}">
                <a16:creationId xmlns:a16="http://schemas.microsoft.com/office/drawing/2014/main" id="{E3A1AA67-0D18-3E6C-DF61-979B312B68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6" r="1532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83" name="Rectangle 1128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B3F381D-317F-A388-D576-84D984105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2947" y="1139253"/>
            <a:ext cx="4353392" cy="53974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b="1" dirty="0">
                <a:ln w="18000">
                  <a:noFill/>
                  <a:prstDash val="solid"/>
                  <a:miter lim="800000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Trestný čin</a:t>
            </a:r>
            <a:r>
              <a:rPr lang="sk-SK" dirty="0">
                <a:ln w="18000">
                  <a:noFill/>
                  <a:prstDash val="solid"/>
                  <a:miter lim="800000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dirty="0">
                <a:ln w="12700">
                  <a:noFill/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sa delí na: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n w="18415" cmpd="sng">
                  <a:noFill/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- </a:t>
            </a:r>
            <a:r>
              <a:rPr lang="sk-SK" b="1" dirty="0">
                <a:ln w="18415" cmpd="sng">
                  <a:noFill/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prečin</a:t>
            </a:r>
            <a:r>
              <a:rPr lang="sk-SK" dirty="0">
                <a:ln w="18415" cmpd="sng">
                  <a:noFill/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dirty="0">
                <a:ln w="12700">
                  <a:noFill/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(trestný čin spáchaný z nedbanlivosti alebo úmyselný trestný čin, za ktorý zákon ustanovuje trest odňatia slobody s hornou hranicou trestnej sadzby neprevyšujúcou 5 rokov)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n w="18415" cmpd="sng">
                  <a:noFill/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- </a:t>
            </a:r>
            <a:r>
              <a:rPr lang="sk-SK" b="1" dirty="0">
                <a:ln w="18415" cmpd="sng">
                  <a:noFill/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zločin </a:t>
            </a:r>
            <a:r>
              <a:rPr lang="sk-SK" dirty="0">
                <a:ln w="12700">
                  <a:noFill/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(úmyselný trestný čin, za ktorý zákon ustanovuje trest odňatia slobody s hornou hranicou trestnej sadzby prevyšujúcou 5 rokov. Zločin, za ktorý zákon ustanovuje trest odňatia slobody s dolnou hranicou trestnej sadzby najmenej 8 rokov, sa považuje za obzvlášť závažný).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43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70" name="Picture 2" descr="Al Capone - Movies, Quotes &amp; Son">
            <a:extLst>
              <a:ext uri="{FF2B5EF4-FFF2-40B4-BE49-F238E27FC236}">
                <a16:creationId xmlns:a16="http://schemas.microsoft.com/office/drawing/2014/main" id="{9F24C719-5165-78A0-552A-06E87BCA1B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77" name="Group 7176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7178" name="Freeform: Shape 7177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179" name="Freeform: Shape 7178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Zástupný symbol obsahu 2">
            <a:extLst>
              <a:ext uri="{FF2B5EF4-FFF2-40B4-BE49-F238E27FC236}">
                <a16:creationId xmlns:a16="http://schemas.microsoft.com/office/drawing/2014/main" id="{C212CE41-E128-E880-8D67-F6333FF65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r>
              <a:rPr lang="sk-SK" sz="2000" b="1" dirty="0">
                <a:ln w="18000">
                  <a:noFill/>
                  <a:prstDash val="solid"/>
                  <a:miter lim="800000"/>
                </a:ln>
                <a:solidFill>
                  <a:schemeClr val="bg1"/>
                </a:solidFill>
              </a:rPr>
              <a:t>Príprava a pokus</a:t>
            </a:r>
            <a:br>
              <a:rPr lang="sk-SK" sz="2000" dirty="0">
                <a:solidFill>
                  <a:schemeClr val="bg1"/>
                </a:solidFill>
              </a:rPr>
            </a:br>
            <a:r>
              <a:rPr lang="sk-SK" sz="20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Trestným činom je aj príprava na zločin</a:t>
            </a:r>
            <a:r>
              <a:rPr lang="en-US" sz="20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 </a:t>
            </a:r>
            <a:r>
              <a:rPr lang="sk-SK" sz="20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a pokus o trestný čin. Sú za nerovnaké tresty ako pri čine dokonanom. Trest nie je uložený, pokiaľ páchateľ od činu včas upustil, alebo ho oznámil polícii.</a:t>
            </a:r>
            <a:endParaRPr lang="sk-SK" sz="2000" dirty="0">
              <a:solidFill>
                <a:schemeClr val="bg1"/>
              </a:solidFill>
            </a:endParaRPr>
          </a:p>
          <a:p>
            <a:r>
              <a:rPr lang="sk-SK" sz="2000" b="1" dirty="0">
                <a:solidFill>
                  <a:schemeClr val="bg1"/>
                </a:solidFill>
              </a:rPr>
              <a:t>Miesto trestného činu</a:t>
            </a:r>
            <a:br>
              <a:rPr lang="sk-SK" sz="2000" dirty="0">
                <a:solidFill>
                  <a:schemeClr val="bg1"/>
                </a:solidFill>
              </a:rPr>
            </a:br>
            <a:r>
              <a:rPr lang="sk-SK" sz="20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Miesto spáchania trestného činu je každé miesto, na ktorom páchateľ konal, alebo nastal alebo podľa predstavy páchateľa mal nastať následok predpokladaný Trestným zákonom.</a:t>
            </a:r>
            <a:endParaRPr lang="sk-SK" sz="2000" dirty="0">
              <a:solidFill>
                <a:schemeClr val="bg1"/>
              </a:solidFill>
            </a:endParaRPr>
          </a:p>
        </p:txBody>
      </p:sp>
      <p:grpSp>
        <p:nvGrpSpPr>
          <p:cNvPr id="7181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182" name="Freeform: Shape 7181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83" name="Freeform: Shape 7182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84" name="Freeform: Shape 7183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85" name="Freeform: Shape 7184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86" name="Freeform: Shape 7185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3172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194" name="Picture 2" descr="A sweet, simple, salt-of-the-earth scruffball: why I love Columbo |  Television | The Guardian">
            <a:extLst>
              <a:ext uri="{FF2B5EF4-FFF2-40B4-BE49-F238E27FC236}">
                <a16:creationId xmlns:a16="http://schemas.microsoft.com/office/drawing/2014/main" id="{0F371EDC-97EB-1623-8BA2-AE281E5A7B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5" r="11126" b="1"/>
          <a:stretch/>
        </p:blipFill>
        <p:spPr bwMode="auto"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01" name="Group 8200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8202" name="Freeform: Shape 8201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203" name="Freeform: Shape 8202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Zástupný symbol obsahu 2">
            <a:extLst>
              <a:ext uri="{FF2B5EF4-FFF2-40B4-BE49-F238E27FC236}">
                <a16:creationId xmlns:a16="http://schemas.microsoft.com/office/drawing/2014/main" id="{29D9E911-DA11-41C6-6EBE-1E1B0239C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1174" y="401247"/>
            <a:ext cx="5620867" cy="5770460"/>
          </a:xfrm>
        </p:spPr>
        <p:txBody>
          <a:bodyPr>
            <a:normAutofit/>
          </a:bodyPr>
          <a:lstStyle/>
          <a:p>
            <a:r>
              <a:rPr lang="sk-SK" sz="2000" b="1" dirty="0">
                <a:solidFill>
                  <a:schemeClr val="bg1"/>
                </a:solidFill>
              </a:rPr>
              <a:t>Páchateľ </a:t>
            </a:r>
            <a:br>
              <a:rPr lang="sk-SK" sz="2000" dirty="0">
                <a:solidFill>
                  <a:schemeClr val="bg1"/>
                </a:solidFill>
              </a:rPr>
            </a:br>
            <a:r>
              <a:rPr lang="sk-SK" sz="20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Páchateľom trestného činu je ten, kto ho spáchal sám. Páchateľom trestného činu je fyzická osoba, ktorá v dobe spáchania trestného činu dosiahla určitý vek a je príčetná. Ak bol trestný čin spáchaný spoločným konaním dvoch alebo viacerých páchateľov, hovoríme o spolupáchateľstve, každý z nich zodpovedá, ako keby trestný čin spáchal sám (nezáleží na podiele, akým prispel k spáchaniu trestného činu).</a:t>
            </a:r>
            <a:br>
              <a:rPr lang="sk-SK" sz="2000" dirty="0">
                <a:solidFill>
                  <a:schemeClr val="bg1"/>
                </a:solidFill>
              </a:rPr>
            </a:br>
            <a:r>
              <a:rPr lang="sk-SK" sz="2000" dirty="0">
                <a:solidFill>
                  <a:schemeClr val="bg1"/>
                </a:solidFill>
              </a:rPr>
              <a:t> </a:t>
            </a:r>
          </a:p>
          <a:p>
            <a:r>
              <a:rPr lang="sk-SK" sz="2000" b="1" dirty="0">
                <a:solidFill>
                  <a:schemeClr val="bg1"/>
                </a:solidFill>
              </a:rPr>
              <a:t>Účastníkom trestného činu </a:t>
            </a:r>
            <a:r>
              <a:rPr lang="sk-SK" sz="20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je ten, kto: </a:t>
            </a:r>
            <a:br>
              <a:rPr lang="sk-SK" sz="20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</a:br>
            <a:r>
              <a:rPr lang="sk-SK" sz="20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a) zosnoval alebo riadil spáchanie trestného činu </a:t>
            </a:r>
            <a:r>
              <a:rPr lang="sk-SK" sz="2000" dirty="0">
                <a:ln w="18415" cmpd="sng">
                  <a:noFill/>
                  <a:prstDash val="solid"/>
                </a:ln>
                <a:solidFill>
                  <a:schemeClr val="bg1"/>
                </a:solidFill>
              </a:rPr>
              <a:t>(organizátor).</a:t>
            </a:r>
            <a:br>
              <a:rPr lang="sk-SK" sz="20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</a:br>
            <a:r>
              <a:rPr lang="sk-SK" sz="20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b) naviedol iného na spáchanie trestného činu </a:t>
            </a:r>
            <a:r>
              <a:rPr lang="sk-SK" sz="2000" dirty="0">
                <a:ln w="18415" cmpd="sng">
                  <a:noFill/>
                  <a:prstDash val="solid"/>
                </a:ln>
                <a:solidFill>
                  <a:schemeClr val="bg1"/>
                </a:solidFill>
              </a:rPr>
              <a:t>(návodca),</a:t>
            </a:r>
            <a:br>
              <a:rPr lang="sk-SK" sz="20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</a:br>
            <a:r>
              <a:rPr lang="sk-SK" sz="20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c) požiadal iného, aby spáchal trestný čin </a:t>
            </a:r>
            <a:r>
              <a:rPr lang="sk-SK" sz="2000" dirty="0">
                <a:ln w="18415" cmpd="sng">
                  <a:noFill/>
                  <a:prstDash val="solid"/>
                </a:ln>
                <a:solidFill>
                  <a:schemeClr val="bg1"/>
                </a:solidFill>
              </a:rPr>
              <a:t>(objednávateľ),</a:t>
            </a:r>
            <a:br>
              <a:rPr lang="sk-SK" sz="20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</a:br>
            <a:r>
              <a:rPr lang="sk-SK" sz="20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d) poskytol inému pomoc pri spáchaní trestného činu </a:t>
            </a:r>
            <a:r>
              <a:rPr lang="sk-SK" sz="2000" dirty="0">
                <a:ln w="18415" cmpd="sng">
                  <a:noFill/>
                  <a:prstDash val="solid"/>
                </a:ln>
                <a:solidFill>
                  <a:schemeClr val="bg1"/>
                </a:solidFill>
              </a:rPr>
              <a:t>(pomocník).</a:t>
            </a:r>
          </a:p>
          <a:p>
            <a:endParaRPr lang="sk-SK" sz="2000" dirty="0">
              <a:solidFill>
                <a:schemeClr val="bg1"/>
              </a:solidFill>
            </a:endParaRPr>
          </a:p>
        </p:txBody>
      </p:sp>
      <p:grpSp>
        <p:nvGrpSpPr>
          <p:cNvPr id="8205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8206" name="Freeform: Shape 8205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07" name="Freeform: Shape 8206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08" name="Freeform: Shape 8207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09" name="Freeform: Shape 8208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10" name="Freeform: Shape 8209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6741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Rectangle 922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222" name="Picture 6" descr="Robert Downey Jr. Benedict Cumberbatch'e karşı: Hangi Sherlock Holmes daha  iyi? | Independent Türkçe">
            <a:extLst>
              <a:ext uri="{FF2B5EF4-FFF2-40B4-BE49-F238E27FC236}">
                <a16:creationId xmlns:a16="http://schemas.microsoft.com/office/drawing/2014/main" id="{92FED9E5-AFB8-160A-BACA-53BCA35040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6" r="18865" b="1"/>
          <a:stretch/>
        </p:blipFill>
        <p:spPr bwMode="auto"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29" name="Group 9228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9230" name="Freeform: Shape 9229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231" name="Freeform: Shape 9230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Zástupný symbol obsahu 2">
            <a:extLst>
              <a:ext uri="{FF2B5EF4-FFF2-40B4-BE49-F238E27FC236}">
                <a16:creationId xmlns:a16="http://schemas.microsoft.com/office/drawing/2014/main" id="{8D6B049B-D23E-046B-1F37-757861568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036" y="817628"/>
            <a:ext cx="5788005" cy="5354079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sk-SK" sz="3800" b="1" dirty="0">
                <a:ln w="18000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Forte Forward" pitchFamily="2" charset="-18"/>
                <a:cs typeface="Forte Forward" pitchFamily="2" charset="-18"/>
              </a:rPr>
              <a:t>Trestnoprávna spôsobilosť</a:t>
            </a:r>
          </a:p>
          <a:p>
            <a:pPr marL="0" indent="0" algn="ctr">
              <a:buNone/>
            </a:pPr>
            <a:br>
              <a:rPr lang="sk-SK" sz="2400" dirty="0">
                <a:solidFill>
                  <a:schemeClr val="bg1"/>
                </a:solidFill>
              </a:rPr>
            </a:br>
            <a:r>
              <a:rPr lang="sk-SK" sz="24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Podľa trestného práva SR je trestne zodpovedný len ten, kto v čase spáchania činu už dovŕšil 14 rokov veku. </a:t>
            </a:r>
          </a:p>
          <a:p>
            <a:r>
              <a:rPr lang="sk-SK" sz="24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Mladšie osoby nemôžu byť za svoje konanie súdené a nemôžu byť označené ako páchatelia trestných činov. Páchateľ do 18. roku veku je označovaný ako mladistvý. </a:t>
            </a:r>
          </a:p>
          <a:p>
            <a:r>
              <a:rPr lang="sk-SK" sz="24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Ako trestne zodpovedný môže byť súdený a odsúdený, zaobchádza sa s ním osobitným spôsobom. </a:t>
            </a:r>
          </a:p>
          <a:p>
            <a:r>
              <a:rPr lang="sk-SK" sz="24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Mladistvému môže súd uložiť ochrannú výchovu, ktorá sa vykonáva v osobitných výchovných zariadeniach, maximálne do 18. roku chovanca. </a:t>
            </a:r>
          </a:p>
          <a:p>
            <a:r>
              <a:rPr lang="sk-SK" sz="24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Dovŕšením 18. roku sa páchateľ stáva plne trestne zodpovedný.</a:t>
            </a:r>
            <a:br>
              <a:rPr lang="sk-SK" sz="24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</a:br>
            <a:r>
              <a:rPr lang="sk-SK" sz="24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 </a:t>
            </a:r>
            <a:br>
              <a:rPr lang="sk-SK" sz="2400" dirty="0">
                <a:solidFill>
                  <a:schemeClr val="bg1"/>
                </a:solidFill>
              </a:rPr>
            </a:br>
            <a:endParaRPr lang="sk-SK" sz="2400" dirty="0">
              <a:solidFill>
                <a:schemeClr val="bg1"/>
              </a:solidFill>
            </a:endParaRPr>
          </a:p>
        </p:txBody>
      </p:sp>
      <p:grpSp>
        <p:nvGrpSpPr>
          <p:cNvPr id="9233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9234" name="Freeform: Shape 9233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35" name="Freeform: Shape 9234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36" name="Freeform: Shape 9235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37" name="Freeform: Shape 9236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38" name="Freeform: Shape 9237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276963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734</Words>
  <Application>Microsoft Office PowerPoint</Application>
  <PresentationFormat>Širokouhlá</PresentationFormat>
  <Paragraphs>42</Paragraphs>
  <Slides>12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Forte</vt:lpstr>
      <vt:lpstr>Forte Forward</vt:lpstr>
      <vt:lpstr>Times New Roman</vt:lpstr>
      <vt:lpstr>Motív Office</vt:lpstr>
      <vt:lpstr>Trestné právo</vt:lpstr>
      <vt:lpstr>Definícia </vt:lpstr>
      <vt:lpstr>Trestné právo  (TP) sa delí na: </vt:lpstr>
      <vt:lpstr>Stíhanie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Otázky?</vt:lpstr>
      <vt:lpstr>Ďakujeme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Trestné právo</dc:title>
  <dc:creator>Dominik Valeš</dc:creator>
  <cp:lastModifiedBy>Dominik Valeš</cp:lastModifiedBy>
  <cp:revision>5</cp:revision>
  <dcterms:created xsi:type="dcterms:W3CDTF">2023-11-12T19:10:09Z</dcterms:created>
  <dcterms:modified xsi:type="dcterms:W3CDTF">2023-11-14T00:13:05Z</dcterms:modified>
</cp:coreProperties>
</file>