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1" r:id="rId7"/>
    <p:sldId id="264" r:id="rId8"/>
    <p:sldId id="265" r:id="rId9"/>
    <p:sldId id="263" r:id="rId10"/>
    <p:sldId id="271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B55C8-7F19-4E1B-BE08-504074F5F0FD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B2064-AE5E-4676-96F0-575051BCDCA9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530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88D67B-7675-69D7-30BA-92EF082E7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0D08EC6-ECE9-693E-6386-75AB11537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3449BAA-43EA-AE8D-29B8-E270D552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9EADFAE-6322-30CA-CAC7-74957AFE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B871AD9-B6C9-72CE-7739-DC0D19BE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047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09F504-66F3-F265-92EA-FB3A9A86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D54EA64-01ED-149D-5368-389B2D9A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AD14FFC-32B2-A6F0-0AF0-F8A7199C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03DE879-1930-3408-7DBE-61BF116E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5968288-FAED-CC0A-2C71-FB6FD901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729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71279A3-27B3-491B-8A5E-5DEE7C45A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E40F24A-5B7B-783A-AB4B-575BD6F75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A544E31-CF6C-DBB0-50F0-57EBE7FE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4673E97-AD34-96D7-859F-45BF9DB8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E6AACFE-CDB2-81EC-BF64-0A06B59F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50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717EC9-567A-DCD2-5784-A599D3FC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2B0A5A-CDEC-FEF6-C179-B8A6ED4B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936456D-0388-C7C1-2C04-A8B82BB2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29785E-3794-B6D4-C1E4-D40E61DC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77CC2F5-69C2-1B77-FC27-B6C61CAE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543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0EBA4-49EF-FC78-1BD0-A99143C0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E84BC6-1B38-AA0C-3190-A69242C8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15A0906-9B01-BAED-E334-8BC20B31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00D34BB-FDE7-4DF8-CC74-A886E29F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B6B9CEC-1934-ADF1-41DC-83645B44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880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06BDB6-72E5-93E7-AF33-4C273BCA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966D1F-7B0C-7E21-F3B3-261B70FCC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DAE4CED-885F-FC36-0CB6-E4B879965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761EC97-9C1F-9A01-0EA3-C0189F45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9B8EBC3-FF66-73F8-0B9F-108B0F62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A8B660C-63AC-E5EC-C6A3-18FD6F55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25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191FE2-8706-BB4D-ED84-7C71961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58A004C-F865-A996-E912-AE775DCC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2CFCE9E-D279-503F-30E6-7625D83D2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142166A-7627-4C1F-4F8C-950D952A4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BA69B34-483B-4D06-ACC5-4CDF0477D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F5688A1-46DF-11EE-0837-90C3A36A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227B365-DF0B-B714-A0D1-6B89A8B3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B1FC57B-88C6-DD56-5A43-38079B29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2453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6B924E-5010-F491-D7F0-DD93A387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3E23878-D807-2156-2B3B-6B65448C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F3D3390-7F59-5827-5210-AD1341FB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775938F3-EDDC-B4CA-94DD-6308F5C7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219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931FE25-998B-BD9F-A2FC-4237EDEA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00B31D0-0326-3F52-C397-ED4E4EF2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F5F9133-EC64-0DB6-D779-1014AE47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72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D627AF-1D9E-4E42-BD49-E53213E8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4E82D3C-AE24-4145-5F77-EB811043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075FA48-55C5-A723-B25B-71E7D1256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3085E5A-368D-684C-1E1A-9BC4CB96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F9006CB-EAF7-757B-F894-0FCFE200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F48EEB-057D-5489-7A99-756D3ECC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489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DD6B9-F7B8-81C4-AF11-4CDF18A7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1ABA06A-CB39-530C-B594-C151FB88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E93B082-D91E-D487-39F8-D33EB2758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BF2F063-E10A-ABE0-364C-A4A3F78B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FF28118-C451-6B97-2889-4992DCF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5F354CC-E20F-E798-CEFE-B3E4C7E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790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980C7B2-4F23-2EF2-7A25-BFFED906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6B27E1-C4CF-8CB9-DEA5-2786543E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DBB7845-1BC5-ECBD-D1E9-900FDDB63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168C-242B-449B-85A2-63C5B4EF9961}" type="datetimeFigureOut">
              <a:rPr lang="sk-SK" smtClean="0"/>
              <a:t>20. 4. 2023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2090303-F14E-2A9E-8971-A2180BA39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F969E53-AE81-9E93-A91D-E5BA9D16F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91C9-BCB6-45E3-99A8-3DA3F0525CC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53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datechnika.sk/SK/enoviny/PisaliDejinyVedy/PublishingImages/historical_person_30_HATTALA,_M_.jpg" TargetMode="External"/><Relationship Id="rId3" Type="http://schemas.openxmlformats.org/officeDocument/2006/relationships/hyperlink" Target="https://www.pammap.sk/buxus/images/cache/zoom_in_2000/materialy/MMB_fotografie/MMB%20P%203001-4000/P-03651%20Ev.%20l%C3%BDceum,%20Palis%C3%A1dy.jpg?2025447463" TargetMode="External"/><Relationship Id="rId7" Type="http://schemas.openxmlformats.org/officeDocument/2006/relationships/hyperlink" Target="https://upload.wikimedia.org/wikipedia/commons/thumb/1/1d/Tatr%C3%ADn_-_pam%C3%A4tn%C3%A1_tabu%C4%BEa.jpg/1200px-Tatr%C3%ADn_-_pam%C3%A4tn%C3%A1_tabu%C4%BEa.jpg" TargetMode="External"/><Relationship Id="rId2" Type="http://schemas.openxmlformats.org/officeDocument/2006/relationships/hyperlink" Target="https://b44a735e76.clvaw-cdnwnd.com/927de20646558ed538c920bb172e850e/200003871-4a7914a792/%C4%BD.%C5%A0t%C3%BAr%20(1)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bazeknih.cz/img/books/15_/15935/bmid_nauka-reci-slovenskej-pi5-15935.jpg" TargetMode="External"/><Relationship Id="rId5" Type="http://schemas.openxmlformats.org/officeDocument/2006/relationships/hyperlink" Target="https://upload.wikimedia.org/wikipedia/commons/thumb/0/0a/Kossuth_Lajos_sz%C3%ADnezett_litogr%C3%A1fia_1848_Prinzhofer.jpg/220px-Kossuth_Lajos_sz%C3%ADnezett_litogr%C3%A1fia_1848_Prinzhofer.jpg" TargetMode="External"/><Relationship Id="rId4" Type="http://schemas.openxmlformats.org/officeDocument/2006/relationships/hyperlink" Target="https://encrypted-tbn0.gstatic.com/images?q=tbn:ANd9GcSEMJqqYUej5-zKguRz71LquNgpAt3YVmFGKVe5uL-MQQRZNRR4LEYulh8biQLJOfWvW_w&amp;usqp=CAU" TargetMode="External"/><Relationship Id="rId9" Type="http://schemas.openxmlformats.org/officeDocument/2006/relationships/hyperlink" Target="https://kulturblog.sk/wp-content/uploads/2021/03/narodne-obrodenie-1-735x325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G4VbcpENCc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Štandard — Cesta k spisovnej slovenčine: Pred 178 rokmi sa stretol Štúr,  Hurban a Hodža v Hlbokom">
            <a:extLst>
              <a:ext uri="{FF2B5EF4-FFF2-40B4-BE49-F238E27FC236}">
                <a16:creationId xmlns:a16="http://schemas.microsoft.com/office/drawing/2014/main" id="{0DC8AF48-54B5-B7F6-1AAF-37F4B2D2C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833"/>
          <a:stretch/>
        </p:blipFill>
        <p:spPr bwMode="auto">
          <a:xfrm>
            <a:off x="20" y="10"/>
            <a:ext cx="12188931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AC2A02A-B023-DA10-6152-4F9165524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sk-SK" sz="6600">
                <a:solidFill>
                  <a:srgbClr val="FFFFFF"/>
                </a:solidFill>
              </a:rPr>
              <a:t>Štúrovská generácja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3404740-F43C-9740-6802-6BF42AC32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Bc. Dominik Valeš               II. ročník </a:t>
            </a:r>
          </a:p>
        </p:txBody>
      </p:sp>
      <p:sp>
        <p:nvSpPr>
          <p:cNvPr id="105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79919D-03E0-706A-A179-ED999785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sz="6000" b="1" dirty="0"/>
              <a:t>Porovnanie</a:t>
            </a:r>
            <a:endParaRPr lang="sk-SK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A309A8-2006-3F2F-6E5F-1B7702E4D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/>
              <a:t>Bernolákovčina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DF31EC4-38BF-9D0C-2461-1E5DE484E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k-SK" b="1" dirty="0"/>
              <a:t>fonetický princíp</a:t>
            </a:r>
          </a:p>
          <a:p>
            <a:r>
              <a:rPr lang="sk-SK" b="1" dirty="0" err="1"/>
              <a:t>ďe</a:t>
            </a:r>
            <a:r>
              <a:rPr lang="sk-SK" b="1" dirty="0"/>
              <a:t>, </a:t>
            </a:r>
            <a:r>
              <a:rPr lang="sk-SK" b="1" dirty="0" err="1"/>
              <a:t>ďi</a:t>
            </a:r>
            <a:endParaRPr lang="sk-SK" b="1" dirty="0"/>
          </a:p>
          <a:p>
            <a:r>
              <a:rPr lang="sk-SK" b="1" dirty="0"/>
              <a:t>J= G (</a:t>
            </a:r>
            <a:r>
              <a:rPr lang="sk-SK" b="1" dirty="0" err="1"/>
              <a:t>gazik</a:t>
            </a:r>
            <a:r>
              <a:rPr lang="sk-SK" b="1" dirty="0"/>
              <a:t>) (</a:t>
            </a:r>
            <a:r>
              <a:rPr lang="sk-SK" b="1" i="1" dirty="0"/>
              <a:t>jazyk)</a:t>
            </a:r>
          </a:p>
          <a:p>
            <a:r>
              <a:rPr lang="sk-SK" b="1" i="1" dirty="0"/>
              <a:t>Neexistujú dvojhlásky</a:t>
            </a:r>
          </a:p>
          <a:p>
            <a:r>
              <a:rPr lang="sk-SK" b="1" i="1" dirty="0"/>
              <a:t>W= V</a:t>
            </a:r>
          </a:p>
          <a:p>
            <a:r>
              <a:rPr lang="sk-SK" b="1" i="1" dirty="0"/>
              <a:t>50 rokov</a:t>
            </a:r>
          </a:p>
          <a:p>
            <a:endParaRPr lang="sk-SK" b="1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B4B035C-50F4-EAFD-1193-D01F94F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/>
              <a:t>Štúrovčina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CF02556-7142-212A-60F5-D8A4703B52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b="1" dirty="0"/>
              <a:t>fonetický princíp</a:t>
            </a:r>
          </a:p>
          <a:p>
            <a:r>
              <a:rPr lang="sk-SK" b="1" dirty="0" err="1"/>
              <a:t>ďe</a:t>
            </a:r>
            <a:r>
              <a:rPr lang="sk-SK" b="1" dirty="0"/>
              <a:t>, </a:t>
            </a:r>
            <a:r>
              <a:rPr lang="sk-SK" b="1" dirty="0" err="1"/>
              <a:t>ďi</a:t>
            </a:r>
            <a:endParaRPr lang="sk-SK" b="1" dirty="0"/>
          </a:p>
          <a:p>
            <a:r>
              <a:rPr lang="sk-SK" b="1" dirty="0"/>
              <a:t>Iba „i“</a:t>
            </a:r>
          </a:p>
          <a:p>
            <a:r>
              <a:rPr lang="sk-SK" b="1" dirty="0"/>
              <a:t>Ô =UO</a:t>
            </a:r>
          </a:p>
          <a:p>
            <a:r>
              <a:rPr lang="sk-SK" b="1" dirty="0" err="1"/>
              <a:t>ia</a:t>
            </a:r>
            <a:r>
              <a:rPr lang="sk-SK" b="1" dirty="0"/>
              <a:t> , </a:t>
            </a:r>
            <a:r>
              <a:rPr lang="sk-SK" b="1" dirty="0" err="1"/>
              <a:t>ie</a:t>
            </a:r>
            <a:r>
              <a:rPr lang="sk-SK" b="1" dirty="0"/>
              <a:t> = ja , je</a:t>
            </a:r>
          </a:p>
          <a:p>
            <a:r>
              <a:rPr lang="sk-SK" b="1" dirty="0"/>
              <a:t>Uplatňovanie rytmického zákona</a:t>
            </a:r>
          </a:p>
          <a:p>
            <a:endParaRPr lang="sk-SK" b="1" dirty="0"/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3870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703629-056D-FA22-5BC3-69B864E8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/>
              <a:t>Otázky</a:t>
            </a:r>
          </a:p>
        </p:txBody>
      </p:sp>
      <p:pic>
        <p:nvPicPr>
          <p:cNvPr id="2050" name="Picture 2" descr="Slovenské národné obrodenie – KulturBlog">
            <a:extLst>
              <a:ext uri="{FF2B5EF4-FFF2-40B4-BE49-F238E27FC236}">
                <a16:creationId xmlns:a16="http://schemas.microsoft.com/office/drawing/2014/main" id="{DD6EB863-6B12-2EB8-565D-3A9E66814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r="2" b="2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1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0611FC-AAD3-15B8-552E-F7C48BCD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sk-SK" b="1">
                <a:solidFill>
                  <a:schemeClr val="bg1"/>
                </a:solidFill>
              </a:rPr>
              <a:t>Zdroje obrázkov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80B8E6-510D-9821-EA29-37C49F60D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sk-SK" sz="1400" dirty="0">
                <a:solidFill>
                  <a:schemeClr val="bg1"/>
                </a:solidFill>
                <a:hlinkClick r:id="rId2"/>
              </a:rPr>
              <a:t>https://b44a735e76.clvaw-cdnwnd.com/927de20646558ed538c920bb172e850e/200003871-4a7914a792/%C4%BD.%C5%A0t%C3%BAr%20(1).jpg</a:t>
            </a:r>
            <a:endParaRPr lang="sk-SK" sz="1400" dirty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  <a:hlinkClick r:id="rId3"/>
              </a:rPr>
              <a:t>https://www.pammap.sk/buxus/images/cache/zoom_in_2000/materialy/MMB_fotografie/MMB%20P%203001-4000/P-03651%20Ev.%20l%C3%BDceum,%20Palis%C3%A1dy.jpg?2025447463</a:t>
            </a:r>
            <a:endParaRPr lang="sk-SK" sz="1400" dirty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  <a:hlinkClick r:id="rId4"/>
              </a:rPr>
              <a:t>https://encrypted-tbn0.gstatic.com/images?q=tbn:ANd9GcSEMJqqYUej5-zKguRz71LquNgpAt3YVmFGKVe5uL-MQQRZNRR4LEYulh8biQLJOfWvW_w&amp;usqp=CAU</a:t>
            </a:r>
            <a:endParaRPr lang="sk-SK" sz="1400" dirty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  <a:hlinkClick r:id="rId5"/>
              </a:rPr>
              <a:t>https://upload.wikimedia.org/wikipedia/commons/thumb/0/0a/Kossuth_Lajos_sz%C3%ADnezett_litogr%C3%A1fia_1848_Prinzhofer.jpg/220px-Kossuth_Lajos_sz%C3%ADnezett_litogr%C3%A1fia_1848_Prinzhofer.jpg</a:t>
            </a:r>
            <a:endParaRPr lang="sk-SK" sz="1400" dirty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  <a:hlinkClick r:id="rId6"/>
              </a:rPr>
              <a:t>https://www.databazeknih.cz/img/books/15_/15935/bmid_nauka-reci-slovenskej-pi5-15935.jpg</a:t>
            </a:r>
            <a:endParaRPr lang="sk-SK" sz="1400" dirty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  <a:hlinkClick r:id="rId7"/>
              </a:rPr>
              <a:t>https://upload.wikimedia.org/wikipedia/commons/thumb/1/1d/Tatr%C3%ADn_-_pam%C3%A4tn%C3%A1_tabu%C4%BEa.jpg/1200px-Tatr%C3%ADn_-_pam%C3%A4tn%C3%A1_tabu%C4%BEa.jpg</a:t>
            </a:r>
            <a:endParaRPr lang="sk-SK" sz="1400" dirty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  <a:hlinkClick r:id="rId8"/>
              </a:rPr>
              <a:t>https://www.vedatechnika.sk/SK/enoviny/PisaliDejinyVedy/PublishingImages/historical_person_30_HATTALA,_M_.jpg</a:t>
            </a:r>
            <a:endParaRPr lang="sk-SK" sz="1400" dirty="0">
              <a:solidFill>
                <a:schemeClr val="bg1"/>
              </a:solidFill>
            </a:endParaRPr>
          </a:p>
          <a:p>
            <a:r>
              <a:rPr lang="sk-SK" sz="1400" dirty="0">
                <a:solidFill>
                  <a:schemeClr val="bg1"/>
                </a:solidFill>
                <a:hlinkClick r:id="rId9"/>
              </a:rPr>
              <a:t>https://kulturblog.sk/wp-content/uploads/2021/03/narodne-obrodenie-1-735x325.png</a:t>
            </a:r>
            <a:endParaRPr lang="sk-SK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sk-SK" sz="1400" dirty="0">
              <a:solidFill>
                <a:schemeClr val="bg1"/>
              </a:solidFill>
            </a:endParaRPr>
          </a:p>
          <a:p>
            <a:endParaRPr lang="sk-SK" sz="1400" dirty="0">
              <a:solidFill>
                <a:schemeClr val="bg1"/>
              </a:solidFill>
            </a:endParaRPr>
          </a:p>
          <a:p>
            <a:endParaRPr lang="sk-SK" sz="1400" dirty="0">
              <a:solidFill>
                <a:schemeClr val="bg1"/>
              </a:solidFill>
            </a:endParaRPr>
          </a:p>
          <a:p>
            <a:endParaRPr lang="sk-SK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Štúrovci | datakabinet.sk">
            <a:extLst>
              <a:ext uri="{FF2B5EF4-FFF2-40B4-BE49-F238E27FC236}">
                <a16:creationId xmlns:a16="http://schemas.microsoft.com/office/drawing/2014/main" id="{E476FDEB-7D64-50CD-7490-3CA67C445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4749" b="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E703629-056D-FA22-5BC3-69B864E8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 err="1"/>
              <a:t>Ďakujem</a:t>
            </a:r>
            <a:r>
              <a:rPr lang="en-US" sz="6600" b="1" dirty="0"/>
              <a:t> za </a:t>
            </a:r>
            <a:r>
              <a:rPr lang="en-US" sz="6600" b="1" dirty="0" err="1"/>
              <a:t>pozornosť</a:t>
            </a:r>
            <a:r>
              <a:rPr lang="en-US" sz="6600" b="1" dirty="0"/>
              <a:t> </a:t>
            </a:r>
          </a:p>
        </p:txBody>
      </p:sp>
      <p:sp>
        <p:nvSpPr>
          <p:cNvPr id="3083" name="Rectangle: Rounded Corners 308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2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2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BCE212-7811-3F22-9DD8-5E1777E3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Opakovanie                      </a:t>
            </a:r>
            <a:r>
              <a:rPr lang="sk-SK" sz="2000" b="1" i="1" dirty="0"/>
              <a:t>SNH – Slovenské národné hnutie</a:t>
            </a:r>
            <a:endParaRPr lang="sk-SK" b="1" i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259E317-C8E9-004B-FBF8-695F0C32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1262" cy="4351338"/>
          </a:xfrm>
        </p:spPr>
        <p:txBody>
          <a:bodyPr>
            <a:normAutofit/>
          </a:bodyPr>
          <a:lstStyle/>
          <a:p>
            <a:r>
              <a:rPr lang="sk-SK" sz="2000" b="1" dirty="0"/>
              <a:t>Kto je hlavným predstaviteľom prvej fázy SNH? 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sk-SK" sz="2000" b="1" kern="50" dirty="0">
                <a:effectLst/>
                <a:ea typeface="Andale Sans UI"/>
              </a:rPr>
              <a:t>Vymenujte hlavných predstaviteľov Slovanskej vzájomnosti?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sk-SK" sz="2000" b="1" kern="50" dirty="0">
                <a:ea typeface="Andale Sans UI"/>
              </a:rPr>
              <a:t>Najdôležitejšie dielo Jána Kollára sa volá ........</a:t>
            </a:r>
            <a:r>
              <a:rPr lang="sk-SK" sz="2000" b="1" kern="50" dirty="0">
                <a:effectLst/>
                <a:ea typeface="Andale Sans UI"/>
              </a:rPr>
              <a:t>?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sk-SK" sz="2000" b="1" kern="50" dirty="0">
                <a:effectLst/>
                <a:ea typeface="Andale Sans UI"/>
              </a:rPr>
              <a:t>Uveďte dve hlavné centrá druhej fázy SNH?</a:t>
            </a:r>
            <a:r>
              <a:rPr lang="sk-SK" sz="2000" b="1" dirty="0"/>
              <a:t> 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sk-SK" sz="2000" b="1" dirty="0"/>
              <a:t>V ktorom roku bola kodifikovaná bernolákovčina?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sk-SK" sz="2000" b="1" dirty="0"/>
              <a:t>Bernolákovčina bola založená na...........princípe?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CB66B34-8553-CB42-D50A-650FC750CD95}"/>
              </a:ext>
            </a:extLst>
          </p:cNvPr>
          <p:cNvSpPr txBox="1"/>
          <p:nvPr/>
        </p:nvSpPr>
        <p:spPr>
          <a:xfrm>
            <a:off x="8654943" y="3116910"/>
            <a:ext cx="335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Slávy Dcéra 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7A0C03E0-C66E-E908-D224-39C5B00D5E46}"/>
              </a:ext>
            </a:extLst>
          </p:cNvPr>
          <p:cNvSpPr txBox="1"/>
          <p:nvPr/>
        </p:nvSpPr>
        <p:spPr>
          <a:xfrm>
            <a:off x="8654945" y="2431319"/>
            <a:ext cx="347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Ján Kollár, P. J. Šafárik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3EDDEF29-F676-29ED-E8FD-BAE9D96561AF}"/>
              </a:ext>
            </a:extLst>
          </p:cNvPr>
          <p:cNvSpPr txBox="1"/>
          <p:nvPr/>
        </p:nvSpPr>
        <p:spPr>
          <a:xfrm>
            <a:off x="8718029" y="1854903"/>
            <a:ext cx="335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Anton Bernolák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78B1828-492B-D920-A960-4963C474F228}"/>
              </a:ext>
            </a:extLst>
          </p:cNvPr>
          <p:cNvSpPr txBox="1"/>
          <p:nvPr/>
        </p:nvSpPr>
        <p:spPr>
          <a:xfrm>
            <a:off x="8654943" y="3802501"/>
            <a:ext cx="335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Budín a Pešť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C3AC411-582D-371B-801F-A5C4587FFE22}"/>
              </a:ext>
            </a:extLst>
          </p:cNvPr>
          <p:cNvSpPr txBox="1"/>
          <p:nvPr/>
        </p:nvSpPr>
        <p:spPr>
          <a:xfrm>
            <a:off x="8654943" y="4582088"/>
            <a:ext cx="335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1787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80C6E66-1124-C6EC-559E-4D0E8A7A7A5B}"/>
              </a:ext>
            </a:extLst>
          </p:cNvPr>
          <p:cNvSpPr txBox="1"/>
          <p:nvPr/>
        </p:nvSpPr>
        <p:spPr>
          <a:xfrm>
            <a:off x="8654942" y="5182134"/>
            <a:ext cx="335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fonetickom</a:t>
            </a:r>
          </a:p>
        </p:txBody>
      </p:sp>
    </p:spTree>
    <p:extLst>
      <p:ext uri="{BB962C8B-B14F-4D97-AF65-F5344CB8AC3E}">
        <p14:creationId xmlns:p14="http://schemas.microsoft.com/office/powerpoint/2010/main" val="39919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EC4AD8-6860-1C61-411C-91A0A2A1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11" y="2296164"/>
            <a:ext cx="5733054" cy="397406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sk-SK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19 storočie</a:t>
            </a:r>
          </a:p>
          <a:p>
            <a:pPr>
              <a:spcAft>
                <a:spcPts val="800"/>
              </a:spcAft>
            </a:pPr>
            <a:r>
              <a:rPr lang="sk-SK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evanjelické lýceum v Prešporku</a:t>
            </a:r>
            <a:r>
              <a:rPr lang="sk-SK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(Bratislava)</a:t>
            </a:r>
            <a:endParaRPr lang="sk-SK" sz="2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sk-SK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Slovenskí študenti - krúžky - slovanské dejiny, slovanské jazyky, tvorba v materskom jazyku...</a:t>
            </a:r>
          </a:p>
          <a:p>
            <a:pPr>
              <a:spcAft>
                <a:spcPts val="800"/>
              </a:spcAft>
            </a:pPr>
            <a:r>
              <a:rPr lang="sk-SK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Ľ. Štúr </a:t>
            </a:r>
            <a:r>
              <a:rPr lang="sk-SK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(žiak, neskôr učiteľ) =&gt; jeho </a:t>
            </a:r>
            <a:r>
              <a:rPr lang="sk-SK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stúpenci = štúrovci</a:t>
            </a:r>
            <a:r>
              <a:rPr lang="sk-SK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(Štúrova družina)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FE1F58-5510-9B9A-364C-D4A17383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1395" y="324678"/>
            <a:ext cx="4562263" cy="62086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9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Rectangle 308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09" name="Graphic 38">
            <a:extLst>
              <a:ext uri="{FF2B5EF4-FFF2-40B4-BE49-F238E27FC236}">
                <a16:creationId xmlns:a16="http://schemas.microsoft.com/office/drawing/2014/main" id="{3CC7AA9C-C2F2-4084-9DA2-10496BF4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888" y="1448890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06B230D1-A85F-4C7D-AE8A-7E30FA1E1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10" name="Freeform: Shape 3091">
              <a:extLst>
                <a:ext uri="{FF2B5EF4-FFF2-40B4-BE49-F238E27FC236}">
                  <a16:creationId xmlns:a16="http://schemas.microsoft.com/office/drawing/2014/main" id="{B37842DD-6004-4ED8-AEF6-E6E38A4DA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3076" name="Picture 4" descr="Lajos Kossuth - Wikipedia">
            <a:extLst>
              <a:ext uri="{FF2B5EF4-FFF2-40B4-BE49-F238E27FC236}">
                <a16:creationId xmlns:a16="http://schemas.microsoft.com/office/drawing/2014/main" id="{3A35FF20-6E1C-F667-018A-EA35580F9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8362"/>
          <a:stretch/>
        </p:blipFill>
        <p:spPr bwMode="auto">
          <a:xfrm>
            <a:off x="2499564" y="323407"/>
            <a:ext cx="3566568" cy="26704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76E7D7-1E4E-1832-09B8-4463FB7B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925666"/>
            <a:ext cx="5217173" cy="435133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sk-SK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1836</a:t>
            </a:r>
            <a:r>
              <a:rPr lang="sk-SK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sk-SK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„tajná“ procesia národností pod Devínskym hradom</a:t>
            </a:r>
            <a:r>
              <a:rPr lang="sk-SK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spcAft>
                <a:spcPts val="800"/>
              </a:spcAft>
            </a:pPr>
            <a:r>
              <a:rPr lang="sk-SK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pracovať pre národ</a:t>
            </a:r>
            <a:r>
              <a:rPr lang="sk-SK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prijali slovanské mená</a:t>
            </a:r>
          </a:p>
          <a:p>
            <a:pPr>
              <a:spcAft>
                <a:spcPts val="800"/>
              </a:spcAft>
            </a:pPr>
            <a:r>
              <a:rPr lang="sk-SK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Zosilnená maďarizácia</a:t>
            </a:r>
            <a:r>
              <a:rPr lang="sk-SK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v čele maďarského národného hnutia = </a:t>
            </a:r>
            <a:r>
              <a:rPr lang="sk-SK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L. Košút</a:t>
            </a:r>
            <a:r>
              <a:rPr lang="sk-SK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sk-SK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Ľ. Štúr = zákaz vyučovať na lýceu</a:t>
            </a:r>
            <a:r>
              <a:rPr lang="sk-SK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=&gt; reakcia študentov = protest proti odvolaniu </a:t>
            </a:r>
          </a:p>
          <a:p>
            <a:pPr>
              <a:spcAft>
                <a:spcPts val="800"/>
              </a:spcAft>
            </a:pPr>
            <a:r>
              <a:rPr lang="sk-SK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1844 </a:t>
            </a:r>
            <a:r>
              <a:rPr lang="sk-SK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 22 študentov odišlo z Ba lýcea na lýceum do Levoče =&gt; spievali pieseň </a:t>
            </a:r>
            <a:r>
              <a:rPr lang="sk-SK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Nad Tatrou</a:t>
            </a:r>
            <a:r>
              <a:rPr lang="sk-SK" sz="18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 blýska</a:t>
            </a:r>
            <a:r>
              <a:rPr lang="sk-SK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(J. Matúška)</a:t>
            </a:r>
          </a:p>
          <a:p>
            <a:r>
              <a:rPr lang="sk-SK" sz="1800" dirty="0">
                <a:solidFill>
                  <a:schemeClr val="bg1"/>
                </a:solidFill>
                <a:cs typeface="Times New Roman" panose="02020603050405020304" pitchFamily="18" charset="0"/>
                <a:hlinkClick r:id="rId3"/>
              </a:rPr>
              <a:t>https://www.youtube.com/watch?v=hG4VbcpENCc</a:t>
            </a:r>
            <a:endParaRPr lang="sk-SK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111" name="Group 3093">
            <a:extLst>
              <a:ext uri="{FF2B5EF4-FFF2-40B4-BE49-F238E27FC236}">
                <a16:creationId xmlns:a16="http://schemas.microsoft.com/office/drawing/2014/main" id="{332ED93E-F1F1-46BF-B18E-134CB31A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88ADD0EB-6B6C-435F-A36D-DAF69F1D2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12" name="Freeform: Shape 3095">
              <a:extLst>
                <a:ext uri="{FF2B5EF4-FFF2-40B4-BE49-F238E27FC236}">
                  <a16:creationId xmlns:a16="http://schemas.microsoft.com/office/drawing/2014/main" id="{577B89E7-9C9A-47AD-B18E-3236F45C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20BE6390-943A-4781-973F-8FDBE0F16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13" name="Freeform: Shape 3097">
              <a:extLst>
                <a:ext uri="{FF2B5EF4-FFF2-40B4-BE49-F238E27FC236}">
                  <a16:creationId xmlns:a16="http://schemas.microsoft.com/office/drawing/2014/main" id="{7BA70C61-9271-43B4-859C-21D0C45E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99" name="Freeform: Shape 3098">
              <a:extLst>
                <a:ext uri="{FF2B5EF4-FFF2-40B4-BE49-F238E27FC236}">
                  <a16:creationId xmlns:a16="http://schemas.microsoft.com/office/drawing/2014/main" id="{11930234-4E48-42E8-94C4-10EB3353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F58BF244-D3E0-4434-AF8F-D3DAE9CA5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87CD605C-BB14-40E3-9DC2-97FD8B5F7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02" name="Freeform: Shape 3101">
              <a:extLst>
                <a:ext uri="{FF2B5EF4-FFF2-40B4-BE49-F238E27FC236}">
                  <a16:creationId xmlns:a16="http://schemas.microsoft.com/office/drawing/2014/main" id="{6578A481-26C9-46DA-8395-2CE5CEDD2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03" name="Freeform: Shape 3102">
              <a:extLst>
                <a:ext uri="{FF2B5EF4-FFF2-40B4-BE49-F238E27FC236}">
                  <a16:creationId xmlns:a16="http://schemas.microsoft.com/office/drawing/2014/main" id="{14F9F061-747F-4F62-9E1E-63A9C3432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04" name="Freeform: Shape 3103">
              <a:extLst>
                <a:ext uri="{FF2B5EF4-FFF2-40B4-BE49-F238E27FC236}">
                  <a16:creationId xmlns:a16="http://schemas.microsoft.com/office/drawing/2014/main" id="{B62560A9-6C17-42CF-B426-CA707D2DC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05" name="Freeform: Shape 3104">
              <a:extLst>
                <a:ext uri="{FF2B5EF4-FFF2-40B4-BE49-F238E27FC236}">
                  <a16:creationId xmlns:a16="http://schemas.microsoft.com/office/drawing/2014/main" id="{E4DCEABC-85D3-4F63-889B-FA698C7B5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06" name="Freeform: Shape 3105">
              <a:extLst>
                <a:ext uri="{FF2B5EF4-FFF2-40B4-BE49-F238E27FC236}">
                  <a16:creationId xmlns:a16="http://schemas.microsoft.com/office/drawing/2014/main" id="{F5F42E8C-AC6F-4951-83C9-179D824B1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07" name="Freeform: Shape 3106">
              <a:extLst>
                <a:ext uri="{FF2B5EF4-FFF2-40B4-BE49-F238E27FC236}">
                  <a16:creationId xmlns:a16="http://schemas.microsoft.com/office/drawing/2014/main" id="{71E7EC34-DE0F-47D9-B3B2-C4AA686E9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3074" name="Picture 2" descr="Evanjelické lýceum , PAMMAP">
            <a:extLst>
              <a:ext uri="{FF2B5EF4-FFF2-40B4-BE49-F238E27FC236}">
                <a16:creationId xmlns:a16="http://schemas.microsoft.com/office/drawing/2014/main" id="{37E317EE-06A0-2740-9F72-B481CEFCF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5" b="2"/>
          <a:stretch/>
        </p:blipFill>
        <p:spPr bwMode="auto">
          <a:xfrm>
            <a:off x="883756" y="3036059"/>
            <a:ext cx="4611153" cy="34525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5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8E919DA-759C-70E9-3375-F29FA0F7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pPr algn="ctr"/>
            <a:r>
              <a:rPr lang="sk-SK" sz="40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NOVÁ SLOVENČINA</a:t>
            </a:r>
            <a:endParaRPr lang="sk-SK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146" name="Picture 2" descr="Nauka reči Slovenskej - Ľudovít Štúr | Databáze knih">
            <a:extLst>
              <a:ext uri="{FF2B5EF4-FFF2-40B4-BE49-F238E27FC236}">
                <a16:creationId xmlns:a16="http://schemas.microsoft.com/office/drawing/2014/main" id="{ED370653-F051-7004-6C37-23010B4B2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289"/>
          <a:stretch/>
        </p:blipFill>
        <p:spPr bwMode="auto"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7D7486-013F-22C1-C891-C210CA71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364513" cy="286251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sk-SK" sz="2000" b="1" dirty="0">
                <a:solidFill>
                  <a:schemeClr val="bg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1843 = dohoda o vytvorení spisovného jazyka na fare J. M. Hurbana v obci Hlboké</a:t>
            </a:r>
            <a:r>
              <a:rPr lang="sk-SK" sz="2000" dirty="0">
                <a:solidFill>
                  <a:schemeClr val="bg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(Štúr, Hurban, Hodža)</a:t>
            </a:r>
          </a:p>
          <a:p>
            <a:pPr>
              <a:spcAft>
                <a:spcPts val="800"/>
              </a:spcAft>
            </a:pPr>
            <a:r>
              <a:rPr lang="sk-SK" sz="2000" b="1" dirty="0">
                <a:solidFill>
                  <a:schemeClr val="bg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stredoslovenské nárečie</a:t>
            </a:r>
            <a:r>
              <a:rPr lang="sk-SK" sz="2000" dirty="0">
                <a:solidFill>
                  <a:schemeClr val="bg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(najrozšírenejšie)</a:t>
            </a:r>
          </a:p>
          <a:p>
            <a:pPr>
              <a:spcAft>
                <a:spcPts val="800"/>
              </a:spcAft>
            </a:pPr>
            <a:r>
              <a:rPr lang="sk-SK" sz="2000" dirty="0">
                <a:solidFill>
                  <a:schemeClr val="bg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1845 – Ľ. Štúr vydal: Nárečie slovenské alebo potreba písania v tomto nárečí...a gramatické</a:t>
            </a:r>
          </a:p>
          <a:p>
            <a:pPr>
              <a:spcAft>
                <a:spcPts val="800"/>
              </a:spcAft>
            </a:pPr>
            <a:r>
              <a:rPr lang="sk-SK" sz="2000" dirty="0">
                <a:solidFill>
                  <a:schemeClr val="bg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pravidlá slovenčiny = </a:t>
            </a:r>
            <a:r>
              <a:rPr lang="sk-SK" sz="2000" b="1" dirty="0">
                <a:solidFill>
                  <a:schemeClr val="bg1">
                    <a:alpha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Náuka reči slovenskej</a:t>
            </a:r>
            <a:endParaRPr lang="sk-SK" sz="2000" dirty="0">
              <a:solidFill>
                <a:schemeClr val="bg1">
                  <a:alpha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4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Obrázok, na ktorom je mapa&#10;&#10;Automaticky generovaný popis">
            <a:extLst>
              <a:ext uri="{FF2B5EF4-FFF2-40B4-BE49-F238E27FC236}">
                <a16:creationId xmlns:a16="http://schemas.microsoft.com/office/drawing/2014/main" id="{4133A4DC-FB8A-1423-1E17-01D2F0E01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2" r="16190" b="6010"/>
          <a:stretch/>
        </p:blipFill>
        <p:spPr>
          <a:xfrm>
            <a:off x="978339" y="643466"/>
            <a:ext cx="10235321" cy="55710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52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10" name="Graphic 38">
            <a:extLst>
              <a:ext uri="{FF2B5EF4-FFF2-40B4-BE49-F238E27FC236}">
                <a16:creationId xmlns:a16="http://schemas.microsoft.com/office/drawing/2014/main" id="{3CC7AA9C-C2F2-4084-9DA2-10496BF4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0888" y="1448890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11" name="Freeform: Shape 4110">
              <a:extLst>
                <a:ext uri="{FF2B5EF4-FFF2-40B4-BE49-F238E27FC236}">
                  <a16:creationId xmlns:a16="http://schemas.microsoft.com/office/drawing/2014/main" id="{06B230D1-A85F-4C7D-AE8A-7E30FA1E1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112" name="Freeform: Shape 4111">
              <a:extLst>
                <a:ext uri="{FF2B5EF4-FFF2-40B4-BE49-F238E27FC236}">
                  <a16:creationId xmlns:a16="http://schemas.microsoft.com/office/drawing/2014/main" id="{B37842DD-6004-4ED8-AEF6-E6E38A4DA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2502D4C5-F5E7-B360-CC6B-C3F21ABEE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9" b="27676"/>
          <a:stretch/>
        </p:blipFill>
        <p:spPr bwMode="auto">
          <a:xfrm>
            <a:off x="798218" y="384678"/>
            <a:ext cx="4420440" cy="42367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86C695CD-A2C1-E945-481E-EC8C7CEEA78D}"/>
              </a:ext>
            </a:extLst>
          </p:cNvPr>
          <p:cNvSpPr txBox="1"/>
          <p:nvPr/>
        </p:nvSpPr>
        <p:spPr>
          <a:xfrm>
            <a:off x="5895080" y="290498"/>
            <a:ext cx="5643778" cy="301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sk-SK" sz="2400" b="1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bg1"/>
                </a:solidFill>
                <a:effectLst/>
              </a:rPr>
              <a:t>Tatrín</a:t>
            </a:r>
            <a:r>
              <a:rPr lang="en-US" sz="2400" b="1" dirty="0">
                <a:solidFill>
                  <a:schemeClr val="bg1"/>
                </a:solidFill>
                <a:effectLst/>
              </a:rPr>
              <a:t> (1844)</a:t>
            </a:r>
            <a:r>
              <a:rPr lang="en-US" sz="2400" dirty="0">
                <a:solidFill>
                  <a:schemeClr val="bg1"/>
                </a:solidFill>
                <a:effectLst/>
              </a:rPr>
              <a:t> –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spolok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</a:rPr>
              <a:t>Slovenské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národné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noviny</a:t>
            </a:r>
            <a:r>
              <a:rPr lang="en-US" sz="2400" dirty="0">
                <a:solidFill>
                  <a:schemeClr val="bg1"/>
                </a:solidFill>
                <a:effectLst/>
              </a:rPr>
              <a:t> (1845 – Ľ.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Štúr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</a:rPr>
              <a:t>Ľ. </a:t>
            </a:r>
            <a:r>
              <a:rPr lang="en-US" sz="2400" b="1" dirty="0" err="1">
                <a:solidFill>
                  <a:schemeClr val="bg1"/>
                </a:solidFill>
                <a:effectLst/>
              </a:rPr>
              <a:t>Štúr</a:t>
            </a:r>
            <a:r>
              <a:rPr lang="en-US" sz="2400" dirty="0">
                <a:solidFill>
                  <a:schemeClr val="bg1"/>
                </a:solidFill>
                <a:effectLst/>
              </a:rPr>
              <a:t> –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roku</a:t>
            </a:r>
            <a:r>
              <a:rPr lang="en-US" sz="2400" dirty="0">
                <a:solidFill>
                  <a:schemeClr val="bg1"/>
                </a:solidFill>
                <a:effectLst/>
              </a:rPr>
              <a:t> 1</a:t>
            </a:r>
            <a:r>
              <a:rPr lang="sk-SK" sz="2400" dirty="0">
                <a:solidFill>
                  <a:schemeClr val="bg1"/>
                </a:solidFill>
                <a:effectLst/>
              </a:rPr>
              <a:t>8</a:t>
            </a:r>
            <a:r>
              <a:rPr lang="en-US" sz="2400" dirty="0">
                <a:solidFill>
                  <a:schemeClr val="bg1"/>
                </a:solidFill>
                <a:effectLst/>
              </a:rPr>
              <a:t>47 - </a:t>
            </a:r>
            <a:r>
              <a:rPr lang="en-US" sz="2400" b="1" dirty="0" err="1">
                <a:solidFill>
                  <a:schemeClr val="bg1"/>
                </a:solidFill>
                <a:effectLst/>
              </a:rPr>
              <a:t>poslanec</a:t>
            </a:r>
            <a:r>
              <a:rPr lang="en-US" sz="24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</a:rPr>
              <a:t>Uhorského</a:t>
            </a:r>
            <a:r>
              <a:rPr lang="en-US" sz="24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</a:rPr>
              <a:t>snemu</a:t>
            </a:r>
            <a:endParaRPr lang="en-US" sz="240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</a:rPr>
              <a:t>Štúrovci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zakladali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tzv</a:t>
            </a:r>
            <a:r>
              <a:rPr lang="en-US" sz="2400" dirty="0">
                <a:solidFill>
                  <a:schemeClr val="bg1"/>
                </a:solidFill>
                <a:effectLst/>
              </a:rPr>
              <a:t>. </a:t>
            </a:r>
            <a:r>
              <a:rPr lang="en-US" sz="2400" b="1" dirty="0" err="1">
                <a:solidFill>
                  <a:schemeClr val="bg1"/>
                </a:solidFill>
                <a:effectLst/>
              </a:rPr>
              <a:t>nedeľné</a:t>
            </a:r>
            <a:r>
              <a:rPr lang="en-US" sz="24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</a:rPr>
              <a:t>školy</a:t>
            </a:r>
            <a:endParaRPr lang="en-US" sz="240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/>
              </a:rPr>
              <a:t>Vznikali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aj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</a:rPr>
              <a:t>spolky</a:t>
            </a:r>
            <a:r>
              <a:rPr lang="en-US" sz="2400" b="1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</a:rPr>
              <a:t>miernosti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</a:p>
        </p:txBody>
      </p:sp>
      <p:grpSp>
        <p:nvGrpSpPr>
          <p:cNvPr id="4114" name="Group 4113">
            <a:extLst>
              <a:ext uri="{FF2B5EF4-FFF2-40B4-BE49-F238E27FC236}">
                <a16:creationId xmlns:a16="http://schemas.microsoft.com/office/drawing/2014/main" id="{332ED93E-F1F1-46BF-B18E-134CB31A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88ADD0EB-6B6C-435F-A36D-DAF69F1D2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577B89E7-9C9A-47AD-B18E-3236F45C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20BE6390-943A-4781-973F-8FDBE0F16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18" name="Freeform: Shape 4117">
              <a:extLst>
                <a:ext uri="{FF2B5EF4-FFF2-40B4-BE49-F238E27FC236}">
                  <a16:creationId xmlns:a16="http://schemas.microsoft.com/office/drawing/2014/main" id="{7BA70C61-9271-43B4-859C-21D0C45E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19" name="Freeform: Shape 4118">
              <a:extLst>
                <a:ext uri="{FF2B5EF4-FFF2-40B4-BE49-F238E27FC236}">
                  <a16:creationId xmlns:a16="http://schemas.microsoft.com/office/drawing/2014/main" id="{11930234-4E48-42E8-94C4-10EB33536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120" name="Freeform: Shape 4119">
              <a:extLst>
                <a:ext uri="{FF2B5EF4-FFF2-40B4-BE49-F238E27FC236}">
                  <a16:creationId xmlns:a16="http://schemas.microsoft.com/office/drawing/2014/main" id="{F58BF244-D3E0-4434-AF8F-D3DAE9CA5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21" name="Freeform: Shape 4120">
              <a:extLst>
                <a:ext uri="{FF2B5EF4-FFF2-40B4-BE49-F238E27FC236}">
                  <a16:creationId xmlns:a16="http://schemas.microsoft.com/office/drawing/2014/main" id="{87CD605C-BB14-40E3-9DC2-97FD8B5F7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22" name="Freeform: Shape 4121">
              <a:extLst>
                <a:ext uri="{FF2B5EF4-FFF2-40B4-BE49-F238E27FC236}">
                  <a16:creationId xmlns:a16="http://schemas.microsoft.com/office/drawing/2014/main" id="{6578A481-26C9-46DA-8395-2CE5CEDD2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14F9F061-747F-4F62-9E1E-63A9C3432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B62560A9-6C17-42CF-B426-CA707D2DC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E4DCEABC-85D3-4F63-889B-FA698C7B5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26" name="Freeform: Shape 4125">
              <a:extLst>
                <a:ext uri="{FF2B5EF4-FFF2-40B4-BE49-F238E27FC236}">
                  <a16:creationId xmlns:a16="http://schemas.microsoft.com/office/drawing/2014/main" id="{F5F42E8C-AC6F-4951-83C9-179D824B1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27" name="Freeform: Shape 4126">
              <a:extLst>
                <a:ext uri="{FF2B5EF4-FFF2-40B4-BE49-F238E27FC236}">
                  <a16:creationId xmlns:a16="http://schemas.microsoft.com/office/drawing/2014/main" id="{71E7EC34-DE0F-47D9-B3B2-C4AA686E9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4098" name="Picture 2" descr="Štúrovská generácia">
            <a:extLst>
              <a:ext uri="{FF2B5EF4-FFF2-40B4-BE49-F238E27FC236}">
                <a16:creationId xmlns:a16="http://schemas.microsoft.com/office/drawing/2014/main" id="{F08DD0C8-88DD-E51E-A8F3-6CA97B761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6" r="9943" b="-1"/>
          <a:stretch/>
        </p:blipFill>
        <p:spPr bwMode="auto">
          <a:xfrm>
            <a:off x="6592378" y="3310374"/>
            <a:ext cx="4350148" cy="32571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0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lor">
            <a:extLst>
              <a:ext uri="{FF2B5EF4-FFF2-40B4-BE49-F238E27FC236}">
                <a16:creationId xmlns:a16="http://schemas.microsoft.com/office/drawing/2014/main" id="{8B4AF456-0671-432E-AD5B-FFAF8D64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CC80E02-0187-4790-513B-D2F121E5E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9" r="1" b="32461"/>
          <a:stretch/>
        </p:blipFill>
        <p:spPr bwMode="auto">
          <a:xfrm>
            <a:off x="-3049" y="10"/>
            <a:ext cx="12188952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563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7" name="Oval 717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entrálny informačný portál pre výskum, vývoj a inovácie">
            <a:extLst>
              <a:ext uri="{FF2B5EF4-FFF2-40B4-BE49-F238E27FC236}">
                <a16:creationId xmlns:a16="http://schemas.microsoft.com/office/drawing/2014/main" id="{DF28B9D3-8FB1-8A29-E9D4-67CB727C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6576" y="653064"/>
            <a:ext cx="2326176" cy="322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7180" name="Oval 717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1" name="Oval 7180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83" name="Oval 718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D7D58FD-C7EF-2CB5-4E39-B84E5BD1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sk-SK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Hattalova reforma</a:t>
            </a:r>
            <a:endParaRPr lang="sk-SK">
              <a:solidFill>
                <a:schemeClr val="bg1"/>
              </a:solidFill>
            </a:endParaRPr>
          </a:p>
        </p:txBody>
      </p:sp>
      <p:grpSp>
        <p:nvGrpSpPr>
          <p:cNvPr id="718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7186" name="Freeform: Shape 718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7" name="Freeform: Shape 718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8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7190" name="Freeform: Shape 718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1" name="Freeform: Shape 719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2" name="Freeform: Shape 719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3" name="Freeform: Shape 719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4" name="Freeform: Shape 719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5" name="Freeform: Shape 719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6" name="Freeform: Shape 719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7" name="Freeform: Shape 719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8" name="Freeform: Shape 719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9" name="Freeform: Shape 719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0" name="Freeform: Shape 719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1" name="Freeform: Shape 720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2" name="Freeform: Shape 720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3" name="Freeform: Shape 720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4" name="Freeform: Shape 720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5" name="Freeform: Shape 720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6" name="Freeform: Shape 720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7" name="Freeform: Shape 720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8" name="Freeform: Shape 720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9" name="Freeform: Shape 720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0" name="Freeform: Shape 720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1" name="Freeform: Shape 721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2" name="Freeform: Shape 721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3" name="Freeform: Shape 721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4" name="Freeform: Shape 721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5" name="Freeform: Shape 721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6" name="Freeform: Shape 721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7" name="Freeform: Shape 721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8" name="Freeform: Shape 721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9" name="Freeform: Shape 721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0" name="Freeform: Shape 721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1" name="Freeform: Shape 722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2" name="Freeform: Shape 722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3" name="Freeform: Shape 722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4" name="Freeform: Shape 722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5" name="Freeform: Shape 722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6" name="Freeform: Shape 722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7" name="Freeform: Shape 722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8" name="Freeform: Shape 722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9" name="Freeform: Shape 722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0" name="Freeform: Shape 722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1" name="Freeform: Shape 723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2" name="Freeform: Shape 723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3" name="Freeform: Shape 723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4" name="Freeform: Shape 723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5" name="Freeform: Shape 723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6" name="Freeform: Shape 723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7" name="Freeform: Shape 723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8" name="Freeform: Shape 723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9" name="Freeform: Shape 723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0" name="Freeform: Shape 723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1" name="Freeform: Shape 724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2" name="Freeform: Shape 724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3" name="Freeform: Shape 724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4" name="Freeform: Shape 724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5" name="Freeform: Shape 724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6" name="Freeform: Shape 724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7" name="Freeform: Shape 724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8" name="Freeform: Shape 724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9" name="Freeform: Shape 724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0" name="Freeform: Shape 724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1" name="Freeform: Shape 725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2" name="Freeform: Shape 725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3" name="Freeform: Shape 725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4" name="Freeform: Shape 725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5" name="Freeform: Shape 725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6" name="Freeform: Shape 725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7" name="Freeform: Shape 725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8" name="Freeform: Shape 725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9" name="Freeform: Shape 725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0" name="Freeform: Shape 725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1" name="Freeform: Shape 726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2" name="Freeform: Shape 726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3" name="Freeform: Shape 726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4" name="Freeform: Shape 726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5" name="Freeform: Shape 726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6" name="Freeform: Shape 726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7" name="Freeform: Shape 726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8" name="Freeform: Shape 726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9" name="Freeform: Shape 726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0" name="Freeform: Shape 726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1" name="Freeform: Shape 727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2" name="Freeform: Shape 727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3" name="Freeform: Shape 727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4" name="Freeform: Shape 727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5" name="Freeform: Shape 727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6" name="Freeform: Shape 727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7" name="Freeform: Shape 727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8" name="Freeform: Shape 727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9" name="Freeform: Shape 727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0" name="Freeform: Shape 727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1" name="Freeform: Shape 728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2" name="Freeform: Shape 728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3" name="Freeform: Shape 728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4" name="Freeform: Shape 728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5" name="Freeform: Shape 728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6" name="Freeform: Shape 728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7" name="Freeform: Shape 728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8" name="Freeform: Shape 728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9" name="Freeform: Shape 728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0" name="Freeform: Shape 728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1" name="Freeform: Shape 729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2" name="Freeform: Shape 729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3" name="Freeform: Shape 729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4" name="Freeform: Shape 729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5" name="Freeform: Shape 729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6" name="Freeform: Shape 729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7" name="Freeform: Shape 729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8" name="Freeform: Shape 729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9" name="Freeform: Shape 729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0" name="Freeform: Shape 729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1" name="Freeform: Shape 730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2" name="Freeform: Shape 730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3" name="Freeform: Shape 730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4" name="Freeform: Shape 730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5" name="Freeform: Shape 730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6" name="Freeform: Shape 730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7" name="Freeform: Shape 730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8" name="Freeform: Shape 730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9" name="Freeform: Shape 730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0" name="Freeform: Shape 730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1" name="Freeform: Shape 731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2" name="Freeform: Shape 731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3" name="Freeform: Shape 731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4" name="Freeform: Shape 731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5" name="Freeform: Shape 731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6" name="Freeform: Shape 731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7" name="Freeform: Shape 731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8" name="Freeform: Shape 731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9" name="Freeform: Shape 731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0" name="Freeform: Shape 731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1" name="Freeform: Shape 732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2" name="Freeform: Shape 732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3" name="Freeform: Shape 732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4" name="Freeform: Shape 732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5" name="Freeform: Shape 732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6" name="Freeform: Shape 732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7" name="Freeform: Shape 732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8" name="Freeform: Shape 732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9" name="Freeform: Shape 732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0" name="Freeform: Shape 732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1" name="Freeform: Shape 733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2" name="Freeform: Shape 733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3" name="Freeform: Shape 733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4" name="Freeform: Shape 733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5" name="Freeform: Shape 733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6" name="Freeform: Shape 733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7" name="Freeform: Shape 733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8" name="Freeform: Shape 733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9" name="Freeform: Shape 733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0" name="Freeform: Shape 733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1" name="Freeform: Shape 734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2" name="Freeform: Shape 734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3" name="Freeform: Shape 734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4" name="Freeform: Shape 734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5" name="Freeform: Shape 734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6" name="Freeform: Shape 734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7" name="Freeform: Shape 734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8" name="Freeform: Shape 734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9" name="Freeform: Shape 734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0" name="Freeform: Shape 734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1" name="Freeform: Shape 735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2" name="Freeform: Shape 735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3" name="Freeform: Shape 735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4" name="Freeform: Shape 735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5" name="Freeform: Shape 735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6" name="Freeform: Shape 735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7" name="Freeform: Shape 735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8" name="Freeform: Shape 735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2B56C8-F014-70C5-ADB8-05E32CC42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sk-SK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Bernolákovci súhlasili s používaním štúrovskej slovenčiny, ale </a:t>
            </a:r>
            <a:r>
              <a:rPr lang="sk-SK" sz="24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Slováci používali tri jazyky</a:t>
            </a:r>
            <a:endParaRPr lang="sk-SK" sz="2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sk-SK"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sk-SK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bernolákovská slovenčina, štúrovská slovenčina a slovakizovaná čeština </a:t>
            </a:r>
            <a:r>
              <a:rPr lang="sk-SK" sz="24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sk-SK" sz="2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sk-SK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kompromis = v rokoch </a:t>
            </a:r>
            <a:r>
              <a:rPr lang="sk-SK" sz="24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1851 – 1852</a:t>
            </a:r>
            <a:r>
              <a:rPr lang="sk-SK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vznik </a:t>
            </a:r>
            <a:r>
              <a:rPr lang="sk-SK" sz="24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tzv. opravenej slovenčiny</a:t>
            </a:r>
            <a:r>
              <a:rPr lang="sk-SK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sk-SK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reforma slovenského jazyka (Hattalova reforma) </a:t>
            </a:r>
          </a:p>
          <a:p>
            <a:pPr>
              <a:spcAft>
                <a:spcPts val="800"/>
              </a:spcAft>
            </a:pPr>
            <a:r>
              <a:rPr lang="sk-SK" sz="24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400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etymologický princíp</a:t>
            </a:r>
            <a:endParaRPr lang="sk-SK" sz="2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6972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675</Words>
  <Application>Microsoft Office PowerPoint</Application>
  <PresentationFormat>Širokouhlá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Symbol</vt:lpstr>
      <vt:lpstr>Motív Office</vt:lpstr>
      <vt:lpstr>Štúrovská generácja </vt:lpstr>
      <vt:lpstr>Opakovanie                      SNH – Slovenské národné hnutie</vt:lpstr>
      <vt:lpstr>Prezentácia programu PowerPoint</vt:lpstr>
      <vt:lpstr>Prezentácia programu PowerPoint</vt:lpstr>
      <vt:lpstr>NOVÁ SLOVENČINA</vt:lpstr>
      <vt:lpstr>Prezentácia programu PowerPoint</vt:lpstr>
      <vt:lpstr>Prezentácia programu PowerPoint</vt:lpstr>
      <vt:lpstr>Prezentácia programu PowerPoint</vt:lpstr>
      <vt:lpstr>Hattalova reforma</vt:lpstr>
      <vt:lpstr>Porovnanie</vt:lpstr>
      <vt:lpstr>Otázky</vt:lpstr>
      <vt:lpstr>Zdroje obrázkov</vt:lpstr>
      <vt:lpstr>Ďakujem za pozornosť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Štúrovská generácja </dc:title>
  <dc:creator>Dominik Valeš</dc:creator>
  <cp:lastModifiedBy>Dominik Valeš</cp:lastModifiedBy>
  <cp:revision>8</cp:revision>
  <dcterms:created xsi:type="dcterms:W3CDTF">2023-04-18T18:55:36Z</dcterms:created>
  <dcterms:modified xsi:type="dcterms:W3CDTF">2023-04-20T19:16:53Z</dcterms:modified>
</cp:coreProperties>
</file>