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3BD138-881D-4467-AA85-262CA85AFA11}" type="datetimeFigureOut">
              <a:rPr lang="sk-SK" smtClean="0"/>
              <a:pPr/>
              <a:t>29.03.2021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Krvavé udalosti v Černovej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4/4f/Cernova.Kirche.jpg/220px-Cernova.Kirch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0"/>
            <a:ext cx="2095500" cy="3457576"/>
          </a:xfrm>
          <a:prstGeom prst="rect">
            <a:avLst/>
          </a:prstGeom>
          <a:noFill/>
        </p:spPr>
      </p:pic>
      <p:sp>
        <p:nvSpPr>
          <p:cNvPr id="20484" name="AutoShape 4" descr="Andrej Hlinka nechal v slovenských dejinách hlbokú stop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86" name="Picture 6" descr="Spomienka na otca národa Andreja Hlinku – Matica slovensk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457699"/>
            <a:ext cx="2000232" cy="2400301"/>
          </a:xfrm>
          <a:prstGeom prst="rect">
            <a:avLst/>
          </a:prstGeom>
          <a:noFill/>
        </p:spPr>
      </p:pic>
      <p:pic>
        <p:nvPicPr>
          <p:cNvPr id="7" name="Picture 6" descr="Juraj Kuniak: Obraz | andrejhlinka.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090850" cy="2143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Národnostný útlak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Surový postup uhorskej vlády a vrchnosti sa prejavil pri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udalostiach v Černovej roku 1907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boli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dôsledkom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národnostného útlaku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Uhorsku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(Rakúsko – Uhorsku)</a:t>
            </a:r>
          </a:p>
          <a:p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Černovská tragédia (1907) - Mojevideo"/>
          <p:cNvPicPr>
            <a:picLocks noChangeAspect="1" noChangeArrowheads="1"/>
          </p:cNvPicPr>
          <p:nvPr/>
        </p:nvPicPr>
        <p:blipFill>
          <a:blip r:embed="rId2"/>
          <a:srcRect l="7031" r="6249"/>
          <a:stretch>
            <a:fillRect/>
          </a:stretch>
        </p:blipFill>
        <p:spPr bwMode="auto">
          <a:xfrm>
            <a:off x="5786446" y="4680142"/>
            <a:ext cx="3357554" cy="2177858"/>
          </a:xfrm>
          <a:prstGeom prst="rect">
            <a:avLst/>
          </a:prstGeom>
          <a:noFill/>
        </p:spPr>
      </p:pic>
      <p:pic>
        <p:nvPicPr>
          <p:cNvPr id="1028" name="Picture 4" descr="Vlajka štát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1" y="0"/>
            <a:ext cx="1714480" cy="92867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357290" y="6211669"/>
            <a:ext cx="441819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Černová </a:t>
            </a:r>
            <a:r>
              <a:rPr lang="sk-SK" dirty="0" smtClean="0"/>
              <a:t>– kedysi samostatná dedina,</a:t>
            </a:r>
          </a:p>
          <a:p>
            <a:r>
              <a:rPr lang="sk-SK" dirty="0"/>
              <a:t>d</a:t>
            </a:r>
            <a:r>
              <a:rPr lang="sk-SK" dirty="0" smtClean="0"/>
              <a:t>nes súčasť Ružomberka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83" y="6773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Dedinka Černová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Černovej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sa na podnet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Andreja Hlinku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miestneho rodáka a kňaza začal stavať nový kostol...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obyvatelia Černovej chceli, aby ho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vysvätil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ej Hlinka – Wikiped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4429108"/>
            <a:ext cx="1857356" cy="242889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572132" y="6488668"/>
            <a:ext cx="16850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Andrej Hlinka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071538" y="5214950"/>
            <a:ext cx="39741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Katolícky kňaz, politik, predstaviteľ</a:t>
            </a:r>
          </a:p>
          <a:p>
            <a:r>
              <a:rPr lang="sk-SK" b="1" dirty="0" smtClean="0"/>
              <a:t>Slovenskej ľudovej strany</a:t>
            </a:r>
            <a:endParaRPr lang="sk-SK" b="1" dirty="0"/>
          </a:p>
        </p:txBody>
      </p:sp>
      <p:cxnSp>
        <p:nvCxnSpPr>
          <p:cNvPr id="8" name="Rovná spojovacia šípka 7"/>
          <p:cNvCxnSpPr>
            <a:stCxn id="6" idx="3"/>
            <a:endCxn id="1026" idx="1"/>
          </p:cNvCxnSpPr>
          <p:nvPr/>
        </p:nvCxnSpPr>
        <p:spPr>
          <a:xfrm>
            <a:off x="5045703" y="5538116"/>
            <a:ext cx="2240941" cy="105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2" descr="https://upload.wikimedia.org/wikipedia/commons/thumb/4/4f/Cernova.Kirche.jpg/220px-Cernova.Kirch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0"/>
            <a:ext cx="2095500" cy="300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Zákaz vykonávať kňazskú funkciu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Andrej Hlinka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toho času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mal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zakázané vykonávať svoju kňazskú funkciu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za </a:t>
            </a:r>
            <a:r>
              <a:rPr lang="sk-SK" sz="2600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účasť v národnom hnutí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+ </a:t>
            </a:r>
            <a:r>
              <a:rPr lang="sk-SK" sz="26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predvolebnú agitáciu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...zákaz mu udelil biskup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Alexander </a:t>
            </a:r>
            <a:r>
              <a:rPr lang="sk-SK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Párvy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A. Hlinka sa proti zákazu odvolal =&gt; rozhodnúť mal samotný pápež...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Rímskokatolícka cirkev :: Spišská diecé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0465" y="0"/>
            <a:ext cx="1733535" cy="218076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57818" y="1785926"/>
            <a:ext cx="20185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Alexander </a:t>
            </a:r>
            <a:r>
              <a:rPr lang="sk-SK" b="1" dirty="0" err="1" smtClean="0"/>
              <a:t>Párvy</a:t>
            </a:r>
            <a:endParaRPr lang="sk-SK" b="1" dirty="0"/>
          </a:p>
        </p:txBody>
      </p:sp>
      <p:pic>
        <p:nvPicPr>
          <p:cNvPr id="6" name="Picture 6" descr="Spomienka na otca národa Andreja Hlinku – Matica slovensk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4714878"/>
            <a:ext cx="1785918" cy="2143122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715008" y="6488668"/>
            <a:ext cx="16850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Andrej Hlinka</a:t>
            </a:r>
            <a:endParaRPr lang="sk-SK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Proti vôli dedinčanov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857364"/>
            <a:ext cx="6400800" cy="4214842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Občania Černovej žiadali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aby sa s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vysviackou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kostola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počkalo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kým sa konflikt medzi Hlinkom a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Párvym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nevyrieši...</a:t>
            </a:r>
          </a:p>
          <a:p>
            <a:r>
              <a:rPr lang="sk-SK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Párvy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 však neoblomný 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nariadil vysviacku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27. októbra 1907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kostol sa mal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vysvätiť aj proti vôli občanov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pod ochranou žandárov...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 descr="Krvavé udalosti v&amp;nbsp;Černovej - O ško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753562"/>
            <a:ext cx="2643174" cy="2104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Streľba v Černovej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85926"/>
            <a:ext cx="6400800" cy="4071966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Černovčania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pohoršení postupom vrchnosti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 deň vysviacky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zhromaždili pred dedinou a protestovali proti násilnej vysviacke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Žandári</a:t>
            </a:r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vystrelili do zhromaždených neozbrojených ľudí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=&gt; na mieste </a:t>
            </a:r>
            <a:r>
              <a:rPr lang="sk-SK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zomrelo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9 ľudí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a ďalší 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 podľahli ťažkým zraneniam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...mnohí vo väzení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Masakra v Černovej šokovala svet a odhalila národnostný útlak v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5" y="4115256"/>
            <a:ext cx="2214546" cy="2742744"/>
          </a:xfrm>
          <a:prstGeom prst="rect">
            <a:avLst/>
          </a:prstGeom>
          <a:noFill/>
        </p:spPr>
      </p:pic>
      <p:sp>
        <p:nvSpPr>
          <p:cNvPr id="24580" name="AutoShape 4" descr="Černová nebola krivdou, aj Slováci strieľali do Maďarov, tvrdí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4582" name="Picture 6" descr="Juraj Kuniak: Obraz | andrejhlinka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3150" y="0"/>
            <a:ext cx="3090850" cy="2143070"/>
          </a:xfrm>
          <a:prstGeom prst="rect">
            <a:avLst/>
          </a:prstGeom>
          <a:noFill/>
        </p:spPr>
      </p:pic>
      <p:cxnSp>
        <p:nvCxnSpPr>
          <p:cNvPr id="8" name="Rovná spojovacia šípka 7"/>
          <p:cNvCxnSpPr/>
          <p:nvPr/>
        </p:nvCxnSpPr>
        <p:spPr>
          <a:xfrm rot="16200000" flipH="1">
            <a:off x="2393141" y="546498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142844" y="5934670"/>
            <a:ext cx="517000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Následky bezohľadného postupu </a:t>
            </a:r>
            <a:r>
              <a:rPr lang="sk-SK" b="1" dirty="0" smtClean="0"/>
              <a:t>= 15</a:t>
            </a:r>
          </a:p>
          <a:p>
            <a:pPr algn="ctr"/>
            <a:r>
              <a:rPr lang="sk-SK" b="1" dirty="0" smtClean="0"/>
              <a:t>vyhasnutých ľudských životov </a:t>
            </a:r>
            <a:r>
              <a:rPr lang="sk-SK" dirty="0" smtClean="0"/>
              <a:t>+ pár desiatok</a:t>
            </a:r>
          </a:p>
          <a:p>
            <a:pPr algn="ctr"/>
            <a:r>
              <a:rPr lang="sk-SK" dirty="0" smtClean="0"/>
              <a:t>zranených...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500166" y="1142984"/>
            <a:ext cx="201850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27. október 1907</a:t>
            </a:r>
            <a:endParaRPr lang="sk-SK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2285984" y="1785926"/>
            <a:ext cx="376577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Krvavé jatky v dedinke Černová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Ohlasy v monarchii aj </a:t>
            </a:r>
            <a:r>
              <a:rPr lang="sk-SK" smtClean="0"/>
              <a:t>vo svete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2303" y="2048257"/>
            <a:ext cx="6400800" cy="445257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Udalosti v Černovej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mali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celosvetový ohlas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...na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Morave a v Čechách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protestné zhromaždenia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A. Hlinku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Čechách búrlivo vítali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udalosťou sa zaoberal aj viedenský snem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chcel požiadať uhorskú vládu 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zastavenie prenasledovania Slovákov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pPr lvl="2"/>
            <a:r>
              <a:rPr lang="sk-SK" sz="2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Udalosť zaznamenali </a:t>
            </a:r>
            <a:r>
              <a:rPr lang="sk-SK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takmer </a:t>
            </a:r>
            <a:r>
              <a:rPr lang="sk-SK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všetky významné noviny na svete</a:t>
            </a:r>
            <a:r>
              <a:rPr lang="sk-SK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643042" y="1285860"/>
            <a:ext cx="322235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Protesty po celej monarchii</a:t>
            </a:r>
            <a:endParaRPr lang="sk-SK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Obrana Slovákov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 obranu Slovákov sa postavili aj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škótsky publicista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znalec pomerov v Uhorsku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R. W. </a:t>
            </a:r>
            <a:r>
              <a:rPr lang="sk-SK" sz="2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Seton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Watson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nórsky spisovateľ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humanista </a:t>
            </a:r>
            <a:r>
              <a:rPr lang="sk-SK" sz="2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Bjørnstjerne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Bjørnson</a:t>
            </a:r>
            <a:endParaRPr lang="sk-SK" sz="2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Bjørnstjerne Bjørn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4695824"/>
            <a:ext cx="1928794" cy="216217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714876" y="6488668"/>
            <a:ext cx="24769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Bjornstjerne</a:t>
            </a:r>
            <a:r>
              <a:rPr lang="sk-SK" b="1" dirty="0" smtClean="0"/>
              <a:t> </a:t>
            </a:r>
            <a:r>
              <a:rPr lang="sk-SK" b="1" dirty="0" err="1" smtClean="0"/>
              <a:t>Bjornson</a:t>
            </a:r>
            <a:endParaRPr lang="sk-SK" b="1" dirty="0"/>
          </a:p>
        </p:txBody>
      </p:sp>
      <p:pic>
        <p:nvPicPr>
          <p:cNvPr id="25604" name="Picture 4" descr="Múzeum v Kežmarku – Seton-Watson - Scotus Viator v Kežmark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0"/>
            <a:ext cx="1571604" cy="214309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214942" y="1785926"/>
            <a:ext cx="234070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R. W. </a:t>
            </a:r>
            <a:r>
              <a:rPr lang="sk-SK" b="1" dirty="0" err="1" smtClean="0"/>
              <a:t>Seton</a:t>
            </a:r>
            <a:r>
              <a:rPr lang="sk-SK" b="1" dirty="0" smtClean="0"/>
              <a:t> </a:t>
            </a:r>
            <a:r>
              <a:rPr lang="sk-SK" b="1" dirty="0" err="1" smtClean="0"/>
              <a:t>Watson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000100" y="5429264"/>
            <a:ext cx="45592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O útlaku slovenského národa v Uhorsku</a:t>
            </a:r>
          </a:p>
          <a:p>
            <a:r>
              <a:rPr lang="sk-SK" dirty="0" smtClean="0"/>
              <a:t>sa </a:t>
            </a:r>
            <a:r>
              <a:rPr lang="sk-SK" b="1" dirty="0" smtClean="0"/>
              <a:t>svetová verejnosť </a:t>
            </a:r>
            <a:r>
              <a:rPr lang="sk-SK" dirty="0" smtClean="0"/>
              <a:t>dozvedela práve</a:t>
            </a:r>
          </a:p>
          <a:p>
            <a:r>
              <a:rPr lang="sk-SK" b="1" dirty="0" smtClean="0"/>
              <a:t>po udalostiach v Černovej...</a:t>
            </a:r>
            <a:endParaRPr lang="sk-SK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210</TotalTime>
  <Words>353</Words>
  <Application>Microsoft Office PowerPoint</Application>
  <PresentationFormat>Prezentácia na obrazovke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Motív1</vt:lpstr>
      <vt:lpstr>Krvavé udalosti v Černovej</vt:lpstr>
      <vt:lpstr>Národnostný útlak</vt:lpstr>
      <vt:lpstr>Dedinka Černová</vt:lpstr>
      <vt:lpstr>Zákaz vykonávať kňazskú funkciu</vt:lpstr>
      <vt:lpstr>Proti vôli dedinčanov</vt:lpstr>
      <vt:lpstr>Streľba v Černovej</vt:lpstr>
      <vt:lpstr>Ohlasy v monarchii aj vo svete</vt:lpstr>
      <vt:lpstr>Obrana Slovákov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Krvavé udalosti v Černovej</dc:title>
  <dc:creator>Branislav Benčič</dc:creator>
  <cp:lastModifiedBy>Raduz</cp:lastModifiedBy>
  <cp:revision>46</cp:revision>
  <dcterms:created xsi:type="dcterms:W3CDTF">2020-05-09T13:37:04Z</dcterms:created>
  <dcterms:modified xsi:type="dcterms:W3CDTF">2021-03-29T15:43:02Z</dcterms:modified>
</cp:coreProperties>
</file>