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6C680-ED56-446C-86D5-251116CBA13C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9E476-3986-4334-9F63-9BE7C888DB8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682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6961-0CEC-4CEC-A542-550AF4915020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F92E2F3-A957-4897-AE39-228CC061DCDB}" type="datetimeFigureOut">
              <a:rPr lang="sk-SK" smtClean="0"/>
              <a:t>12. 1. 2015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6" name="Picture 10" descr="http://upload.wikimedia.org/wikipedia/commons/a/a4/Pre-mRNA-1ysv-tub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690014">
            <a:off x="5825094" y="-164982"/>
            <a:ext cx="2028825" cy="3743325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7772400" cy="1829761"/>
          </a:xfrm>
        </p:spPr>
        <p:txBody>
          <a:bodyPr/>
          <a:lstStyle/>
          <a:p>
            <a:r>
              <a:rPr lang="sk-SK" dirty="0" smtClean="0"/>
              <a:t>Nukleové kyseliny</a:t>
            </a:r>
            <a:endParaRPr lang="sk-SK" dirty="0"/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9458" name="Picture 2" descr="http://rack.2.mshcdn.com/media/ZgkyMDEzLzA2LzEzLzU0L2RuYS40NjE1MC5qcGcKcAl0aHVtYgk5NTB4NTM0IwplCWpwZw/3b6190d2/275/dn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712395">
            <a:off x="1984719" y="3886898"/>
            <a:ext cx="4001346" cy="2250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62" name="AutoShape 6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9464" name="AutoShape 8" descr="data:image/jpeg;base64,/9j/4AAQSkZJRgABAQAAAQABAAD/2wCEAAkGBxISEhUUExIWFRUXFxgYGBgYGR8bGRkaHBoXFx0dGB4ZICghHx0lHxobJDEhJSwrLi4uGCAzOjMsNygtLisBCgoKDg0OGxAQGy8lHyYsLCwtLjAvLTg4LDQsLCwsMDAsNzQsLC80LC8sLy8sLSwsNDQuLCwsLCwsLCwuLCwsLP/AABEIATEApQMBIgACEQEDEQH/xAAbAAEAAwEBAQEAAAAAAAAAAAAABAUGAwcCAf/EAEQQAAIBAwMCBAQDBQUGBAcAAAECEQADIQQSMQVBBiJRYRMycYFCkaEjUmKxwQcUcoKSM0Nj0eHwJLLD8RY0c4Ois8L/xAAZAQEAAwEBAAAAAAAAAAAAAAAAAgMEAQX/xAAvEQACAgEDAQcEAQQDAAAAAAAAAQIRAxIhMUEEEyJRYXHwMoGRobEjwdHhFEJS/9oADAMBAAIRAxEAPwD3GlKUApXy8wYiYxPE+9UGo6o4Vrd5Wt7lI3cQDjcHG5e+Jioyko8kJzUeTQ0rHdM8QPalbom2BIuZ2wTCkEBgA37skA4BqXb8Wi4F+DZZyWAyQIBIXPoSSPaDM9q5GalHUQjng0aalKVMuFKUoBSlKAUpSgFKUoBSlKAUpSgFKUoBSlKAVE13T0uwSWVhMMpgif0I9mBFS6rdR1uyhYbpKYbgAH3LQPrExTTq2IzcUvFwebeLiU1BsEiEAIKjaG3CZKzE+45qN03p+/8AalyoRlUDHnLEeXzGBwDJ9q7+M7Fy9rA9tSTcVdoAMYOzDPtB7ZGMxWv8L6e2ii1dSCE2MjgYd8sHGQQwgKcggETmtL+hpmBxTlUdkdOmdeYDafNt/CwIuAcQeSR/EAZrRaHVC6gcDBn9CRj2qvteHrQBVpdPwA/Mn0cHdI4BmYwSarb6NYZwLxNsDJ4b/CxGCePMAD2zmqMcNfo/LoXap4Vc3aLXqHWQkhIJHJPyj/mf+5qlXxK5aA6sfSBHr6g/rVNe097UQ37S1awU22nYsOQZCkBfsZHpVRrLLPdt6qyUUNtdtzQNwO24PUyJ+5rRGMbpK15lEsuRu26PRel9b+LcC+WIMkTEj0Yxu+gHrnFXVeW2+pWrT7filiYZUUQQJlZZv5gdq3/QupfGQbiN4Gff3H9f+tUzx6W6s0YMzl4ZclnSlKrNQpSlAKUpQClKUApSlAKUpQCoqdPtBzcCDccyZMH+EHCz3iJ71Krle1CJG5gJ/pyfpkZ9646OOupE6x0e3qQoeQVMqyxuE4IyCII5H0PIFfPVulC6AVO26ohW5kfuv6qf05qbqNSltdzsFGMn34ivo3l27tw2xMziD70aT5OOMXaZR6PqrhTaYEXVxnJX/F6iMhvxcc81LWv7zqF04zbXz3fdQeD7sTH03HtVn1PVrDXfbapiDtE+ucmftFc/Amm/Yvfb5rzk/wCRSVUfSdzf5q1Xpha5Zhinky03aiaUCvDvF3TxY1N2yYCkkqOPI+RHsJ2/5TXtwvru2yN3Mf8Af/ea/NUhKtABaDtniYx+tUQnRsnDWjyC94Ou6zTJqLBI1Vq1b8pMLdSD5c8NIJDcGYPYiR4H6xfC7ntuuxip3CIZcMpBg+xq71vVrthLdq1bYfEMAzLEBQiqNk4JzMiex5rh1vwXfuaf4+nYjVDJtuFC3FE+UAzsf0Ykk8EgHypZZ3sqvzMqjrilHldTTjxdpzMECOdzqOwPYn1/Q+lfmn8WWnONpH7wYx+ZUD9ayngDV6e+6tdtxetbkKvI2NMHchMbgZBkSPtXpoquWOae7LsbnPrX2M9f8YaZCAzZPoyH/wDoVeaXULcUMvBn9CQePcVDPRbP94Op2n4hQIc+UgTBj1yRNWCqAIAgegpFS6stipLln7SlKkTFKUoBSlKAUpSgFVnWtC9zYUiUJOWKnI7MoP8ApIg9+BXbquu+CgMSSYzwMFiT9ADVRruoX7ilQtxMZizckzxB7fbPGR3ODlEpyTjvF39rMvrtUt1rn7YqbBNrY8C2lwkqWBWRu5HED0EmZ+i1WqvBVZbdqCFBVt4KkwPg4gQvJOcVn/7Lh5mZx/vQzSJiUcgkfUjNbm8tkX2a0qiF8xTAZmzmMEgRn+KtEoKdRaMcvDGTv0opfGWoIQW7fJhEHuYVR+cVt9BpVtWktr8qIqD6KAP6VgrC/H6jZXlUY3G/yCQf9eyvRK5ne6Rf2ONQvzKDr1xrFxbyIzzAIUE+YYEhQT5lLCY/CtU1zqmse55rLJZeRDyJO2QkEBux7ANkHtO4qL1O0jWnFw7UiS37sZDD3BAI9xVUWlWxbPFadOrPN+rozkEtnJJ/Kr7p+h6hftq41gVTMYJMAkZgjOPWqfqNwFln5ioLQPKCeT/WBMcVfdN6sbemC2jbbbuAYk7JJLCSdsDI4mre0Z8ceu5iwSUfq4KfqfgzV2nOstXlvXxBdAhU3lGCNxdgWA4kZgCR213hvrCai0rA8jE84wQZyGBwQf8AnXHo733PxLtwBVGYna2D8sgDaMHdn0mq+/bCO2qshktswN5Y+VoBF4DtggOPqezbqoZFNU/sabrxxX280a6lRtDqhcX0YYYf1HseQf8ArUmuNUaU01aFKUrh0UpSgFKUoBSlKAhdQ0AulCWgLMiJDAxI9jiJ9Cam1G6i0Wn82w7SA3oSIEAZJmMDNQPDvUxdD2yfPbI3AmSJzBPeDIkTgCij1ohaUq6srOo+Gbdpbt62xkFrkTAC5dkBERySp7QBxMwlulbZYuWkYJABj3gDP/WrPxproRLAObplvZFgn8zA9xurMdX1UJHtWvBFabfTg8/tSjrSRaf2f2N97UXz222lP187j/8AXVh13xM9pnCIoRVn4zybcxMSoiZxBPPpiqjwr4adkW4xZN3nJYeuQFUmJiJYj8+2ysdMtqQSC7D8TncR9Oy/YCsWSUpydbGrGp6VFbFP0fqOpv2ldQ2QPMQig4nGCY+1V9vonUNxLurMWDA7wyx3DFkDLjgII+lbWlQ7pNbsn3Kaptsz9zw58QEXGUblKyFLOAZHldyY5/dr96F4VtaVty3btzMxc2YMESNiKeCe9X9KkscVwiUcUI8IpfE1+6tsqiSrCGbaXjIkMFO6CJEgHk8d6ux4jCWVELuYEk/MGJJJKjGD2k44g1rqxAXEHtj8iV/pWrBBSbTM/aZSxvUnzscfD3UWU7VklJ+GD+O3ybZ7Sv4T7fWdxpdQtxA6mVIkf8j6EcEdorEHRqSCo2uD5SvIbtA4OYx34q20esOnu+cbUuNtuDtbu4AI/hbH5qceap5sfkV9mzVs+P7mmpSlZT0BSlKAUpSgFVPVOqNZcAr5NsgwWkzB+UyOV7Hn7VbVVf3Frl1jdUbAcAwQwHyiPQSSQfxH0FcIZNVVHkpes9Ya7bPwWtbwPKpuAQx/E24A4BwI5P0jj4B0I0lpzdk3rjSxHnwJgSszOST/ABe1RPHXh1CybFW2lyASAFRXVgR6AFlYj32iv3XbdNo9Q11LLMqxaJQbpY7QQGEwCwMAkCDBiK0Nx0peZlWuOR29/nqQOsa83dXdcggLFtAwIO1e8H1JJ+hFQ9PpzqtRbs9mbzf4B5m/QEfUiqbSao7RLEmIkkn+dbr+zfQT8XUEf8NPphmP3O0f5TVspaYbFcIueS2bgCv2vi7cCgsxAA5JwBVU3iC2SQokjscE+4UAt+YFYXJLk3ynGPLLilYrqHWrly/8O5auW7agNuggQRlvOFkzIE8RMHFbQGuRmpNnIZFJtLofl0mDtAJgwDgE9prNdO8S3SWTUWBbdTB80CYmBG6cZkE/arG/p9QzNLoqSSDuYQPdVC/qx+3FZ/oq3rN5wrLeBnadh3QTuJgsNonEzDQDUJzaa6FWSck1W3zyJfiTqF+5p3FlLqHEsiOTHcglVP8Apk1B6RZ040ybbl8ACCWNvP8Arxt+kfnV1rX1j22CWyrRjzIs/QhmIMcZH1HNfPhVQVO+zsuKc7lyMkACRgCMAEgjM5rsZzT8LZBxc2k/2v4P3oOkBYvuDBflhYExzO4gkD0gZ74jt4g0SsJIlXGxx2zO0/mSv+YelXVQ2uW79tlVgdy4P14YT27g+1XrI9ScnuWPDHRoRA8LdRNxGtXDN2yQrE8sp+R/uAQfdWq7rA3dYbF+zqBgMRbug8BHIBJ/wtBn2PrW+qWWGmQ7Pk1w35FKUqsvFKUoBSlKAq+rdYtWWVLqmLgOYlfce+OQMx2NeceN+pWLQIt291liB8LcQkQfOo/3ZmNsYgTEnHqur0qXUKXFDKeQRI/9/evMfHXg+6tq58M/EtkSpb50IMhWbuDwGPrkzG6zGo9eehnzRk/Yx3T7wIxMdp5j3r0zSdQuae3YsoNqC2C7HBLtLNEgmAcYGZ9q8n8KvuIVseYKwOCMwZr3ax4dRbgY7XXM70DOecFu4BPcTjnNR7RqcUolUYSt6Si6lafUbFW607g42bix5GJbjPJCgEDmrrSdO1AQICEUDux3T3LC2FBJ7+Y/WuvVup2NEg8qJuOFUAfViFzAH9BVb/8AG1kjDJPYtvH5jZ/Wqodnb3+f5JaYQfie/wB/n7IGi0F3+9PtvfF8zEDaAFYEqSdxeApEAxux6CTqNJpr+8M7gATIDM04I7hQPXjtVd0jqmnQAm4CbjEA94UxLntJO6T+/wCgqbqetp8toh2mMZAPMADLHvA98io6Fj+pnYaUtTfrRasoIgiQcEVy0ulS2IRYH6n6k5P39K/dMzFQXENGR6fqf5n71X+ItWVtMtu6EvMP2eJJiCcdhGN3aZqxtJWzQ2ktTLWlZ/p/UNUbayvxGjLKnlb3BZ1B+oxUe34hvpqHt37IFsBSGBUFZHDecrk9pmIOZqHex5Id9GrNRWa8QaQWE+JZbYSYC/hBIOU7qRHAwc4zNSL/AIr06AFiYmMFG/RWJ7VXeNOp2/i2dNJLkNdgAmAAVExxI3/6DVuJxlJURyyjKDa3KUWzd0rrc8zeYMfWSTOfrWo8I9Z+LpUa643qNrMTElSUJz3kfyPcVnumEEXIIIkcZHyrXPwZ0S3duaguzDZcEKsDDAGSYnkHitmeK0psx9mlLW0j0RWBEgyDwa/a56eyqKFUQAIGZ/U5NdKxHpilKUApSlAK+biBgQwBBBBByCDgg+1fVKA8n8X+BG0znV6fzp/vUAO4Ds4yd0DDcYG7J3E7foXiyxfCKzfDuECA2A5/gbg/Tn2rQ1juueEV8zWUBRsvZ7e5t9h/h49I4M401pZTJOHigvsRvGmmW/qIJcfDtCSi7uSWaRIiBtM+9Z7QdMXeYtPdUAQzQqz7gc/Sf51Mtaa8gP8AdrkGGVlcSYO0bTPmEbRA+3GKlaG4WZW1NsAKwGwtvDQpJKrAj2WOQBJmKZcWRbJ7fPLff3MU5qbuzhee8i/tLhtgkBAm1UyD5TtO4REznir3o3SmJe7Yhd5yS7ex8vLEd5Y5JMQKsNOvT9ZbK2vguCMhAA69wYjcpHuKuNFphaQIpJAnJickk8ADk9hWbuvFvS9tjRDs9Pd7emxB0974AIu3d7GDCqzQPzY5+wxWe8R3bGpdDtbchIEGGfMbfTaGjJyIMRmZXj3SpesvatkDUuAEIJBAVgxLRwI8s/xek1hul230oFj4q37rNJ2gsLfYqWkTuBMntFJeTe37o5mk14Ez0XRaW/dXf8QIDxm48j1+dcH6cQe9QNP4e1Vm6GW4t1PN22sC3oH3LzyQQfY00HX7jKLane6nb5AMHsCzGDjvt7VA6d1nWJqHtnKhyNjFnYZjykwTuiRmIPArjUVvT9wpY66+5oLvQmuj9q4H0G8g+oLDaPstdOmeHxau/E3hyBAJQBozjcO2ePWuesv6xkbZaO6DtjYp/wDyuHP2FfHhS+FsPuVkKks+7EcjIOQYWTM8zJmuxUdXH5LIqOpbP3dlfeIOo1BHG+PyVVP6g18eA/8A5jWfSx/61celsWRnOC5Zz9WJb+tdPBV9Vu6gtgOyKD2lQTB/1/8AcivTyr+kkZME087ZtqVU6/riI4toPiOeQDxPAwD5j6emTA5tqw3vR6Skm6QpSldOilKUApSlAKUpQEHX9Kt3ckQ/Z1ww+/cexkVT6npd1OVF5fVRDD6qefsT9K01KshllHgpyYIZOUef3+h6a8ZA2up/wup/mDXPU6TX20KW9Szofw3PMfX5/n/Mmt5q9Fbu/Ogb0PcfQjI+1V13pDr/ALK5I/duZ/JhkfcGre8hPaSMr7Plh9DtGIX4Fq7F7cIUD4jWi9uTzARgQMxlT7mp3WenpeQfAvlrYUv+zVNrP6JtGYBMgzlh3mLnU7R5b9spOJOVP0YY+3NRn6TtlrTEeR1WDhdxDSAcTIBqD7Njb1RSKO80+GUaZz6F4ccWzm3vxG5MkCCTnKjmPL79663dJpHdf/FlbqELmAjEHiCAImflIPuaq7Wue2xGrD7SSfi21VhJMkujKT91J5woFfut0KXP22lvi4N+wgIVIYAtIKATMYxknBrFkxyhyjTHTVxSf3NsOoWkTN3dtXJySYGTic1nus+IBf0xVFKm65tiYyggucexCn0L18XtHcNk/GtOoKEM3xIiRE+a9g/Uc1R+HdCC7ONxXhC2W2+9X9nUpz3WyGXPKMd0XV2Ldr7Vgei9UZeoqrMRauk2yPwywKgx6zFbPxAXcC1aXdceQqiBMAnvjgHmsx0nVat7gssgcq2za6AkMPwjiCI57RNehN70ZcUXpbrk9R6N022gFwSXZRJaJHqBAAGefp7Va1RWOmahQP2qzyQDcUScmPMe/eBV1YUhQGMkASfU1gm7l5np4rqnGvwfdKUrhaKUpQClKUApSlAKUpQClKUB+OoIIIkHkHis/wBW6QqDdauC0eytOwn+EKQyn/D+VaGsz4l6ipC/DVGZXIJuObagAkOJUgnKgdxicxUJyqO5Vm06fFRRW7l0ufjlApHlVmBPbO13Bg55J7Yrlqj+0CJdRTAMMtvaFntHf2mtJqNVorlkh1C2x5ty7TtP7wNskg+/fvWSu6wpcKWSLjFRsuAAeUhoZlid4DNA4Mg8YrmOCntab+cbmCeNLdNM+W3u7WUul1YzcxAQfuoccjmAJAArT2bS2bfpArh0TpQspJ5OSTyT6muWsf8AvDNaVgPKRzBBIMGOSAeY9a9LHBY46TNOWp+h99CsXndr6q2QVRiAAFwdwLTz7K2B71beG763HuM9oLfU7XMDdHEEjuIAnuApzUjw1qla1sEfs4XbMlQAMH6GV/y1P1Opt2ssQNxgYksYJwBk4BP0FZMk2+VR6uKCjFST2JFK/AZr9qBoFKUoBSlKAUpSgFKUoBSlKAUpSgFc006AlgqgnkgCT9TX1cuBQWYgACSSYAA7kntWJ6t4lu6pjZ0cqnDXuCfa36D+Ln0jBqUYuT2ITnGCtnHxvrRdu/3eyLbmIuHYGKmeCxBzERtIIIz2qT0DoS2FlhnmpPR+i29MskDdUfVdUF258FLm0mZbaWj6BeT+Q9+x0RUcav8AZ5eXJLLKkfPV+pgn4S3EViDBYwO2B754qp6jYS02mw299RaAMGBLLuJbiI9+SI9rDrXS0/u5HxhCHeN1m7BbjksQGMxujv6VldH1DVJqFSzdUrtXcuCm8lj9oEGRFVQzrJOqOrFo4NtpOm2ktXL5vZa7cYjarDduKhQCN27HYjk120XRxqLiXnui5bQEBQW+aZIIYnaOJAJnavbmjdwWZSrBodybLEBjAD/s3wcAcZIGK4+HOoXFvKloybkjaIgwCZzgRBzUnFvUn+y2E4Wtj0ylVvT7ep3TdYbY4kEz9kWPzNWVZ0z0Iu0KUpXTopSlAKUpQClKUApSq/q3W9PphN66qk8Ly7f4VGT+VAWFVHXfEVjSjztuuH5ba5c/bsPcwKyuv8W6nUnZpUNlD+NoNw/QZVf1P0p0voFu3L3WLMckkyxPqxNXwwt7sy5e1RjsiMNPqde5a6SlomRb3EqMyJ4mPp24rSWls6VIEA+tcLmtbYTaQi2OXg7F9yRkgd4mO8CoGqsoUbef2gBO5jCQRgQVZCpjkGec9qlknHFHj56mJ6pu389iRe1LOS1wMLYBJUbgxgkEMQp2jB9D71M6Smmv3NwTywSgJXb5dqmAvIBOJJHPGKzmu6zc05t29xDokudxEFs7ec7RA80130S7/hXrgdFO8iVUBt7MZViNgJJwrBZxFVZscpb37IsxPSlt7mzudI0twFTZtMDyNo/7H1rDeNejf3IWL1mfhK7I4OWXfBUluSoIK+Yk+Za0HQNQH1Trb3FLYKksFH1+VRncIHbyMfSrvrvTV1Onu2G4uIVB9DyrfUGD9qqx7O2qaNiiskeDG2tX8RU2n9pIKfUevosSCfQmuHRtFdXU3L2mtF4kDcAEAbgoWdScDn0NU3hO8zKbbyp+Rx3EHzLPI9DH9K9K8Nt5XX0efsVWP5EfQCtk5S0ttbdDHggu80nbo/Ufir5sMOREcGCIkwQQQRPb3qxqKmgQXTcEgnkdpgCfrAA9McTmpVZLtnowTSpilKUJClKUApSoHXOrWtJYe/dMIg+5JIAA9ySB96AlanUJbUvcdUUcsxAA+pNZXqX9oOmSRZV77fwjak+7N/MA1531Tr1/X3VLKxDH9kgB2Cf3exPq38hgfthGVipUBgYMsMH7TV8cS6mWed/9TQ6vxNr9ThWFhD2t/NHu5z9121H0nSbakvcO5jksxkk+pJyTXXT2Rsk3DO5RtVQBBYL8xM9547VcG3pmtBVtgONrPc37mQgjd6wTkBffjGLU4wpJcmablL6pHbQ6a42LVsACJdztUSAfqcEHArj05Lly66si3tmIHmtyDHdlkcjM/KcVP0BsXSXa4RLEyAkD0DblJUgY9Mc5iufU74sMXtXWIAjMSzCAFQqMrPO4MAT9QMvaMuX2XoIQioqX99/xRpemvdIPxECxG2IH6Bm/nWd8VBdGi3VVjbZ1VkHCljyCOFJABT5TI4POg6LqXu2UdwAxnjgiSAfuIP3qL1+0bqmybPxLbAEyCZIaQMMpUghTM9/aoQnpSZtkk8e+55zb6S9+6192W5bJ34OXz8oB7jusgxxmvQrXX7PwSXXAG0qqkg9oyIX0IaI74zVDd0Z0934j6dltxwnkQGAszbZowMl+Z5wBVlcu6O7bk232nMl4I+5uYNVzzylzS9zPBuHWvc+uldRS2pKadbSMZkbgpHaG2bfsDA/Wu1vxXadmS2pZl5EiD/h27ifsKrOgdNul7gS8RZHyyd0ye/w2Vd3r9V5rQ6DpK233zLEEGFCzMc9zx3NRi8ki2DyNbcfY811NhrPULzbClu44cE4EuiXXB9wzHFbvw5qBvYZG9V2ziSu6Yn2P6e1VPXLKjW3Wkki1ZubTkAsblosJ4MW1FfAu/in3ma9PHFzxUzJOfd5r8jdUrNaXxdbJCOjBuJEAGJyAxB7cCfvWlrG9m0elGalwKUpQkKUpQCvPuveJrepa7btMCLJUCch2J2l1/eCHj6znFaLrgvbXZoFtYicrBIEsBkgTndgRwYmvPdP034AK2l27jcN+/cZf2NsE+VY7kHGBIBNTxSWqq3+bmTPkdaSxs660txdwVYBt2rhALWywAlm9yMxiWzMCJJ6TbQKHtIwclW3KBDLnBSWDZJkkkgSAQBWJtJcvn4a3UKuCUdvlYDKwY7xx9q1PSddc+FZtXirOU3NMkKonbImGPMFuKszaZRavjczfSSX6XaYXAibWtrccMHwdmcwdpHEQokc1B13UiDs2RBkjiWOSx9/5VqdZ0tkUOzJcLKR8xUgEfKu0FWHOSAPXFZ7U6O0zlit2W5LkEHadpZCOcAc9jNZcPaHjdT6nckeNRSDqN9bg+HAJ4InHrOYj61f9N6izNBeCARc+XEYhDDHbBDDtyYiu1nTJbO+2Bu7KDgr3FwkwAR2+hqy8OapV1Lwu4MQhcjzewk5JU4PsAe1S7RljNJdAoq0n+Tv0nqbIwUOjWyQJVlKgd5EyhAnjBg4FapnlSUhjB25wT2zUD+7WbrvCgMpA3KYJnmY5ggjM8VS6lgJ+G7lGU+ZQynOOYCnBkGowioqmzZH+mqbsn6q1qr1tkK7dykEEqoMjglS5rn4etXbZ+HcsBYk74EnkyWBIOcRg8YxVT4e6ndtShffb5SVJaMZhflHtwYkAZqy13iRltkhe4UtsbyyYk7hA9pMSRzVSa+q2VxlD6rd/PQ01fLuACSQABJJwAB3NV3QE/Zb95ffnkmPrP4p544iMVYXbYZSrCQQQR6g4NXp2rNMXas8+8VXympuakEENp0srbOHaHZi4B4A3d4mPpMTw4rakiSFBcKZwVxzBHB4HMmouksLf1+pcSLYuFBn8KRbME9jtJn+Ka3lroCC2u0bLnJJzIPKN/DHEcEA+s6dThjTMOh5JvrXyi7tWwoCqIAAAHoBX1XxZUhQCZIABPqfWvus56ApSlAKUpQH4ygiCJB5FVNnw5pwGVk+KjSNlwBlAOIgiDjEmTA55m3pXU2jjinuzF6Xw9pNO1+3btbLUXPIGMCVstCAk7fO0iOCBFLPR/h29wDsG8rbZksh3K3l48wdcfvLWrfQWyWJXLRuMntHGcHAyP3R6Vy191rSKttCZ8ogEhceg/rA9/WLnKmmUSxLdy9TM9N0U6q5aZhCltpgbiBsIj8O7zGTHarPr/T9OlsMQfiA+Q7jJb1aTBWCZnEEjE12t9C3Al3cFskSGH3DgrJ7wAPT1NBp7YS6VKqAGdQVVVJ2s6iJBgYEwOTWatK+nkqa0L6VuQ7TmTNq0sTBFtgOWAIK9iFma66d3HnAgqMgGAvdirCGURLbhMiQRirl9Jd3LcSyTEYPODP42DHP04EDmeOq66XfYUVCRtOYdvMVKgkDAI+WQT61HQlvIh3ajvJnSxqntqjWvMNoLyuJEyJAwFz6eveoXUQDPl27pEIdg4JPBA4BMnP8AKtBodXp0twrFgeYRuYCxAGOIj2rN9KN1xtuqd84WMxCn7wZz7Vpi4tadrLpNNKNnPoWkdYXNzMgbQV9TyyyYAkgQYqb1O89tWUoQrgKSyGIMgpLSBOMtMzGKu+kaJ1YsyxiBMd49Pp+tSeuj/wANf/8ApXP/ACmix1tqZJYmo8sz2msoiLsM/wD24H53GVj9c/0qRquuf3bSXXJBuKp+HkkMzEKoE5+YiRmAZ444agAM3YSf51XdXu2/guXXeFG8ACSCuQR9O/tNbV2SEVaMMO0NS2R08B9G2W1B5PmYn09/qf61u6rPD7q1kMAVJiQYlcAgYwYBHHrVnVGSak9uDf2eGmF9XuKUpUC8UpSgFKUoBSlKAVx1d/4aM5BMCYHNdqUBRWPE1tiQEPEgAgsccgTBH+En7VWtrwt439qqpHJMZjbMRLHJ7DnmpnUuiz/eLhVWLqwUAboJAXdtj5lA7STn1iotq9bGle1tljuBZciSSQWK5Xbj5hiOKzycrpsyzc7qTokHxT5TtVS0SBu2njB2sAcn0n61Q6lVOGuGSHMi0RPDNBc7TBBMetTL7MbItjyqXV5aFAh1buoYnaIx+lSfD9+2DtvAllVduNwIAiREyBiDxn1moW5unIqtzaTl/BC6UqWwUdPiAiQvfMbTAzEclS3Ffer08qzWhtYCRbCMFYjjBWAZ/FIJ9RXLxA1sM3wgdojttKMcnZuEgfKeOTj0rn0VxdfayqR5ZlZY7mCcsSOT6Vd/xcmhVTRC68DosOi2798EF8rhviFieSBgtE49K6dW0+rNt7W5lsop3OCNzJ+IgmSTEwojiCTxVtp+grbdWS44C9jB7zCnBAPBHEdhUzqGtFsRG52nanr6z6KO57e5IB7ig4v1/k1Rx1F6tvWzEa2+ulS2L13fJZQZJuGPxMO4iPMDJ3DFX3h3pwaLzfLgpIInuGg5j0nvnsDTpHRw4m4EdYUTtw4WSoySSonnvA7c6Stcs0tOllWDAr1tfPM+baBRAAA9AIFfVKVQbRSlKAUpSgFKUoBSlKA439UiFQxgtx+npwMjJ9RTWWS6MoYqSIDDkVE69bX4LOxA+GC8niAPMp9iJH5HkCofhfq4vWiWYiGIG8jcV7E55mR9VNKdWQ1eLSyAvUdRp7nwbjqeNrHIJadqkkhhMHB4MZIIr56xor9+0bqgMQJAwHxMqIU9xBUt696p/Fmv+G14Sjm5IBGQB5T9mUKo7j0MzFV4Gu3r1q47XGbdcKQQWzs3F+CZGPrH3Fax3Bt2ZG92ndeRr9BqytrYltd0EG6rBjE4wvmJjHIiqhNPd3TbQuhJIUoW2sGKklQPKCQcbswZkzVh0bU2UUo1sXOPMyjAgRvDCRJ3EHIM818dGYXNQtuCpthdw4EiWJA7ZIgxMOeORVjcdtW/kvL3I7y07/6KnXXtqOjIQwncIjPzHHaefvXDonUFtsXIbaVIBjEgqwyccitx4p6dbuWmYj9oqnYRyxgkJ7ye3vish0W2bG3dua6QRbsL5nExJ/gPqwiATkV6am5R2XuRyYtEqs1FnxStydlsqACS7kbV+u0n8v5c110Oia8S9ydh/ew1z03D8Nv0Tv377v3pvR2JFzUQWBlbQ+RDzJ/efvPAPHE1eVTKSW0TVGEpb5Px/kAUpSqzQKUpQClKUApSlAKUpQCqXX37j3xbtmNozkgbiNxmPQbfb9pV1WS8RvpdPdDPdNq5cDFdys9onygkxkHjg0trhWV5brYjdU19ydtx5t2y1xxKlWW2OP8AZqf9pt552nmvzw3YT4aC420lfiEgCJY4yVIAhfbms2Ou23Rle3YIbyMolCyc4cE8HtVt03ruisqymGg+/wAT08jJhh/p960tOvCYlvLx/vc4+NOlG66ixdDBVk7ioAJ58wAnhcZifeuXhewNPpha+Lach3Nza/l8+2BMZwpxiYjiamp4v0tpSFtm6YjdchRB5x5jnkzyT9Iy2h6nbSbVi3vkkrbRN7AegMFjHE/+9VwjOUXrE1/5/CPSrHUtLCk2ydudx2MZMSfKxOSBiOwxgVD6t4jsW2N0AK0RvY5MSPlBiYJyc+1UXT/DnUL+WC6VPVvNcI7QoP8A5iCPStZ0bwjptOQ8G7dGfiXfMQf4R8q/UCfc0axR4Vl0Y5ZKnS+xTaSzrNYdwBs2z/vbg87D/hpiAfUwMyJrUdI6NZ0wPwwSx+Z2y7f4j/QQB2FWFKjKbkXwxRhuufMUpSoFgpSlAKUpQClKUApSlAKUpQCq3r/RLOstG1eWRyGGGU+qnsf0PeasqUB5DqP7JdSHPw9VbKdi24N9wAR+tTdH/ZM/+91mPRE/qW/pXqNKlrZDu4mO6f8A2baG3lxcvH/iPj8k2g/ea1Gh0Fqyu21aS2voihR+lSaVxtskklwKUpXDopSlAKUpQClKUApSlAKUpQClKUApSlAKUpQClKUApSlAKUpQClKUApSlAKUpQClKUApSlAKUpQH/2Q=="/>
          <p:cNvSpPr>
            <a:spLocks noChangeAspect="1" noChangeArrowheads="1"/>
          </p:cNvSpPr>
          <p:nvPr/>
        </p:nvSpPr>
        <p:spPr bwMode="auto">
          <a:xfrm>
            <a:off x="155575" y="-1790700"/>
            <a:ext cx="20288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52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baktériách → kruhový chromozóm, ribozómy, RNA vírusy- HIV, vírus chrípky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RNA - ribonukleová kyselina 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571472" y="2714620"/>
          <a:ext cx="7429552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52"/>
              </a:tblGrid>
              <a:tr h="571504">
                <a:tc>
                  <a:txBody>
                    <a:bodyPr/>
                    <a:lstStyle/>
                    <a:p>
                      <a:r>
                        <a:rPr lang="sk-SK" sz="2400" dirty="0" smtClean="0"/>
                        <a:t>     RNA= </a:t>
                      </a:r>
                      <a:r>
                        <a:rPr lang="sk-SK" sz="2400" u="sng" dirty="0" smtClean="0"/>
                        <a:t>D – ribóza </a:t>
                      </a:r>
                      <a:r>
                        <a:rPr lang="sk-SK" sz="2400" dirty="0" smtClean="0"/>
                        <a:t>+ A, U ,C, G + zv. H₃PO₄ 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 rot="5400000">
            <a:off x="2464579" y="3536157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C:\Users\Martin\Didaktika\Moderné IKT\Ribóz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929066"/>
            <a:ext cx="3581408" cy="2737627"/>
          </a:xfrm>
          <a:prstGeom prst="rect">
            <a:avLst/>
          </a:prstGeom>
          <a:noFill/>
        </p:spPr>
      </p:pic>
      <p:pic>
        <p:nvPicPr>
          <p:cNvPr id="8" name="Picture 4" descr="http://evolution.berkeley.edu/evolibrary/images/interviews/rnastructur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02575">
            <a:off x="5300186" y="3836715"/>
            <a:ext cx="3571900" cy="210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5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rn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58411">
            <a:off x="4128767" y="1253348"/>
            <a:ext cx="4904869" cy="4904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-biomakromolekulové látky</a:t>
            </a:r>
          </a:p>
          <a:p>
            <a:r>
              <a:rPr lang="sk-SK" dirty="0" smtClean="0"/>
              <a:t>-základná zložka živej hmoty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Nukleové kyseliny </a:t>
            </a:r>
            <a:endParaRPr lang="sk-SK" dirty="0"/>
          </a:p>
        </p:txBody>
      </p:sp>
      <p:sp>
        <p:nvSpPr>
          <p:cNvPr id="2050" name="AutoShape 2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052" name="AutoShape 4" descr="http://www.keycompounding.com/wp-content/uploads/2014/07/DNA.jpg"/>
          <p:cNvSpPr>
            <a:spLocks noChangeAspect="1" noChangeArrowheads="1"/>
          </p:cNvSpPr>
          <p:nvPr/>
        </p:nvSpPr>
        <p:spPr bwMode="auto">
          <a:xfrm>
            <a:off x="155575" y="-1287463"/>
            <a:ext cx="1933575" cy="26860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 descr="DN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777379">
            <a:off x="1321746" y="2317972"/>
            <a:ext cx="3268227" cy="45400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2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-Prvýkrát ich identifikoval </a:t>
            </a:r>
            <a:r>
              <a:rPr lang="sk-SK" dirty="0" err="1" smtClean="0"/>
              <a:t>Friedrich</a:t>
            </a:r>
            <a:r>
              <a:rPr lang="sk-SK" dirty="0" smtClean="0"/>
              <a:t> </a:t>
            </a:r>
            <a:r>
              <a:rPr lang="sk-SK" dirty="0" err="1" smtClean="0"/>
              <a:t>Miescher</a:t>
            </a:r>
            <a:r>
              <a:rPr lang="sk-SK" dirty="0" smtClean="0"/>
              <a:t> (1869) v jadrách bielych krviniek hnisu (názov od jadra </a:t>
            </a:r>
            <a:r>
              <a:rPr lang="sk-SK" dirty="0" err="1" smtClean="0"/>
              <a:t>nukleus</a:t>
            </a:r>
            <a:r>
              <a:rPr lang="sk-SK" dirty="0" smtClean="0"/>
              <a:t>)-</a:t>
            </a:r>
            <a:r>
              <a:rPr lang="sk-SK" dirty="0" err="1" smtClean="0"/>
              <a:t>nazvalto</a:t>
            </a:r>
            <a:r>
              <a:rPr lang="sk-SK" dirty="0" smtClean="0"/>
              <a:t> </a:t>
            </a:r>
            <a:r>
              <a:rPr lang="sk-SK" dirty="0" err="1" smtClean="0"/>
              <a:t>nuklein</a:t>
            </a:r>
            <a:r>
              <a:rPr lang="sk-SK" dirty="0" smtClean="0"/>
              <a:t> </a:t>
            </a:r>
          </a:p>
          <a:p>
            <a:r>
              <a:rPr lang="sk-SK" dirty="0" smtClean="0"/>
              <a:t>Pojem nukleové kyseliny zaviedol Richard </a:t>
            </a:r>
            <a:r>
              <a:rPr lang="sk-SK" dirty="0" err="1" smtClean="0"/>
              <a:t>Altmann</a:t>
            </a:r>
            <a:endParaRPr lang="sk-SK" dirty="0" smtClean="0"/>
          </a:p>
          <a:p>
            <a:r>
              <a:rPr lang="sk-SK" dirty="0" smtClean="0"/>
              <a:t>1953-Watson a </a:t>
            </a:r>
            <a:r>
              <a:rPr lang="sk-SK" dirty="0" err="1" smtClean="0"/>
              <a:t>Crick</a:t>
            </a:r>
            <a:r>
              <a:rPr lang="sk-SK" dirty="0" smtClean="0"/>
              <a:t> objavili priestor a štruktúru NK</a:t>
            </a:r>
          </a:p>
          <a:p>
            <a:r>
              <a:rPr lang="sk-SK" dirty="0" smtClean="0"/>
              <a:t>1962-NK- objav 20. storočia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29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     ↗ RNA - deoxyribonukleová kyselina </a:t>
            </a:r>
          </a:p>
          <a:p>
            <a:r>
              <a:rPr lang="sk-SK" dirty="0" smtClean="0"/>
              <a:t>NK</a:t>
            </a:r>
          </a:p>
          <a:p>
            <a:r>
              <a:rPr lang="sk-SK" dirty="0" smtClean="0"/>
              <a:t>     ↘ DNA – ribonukleová kyselina </a:t>
            </a:r>
          </a:p>
          <a:p>
            <a:endParaRPr lang="sk-SK" dirty="0" smtClean="0"/>
          </a:p>
          <a:p>
            <a:r>
              <a:rPr lang="sk-SK" dirty="0" smtClean="0"/>
              <a:t>NK- sú zložené z nukleotidov </a:t>
            </a:r>
          </a:p>
          <a:p>
            <a:r>
              <a:rPr lang="sk-SK" dirty="0" smtClean="0"/>
              <a:t>-spájaním nukleotidov ⇒ </a:t>
            </a:r>
            <a:r>
              <a:rPr lang="sk-SK" dirty="0" err="1" smtClean="0"/>
              <a:t>polynukleotidové</a:t>
            </a:r>
            <a:r>
              <a:rPr lang="sk-SK" dirty="0" smtClean="0"/>
              <a:t> vlákno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6386" name="Picture 2" descr="http://www.hdwallpaperspics.com/uploads/2013/07/Dna_wallpapers_1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993922">
            <a:off x="4298771" y="4188731"/>
            <a:ext cx="4591050" cy="2581276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57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2" descr="C:\Users\Martin\Didaktika\Moderné IKT\KysFosf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4591034"/>
            <a:ext cx="2286016" cy="2266966"/>
          </a:xfrm>
          <a:prstGeom prst="rect">
            <a:avLst/>
          </a:prstGeom>
          <a:noFill/>
        </p:spPr>
      </p:pic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0" y="3286124"/>
          <a:ext cx="907259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594"/>
              </a:tblGrid>
              <a:tr h="822960">
                <a:tc>
                  <a:txBody>
                    <a:bodyPr/>
                    <a:lstStyle/>
                    <a:p>
                      <a:r>
                        <a:rPr lang="sk-SK" sz="2400" u="sng" dirty="0" smtClean="0"/>
                        <a:t>Nukleotid </a:t>
                      </a:r>
                      <a:r>
                        <a:rPr lang="sk-SK" sz="2400" dirty="0" smtClean="0"/>
                        <a:t>=</a:t>
                      </a:r>
                      <a:r>
                        <a:rPr lang="sk-SK" sz="2400" baseline="0" dirty="0" smtClean="0"/>
                        <a:t> </a:t>
                      </a:r>
                      <a:r>
                        <a:rPr lang="sk-SK" sz="2400" u="sng" baseline="0" dirty="0" smtClean="0"/>
                        <a:t>sacharid. zložka </a:t>
                      </a:r>
                      <a:r>
                        <a:rPr lang="sk-SK" sz="2400" baseline="0" dirty="0" smtClean="0"/>
                        <a:t>+ </a:t>
                      </a:r>
                      <a:r>
                        <a:rPr lang="sk-SK" sz="2400" u="sng" baseline="0" dirty="0" smtClean="0"/>
                        <a:t>dusíkatá báza </a:t>
                      </a:r>
                      <a:r>
                        <a:rPr lang="sk-SK" sz="2400" baseline="0" dirty="0" smtClean="0"/>
                        <a:t>+ </a:t>
                      </a:r>
                      <a:r>
                        <a:rPr lang="sk-SK" sz="2400" u="sng" baseline="0" dirty="0" smtClean="0"/>
                        <a:t>zvyšok H₃PO₄</a:t>
                      </a:r>
                      <a:endParaRPr lang="sk-SK" sz="2400" u="sng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1" name="Rovná spojovacia šípka 10"/>
          <p:cNvCxnSpPr/>
          <p:nvPr/>
        </p:nvCxnSpPr>
        <p:spPr>
          <a:xfrm rot="10800000">
            <a:off x="1000100" y="2500306"/>
            <a:ext cx="4214842" cy="714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214282" y="1785926"/>
            <a:ext cx="1285884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dirty="0" err="1" smtClean="0"/>
              <a:t>Purpínové</a:t>
            </a:r>
            <a:r>
              <a:rPr lang="sk-SK" dirty="0" smtClean="0"/>
              <a:t> bázy </a:t>
            </a:r>
            <a:endParaRPr lang="sk-SK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-1"/>
            <a:ext cx="3786183" cy="179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Rovná spojovacia šípka 16"/>
          <p:cNvCxnSpPr/>
          <p:nvPr/>
        </p:nvCxnSpPr>
        <p:spPr>
          <a:xfrm rot="5400000" flipH="1" flipV="1">
            <a:off x="5322099" y="2750339"/>
            <a:ext cx="642942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/>
          <p:cNvSpPr txBox="1"/>
          <p:nvPr/>
        </p:nvSpPr>
        <p:spPr>
          <a:xfrm>
            <a:off x="5286380" y="2071678"/>
            <a:ext cx="229742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err="1" smtClean="0"/>
              <a:t>Pyrimidínové</a:t>
            </a:r>
            <a:r>
              <a:rPr lang="sk-SK" dirty="0" smtClean="0"/>
              <a:t> bázy </a:t>
            </a:r>
            <a:endParaRPr lang="sk-SK" dirty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0314" y="142852"/>
            <a:ext cx="2913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12" descr="C:\Users\Martin\Didaktika\Moderné IKT\Uracil.gif"/>
          <p:cNvPicPr>
            <a:picLocks noChangeAspect="1" noChangeArrowheads="1"/>
          </p:cNvPicPr>
          <p:nvPr/>
        </p:nvPicPr>
        <p:blipFill>
          <a:blip r:embed="rId5" cstate="print">
            <a:lum bright="-100000" contrast="100000"/>
          </a:blip>
          <a:srcRect/>
          <a:stretch>
            <a:fillRect/>
          </a:stretch>
        </p:blipFill>
        <p:spPr bwMode="auto">
          <a:xfrm>
            <a:off x="7643834" y="0"/>
            <a:ext cx="1285884" cy="177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Rovná spojovacia šípka 22"/>
          <p:cNvCxnSpPr/>
          <p:nvPr/>
        </p:nvCxnSpPr>
        <p:spPr>
          <a:xfrm rot="16200000" flipH="1">
            <a:off x="1000100" y="4143380"/>
            <a:ext cx="28575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BlokTextu 26"/>
          <p:cNvSpPr txBox="1"/>
          <p:nvPr/>
        </p:nvSpPr>
        <p:spPr>
          <a:xfrm>
            <a:off x="0" y="4500570"/>
            <a:ext cx="4429124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Napr. </a:t>
            </a:r>
            <a:r>
              <a:rPr lang="sk-SK" dirty="0" err="1" smtClean="0"/>
              <a:t>adenínový</a:t>
            </a:r>
            <a:r>
              <a:rPr lang="sk-SK" dirty="0" smtClean="0"/>
              <a:t> , </a:t>
            </a:r>
            <a:r>
              <a:rPr lang="sk-SK" dirty="0" err="1" smtClean="0"/>
              <a:t>nukleotid</a:t>
            </a:r>
            <a:r>
              <a:rPr lang="sk-SK" dirty="0" smtClean="0"/>
              <a:t>, </a:t>
            </a:r>
            <a:r>
              <a:rPr lang="sk-SK" dirty="0" err="1" smtClean="0"/>
              <a:t>cytozínový</a:t>
            </a:r>
            <a:r>
              <a:rPr lang="sk-SK" dirty="0" smtClean="0"/>
              <a:t>, </a:t>
            </a:r>
            <a:r>
              <a:rPr lang="sk-SK" dirty="0" err="1" smtClean="0"/>
              <a:t>tymínový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8177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357166"/>
            <a:ext cx="8472518" cy="5650125"/>
          </a:xfrm>
        </p:spPr>
        <p:txBody>
          <a:bodyPr>
            <a:normAutofit/>
          </a:bodyPr>
          <a:lstStyle/>
          <a:p>
            <a:r>
              <a:rPr lang="sk-SK" dirty="0" err="1" smtClean="0"/>
              <a:t>Nukleotidy</a:t>
            </a:r>
            <a:r>
              <a:rPr lang="sk-SK" dirty="0" smtClean="0"/>
              <a:t> sú spojené Esterovou Väzbou, ktorá vzniká medzi zvyškom kyseliny </a:t>
            </a:r>
            <a:r>
              <a:rPr lang="sk-SK" dirty="0" err="1" smtClean="0"/>
              <a:t>trihydrogenfosforečnej</a:t>
            </a:r>
            <a:r>
              <a:rPr lang="sk-SK" dirty="0" smtClean="0"/>
              <a:t> na 5. uhlíku jeho </a:t>
            </a:r>
            <a:r>
              <a:rPr lang="sk-SK" dirty="0" err="1" smtClean="0"/>
              <a:t>nukleotidu</a:t>
            </a:r>
            <a:r>
              <a:rPr lang="sk-SK" dirty="0" smtClean="0"/>
              <a:t> a </a:t>
            </a:r>
            <a:r>
              <a:rPr lang="sk-SK" dirty="0" err="1" smtClean="0"/>
              <a:t>hydroxylovou</a:t>
            </a:r>
            <a:r>
              <a:rPr lang="sk-SK" dirty="0" smtClean="0"/>
              <a:t> skupinou, ktorá je viazaná na treťom atóme uhlíka </a:t>
            </a:r>
            <a:r>
              <a:rPr lang="sk-SK" dirty="0" err="1" smtClean="0"/>
              <a:t>pentózy</a:t>
            </a:r>
            <a:r>
              <a:rPr lang="sk-SK" dirty="0" smtClean="0"/>
              <a:t> susedného </a:t>
            </a:r>
            <a:r>
              <a:rPr lang="sk-SK" dirty="0" err="1" smtClean="0"/>
              <a:t>nukleotidu</a:t>
            </a:r>
            <a:r>
              <a:rPr lang="sk-SK" dirty="0" smtClean="0"/>
              <a:t>.</a:t>
            </a:r>
          </a:p>
          <a:p>
            <a:endParaRPr lang="sk-SK" dirty="0" smtClean="0"/>
          </a:p>
          <a:p>
            <a:r>
              <a:rPr lang="sk-SK" dirty="0" smtClean="0"/>
              <a:t>Smer reťazca NK 5‵→ 3‵</a:t>
            </a:r>
          </a:p>
          <a:p>
            <a:endParaRPr lang="sk-SK" dirty="0" smtClean="0"/>
          </a:p>
          <a:p>
            <a:r>
              <a:rPr lang="sk-SK" dirty="0" smtClean="0"/>
              <a:t>N- </a:t>
            </a:r>
            <a:r>
              <a:rPr lang="sk-SK" dirty="0" err="1" smtClean="0"/>
              <a:t>glykozídovou</a:t>
            </a:r>
            <a:r>
              <a:rPr lang="sk-SK" dirty="0" smtClean="0"/>
              <a:t> väzbou sa viaže báza na 1.C sacharidu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068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atp-komp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83489">
            <a:off x="5929322" y="3214686"/>
            <a:ext cx="2866667" cy="33238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142844" y="1071546"/>
            <a:ext cx="8543956" cy="4935745"/>
          </a:xfrm>
        </p:spPr>
        <p:txBody>
          <a:bodyPr/>
          <a:lstStyle/>
          <a:p>
            <a:r>
              <a:rPr lang="sk-SK" dirty="0" smtClean="0"/>
              <a:t>-významný </a:t>
            </a:r>
            <a:r>
              <a:rPr lang="sk-SK" dirty="0" err="1" smtClean="0"/>
              <a:t>nukleotid</a:t>
            </a:r>
            <a:endParaRPr lang="sk-SK" dirty="0" smtClean="0"/>
          </a:p>
          <a:p>
            <a:r>
              <a:rPr lang="sk-SK" dirty="0" smtClean="0"/>
              <a:t>=kyselina </a:t>
            </a:r>
            <a:r>
              <a:rPr lang="sk-SK" dirty="0" err="1" smtClean="0"/>
              <a:t>adenozíntrifosforečná</a:t>
            </a:r>
            <a:endParaRPr lang="sk-SK" dirty="0" smtClean="0"/>
          </a:p>
          <a:p>
            <a:r>
              <a:rPr lang="sk-SK" dirty="0" smtClean="0"/>
              <a:t>=</a:t>
            </a:r>
            <a:r>
              <a:rPr lang="sk-SK" dirty="0" err="1" smtClean="0"/>
              <a:t>adenozíntrifosfát</a:t>
            </a:r>
            <a:endParaRPr lang="sk-SK" dirty="0" smtClean="0"/>
          </a:p>
          <a:p>
            <a:r>
              <a:rPr lang="sk-SK" dirty="0" smtClean="0"/>
              <a:t>ATP= </a:t>
            </a:r>
            <a:r>
              <a:rPr lang="sk-SK" dirty="0" err="1" smtClean="0"/>
              <a:t>adenín</a:t>
            </a:r>
            <a:r>
              <a:rPr lang="sk-SK" dirty="0" smtClean="0"/>
              <a:t> + ribóza+ tri zvyšky </a:t>
            </a:r>
            <a:r>
              <a:rPr lang="sk-SK" sz="2800" dirty="0" smtClean="0"/>
              <a:t>H₃PO₄</a:t>
            </a:r>
            <a:r>
              <a:rPr lang="sk-SK" dirty="0" smtClean="0"/>
              <a:t> </a:t>
            </a:r>
          </a:p>
          <a:p>
            <a:r>
              <a:rPr lang="sk-SK" dirty="0" smtClean="0"/>
              <a:t>Primárny zdroj energie v bunke 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makroergická</a:t>
            </a:r>
            <a:r>
              <a:rPr lang="sk-SK" dirty="0" smtClean="0"/>
              <a:t> väzba (∼) (veľa E pri štiepení)→50Kj.mol-1 , v ATP je ich 2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ATP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8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614366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k-SK" dirty="0" smtClean="0"/>
              <a:t>   sacharid + </a:t>
            </a:r>
            <a:r>
              <a:rPr lang="sk-SK" dirty="0" err="1" smtClean="0"/>
              <a:t>adenín</a:t>
            </a:r>
            <a:r>
              <a:rPr lang="sk-SK" dirty="0" smtClean="0"/>
              <a:t> + P∼P∼P   vratná reakcia </a:t>
            </a:r>
          </a:p>
          <a:p>
            <a:endParaRPr lang="sk-SK" dirty="0" smtClean="0"/>
          </a:p>
          <a:p>
            <a:r>
              <a:rPr lang="sk-SK" dirty="0" smtClean="0"/>
              <a:t>                     AMP</a:t>
            </a:r>
          </a:p>
          <a:p>
            <a:pPr>
              <a:buNone/>
            </a:pPr>
            <a:r>
              <a:rPr lang="sk-SK" dirty="0" smtClean="0"/>
              <a:t>                 ADP</a:t>
            </a:r>
          </a:p>
          <a:p>
            <a:r>
              <a:rPr lang="sk-SK" dirty="0" smtClean="0"/>
              <a:t>   </a:t>
            </a:r>
          </a:p>
          <a:p>
            <a:r>
              <a:rPr lang="sk-SK" dirty="0" smtClean="0"/>
              <a:t>                        ATP</a:t>
            </a:r>
          </a:p>
        </p:txBody>
      </p:sp>
      <p:pic>
        <p:nvPicPr>
          <p:cNvPr id="4" name="Obrázok 3" descr="ap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3071810"/>
            <a:ext cx="2683045" cy="2214578"/>
          </a:xfrm>
          <a:prstGeom prst="rect">
            <a:avLst/>
          </a:prstGeom>
        </p:spPr>
      </p:pic>
      <p:pic>
        <p:nvPicPr>
          <p:cNvPr id="5" name="Obrázok 4" descr="ad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3214686"/>
            <a:ext cx="2763885" cy="1785950"/>
          </a:xfrm>
          <a:prstGeom prst="rect">
            <a:avLst/>
          </a:prstGeom>
        </p:spPr>
      </p:pic>
      <p:pic>
        <p:nvPicPr>
          <p:cNvPr id="6" name="Obrázok 5" descr="at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24695" y="3286124"/>
            <a:ext cx="3119305" cy="1727359"/>
          </a:xfrm>
          <a:prstGeom prst="rect">
            <a:avLst/>
          </a:prstGeom>
        </p:spPr>
      </p:pic>
      <p:sp>
        <p:nvSpPr>
          <p:cNvPr id="7" name="Ľavá zložená zátvorka 6"/>
          <p:cNvSpPr/>
          <p:nvPr/>
        </p:nvSpPr>
        <p:spPr>
          <a:xfrm rot="16200000">
            <a:off x="3107521" y="-607247"/>
            <a:ext cx="428628" cy="30718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Ľavá zložená zátvorka 7"/>
          <p:cNvSpPr/>
          <p:nvPr/>
        </p:nvSpPr>
        <p:spPr>
          <a:xfrm rot="16200000">
            <a:off x="2750331" y="-750123"/>
            <a:ext cx="1143008" cy="3929090"/>
          </a:xfrm>
          <a:prstGeom prst="leftBrace">
            <a:avLst>
              <a:gd name="adj1" fmla="val 9257"/>
              <a:gd name="adj2" fmla="val 316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Ľavá zložená zátvorka 8"/>
          <p:cNvSpPr/>
          <p:nvPr/>
        </p:nvSpPr>
        <p:spPr>
          <a:xfrm rot="16200000">
            <a:off x="2393143" y="-678686"/>
            <a:ext cx="1857388" cy="4500595"/>
          </a:xfrm>
          <a:prstGeom prst="leftBrace">
            <a:avLst>
              <a:gd name="adj1" fmla="val 7469"/>
              <a:gd name="adj2" fmla="val 542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28596" y="5357826"/>
            <a:ext cx="8143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/>
              <a:t>        AMP                         ADP                           ATP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13764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357188" y="357188"/>
          <a:ext cx="822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 err="1" smtClean="0"/>
                        <a:t>Nukleozid</a:t>
                      </a:r>
                      <a:r>
                        <a:rPr lang="sk-SK" sz="2400" baseline="0" dirty="0" smtClean="0"/>
                        <a:t> = sacharidová zložka + báza</a:t>
                      </a:r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Rovná spojovacia šípka 5"/>
          <p:cNvCxnSpPr/>
          <p:nvPr/>
        </p:nvCxnSpPr>
        <p:spPr>
          <a:xfrm>
            <a:off x="1142976" y="857232"/>
            <a:ext cx="785818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2000232" y="928670"/>
            <a:ext cx="558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Vzniká odštiepením zvyškov H₃PO₄ z </a:t>
            </a:r>
            <a:r>
              <a:rPr lang="sk-SK" dirty="0" err="1" smtClean="0"/>
              <a:t>nukleotidu</a:t>
            </a:r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1214414" y="185736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adenozín</a:t>
            </a:r>
            <a:endParaRPr lang="sk-SK" dirty="0"/>
          </a:p>
        </p:txBody>
      </p:sp>
      <p:pic>
        <p:nvPicPr>
          <p:cNvPr id="18436" name="Picture 4" descr="Adenosin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85992"/>
            <a:ext cx="1928826" cy="1766401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 flipH="1">
            <a:off x="3571868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 smtClean="0"/>
              <a:t>guanozín</a:t>
            </a:r>
            <a:endParaRPr lang="sk-SK" dirty="0"/>
          </a:p>
        </p:txBody>
      </p:sp>
      <p:pic>
        <p:nvPicPr>
          <p:cNvPr id="18438" name="Picture 6" descr="G chemical 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2357430"/>
            <a:ext cx="1857388" cy="1555375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6000760" y="192880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tymidín</a:t>
            </a:r>
            <a:endParaRPr lang="sk-SK" dirty="0"/>
          </a:p>
        </p:txBody>
      </p:sp>
      <p:pic>
        <p:nvPicPr>
          <p:cNvPr id="18440" name="Picture 8" descr="T chemical structu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428868"/>
            <a:ext cx="1285884" cy="1478028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142976" y="450057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cytidín</a:t>
            </a:r>
            <a:endParaRPr lang="sk-SK" dirty="0"/>
          </a:p>
        </p:txBody>
      </p:sp>
      <p:pic>
        <p:nvPicPr>
          <p:cNvPr id="18442" name="Picture 10" descr="C chemical struc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4857760"/>
            <a:ext cx="1615907" cy="1857364"/>
          </a:xfrm>
          <a:prstGeom prst="rect">
            <a:avLst/>
          </a:prstGeom>
          <a:noFill/>
        </p:spPr>
      </p:pic>
      <p:sp>
        <p:nvSpPr>
          <p:cNvPr id="20" name="BlokTextu 19"/>
          <p:cNvSpPr txBox="1"/>
          <p:nvPr/>
        </p:nvSpPr>
        <p:spPr>
          <a:xfrm>
            <a:off x="3929058" y="442913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 smtClean="0"/>
              <a:t>uridín</a:t>
            </a:r>
            <a:endParaRPr lang="sk-SK" dirty="0"/>
          </a:p>
        </p:txBody>
      </p:sp>
      <p:pic>
        <p:nvPicPr>
          <p:cNvPr id="18444" name="Picture 12" descr="U chemical structu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4929198"/>
            <a:ext cx="1500198" cy="1724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1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</TotalTime>
  <Words>252</Words>
  <Application>Microsoft Office PowerPoint</Application>
  <PresentationFormat>Prezentácia na obrazovke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Hala</vt:lpstr>
      <vt:lpstr>Nukleové kyseliny</vt:lpstr>
      <vt:lpstr>Nukleové kyseliny </vt:lpstr>
      <vt:lpstr>Prezentácia programu PowerPoint</vt:lpstr>
      <vt:lpstr>Prezentácia programu PowerPoint</vt:lpstr>
      <vt:lpstr>Prezentácia programu PowerPoint</vt:lpstr>
      <vt:lpstr>Prezentácia programu PowerPoint</vt:lpstr>
      <vt:lpstr>ATP</vt:lpstr>
      <vt:lpstr>Prezentácia programu PowerPoint</vt:lpstr>
      <vt:lpstr>Prezentácia programu PowerPoint</vt:lpstr>
      <vt:lpstr>RNA - ribonukleová kyselina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Nukleové kyseliny</dc:title>
  <dc:creator>Guest</dc:creator>
  <cp:lastModifiedBy>Guest</cp:lastModifiedBy>
  <cp:revision>4</cp:revision>
  <dcterms:created xsi:type="dcterms:W3CDTF">2015-01-12T13:28:35Z</dcterms:created>
  <dcterms:modified xsi:type="dcterms:W3CDTF">2015-01-12T13:32:20Z</dcterms:modified>
</cp:coreProperties>
</file>