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66" r:id="rId3"/>
    <p:sldId id="264" r:id="rId4"/>
    <p:sldId id="257" r:id="rId5"/>
    <p:sldId id="258" r:id="rId6"/>
    <p:sldId id="259" r:id="rId7"/>
    <p:sldId id="262" r:id="rId8"/>
    <p:sldId id="260" r:id="rId9"/>
    <p:sldId id="261" r:id="rId10"/>
    <p:sldId id="263" r:id="rId11"/>
    <p:sldId id="265" r:id="rId1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aoblený obdĺžnik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Zaoblený obdĺžnik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Nadpis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0" name="Podnadpis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9" name="Zástupný symbol dátumu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46F2E1-6D31-427D-BBAD-FC7A2E21A746}" type="datetimeFigureOut">
              <a:rPr lang="sk-SK" smtClean="0"/>
              <a:pPr/>
              <a:t>11.12.2016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2007E9-7C3C-4F82-9A3E-40040255FE1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46F2E1-6D31-427D-BBAD-FC7A2E21A746}" type="datetimeFigureOut">
              <a:rPr lang="sk-SK" smtClean="0"/>
              <a:pPr/>
              <a:t>11.12.2016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2007E9-7C3C-4F82-9A3E-40040255FE1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46F2E1-6D31-427D-BBAD-FC7A2E21A746}" type="datetimeFigureOut">
              <a:rPr lang="sk-SK" smtClean="0"/>
              <a:pPr/>
              <a:t>11.12.2016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2007E9-7C3C-4F82-9A3E-40040255FE1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46F2E1-6D31-427D-BBAD-FC7A2E21A746}" type="datetimeFigureOut">
              <a:rPr lang="sk-SK" smtClean="0"/>
              <a:pPr/>
              <a:t>11.12.2016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2007E9-7C3C-4F82-9A3E-40040255FE1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aoblený obdĺžnik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Zaoblený obdĺžnik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46F2E1-6D31-427D-BBAD-FC7A2E21A746}" type="datetimeFigureOut">
              <a:rPr lang="sk-SK" smtClean="0"/>
              <a:pPr/>
              <a:t>11.12.2016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2007E9-7C3C-4F82-9A3E-40040255FE1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46F2E1-6D31-427D-BBAD-FC7A2E21A746}" type="datetimeFigureOut">
              <a:rPr lang="sk-SK" smtClean="0"/>
              <a:pPr/>
              <a:t>11.12.2016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2007E9-7C3C-4F82-9A3E-40040255FE1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46F2E1-6D31-427D-BBAD-FC7A2E21A746}" type="datetimeFigureOut">
              <a:rPr lang="sk-SK" smtClean="0"/>
              <a:pPr/>
              <a:t>11.12.2016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2007E9-7C3C-4F82-9A3E-40040255FE1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46F2E1-6D31-427D-BBAD-FC7A2E21A746}" type="datetimeFigureOut">
              <a:rPr lang="sk-SK" smtClean="0"/>
              <a:pPr/>
              <a:t>11.12.2016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2007E9-7C3C-4F82-9A3E-40040255FE1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aoblený obdĺžnik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46F2E1-6D31-427D-BBAD-FC7A2E21A746}" type="datetimeFigureOut">
              <a:rPr lang="sk-SK" smtClean="0"/>
              <a:pPr/>
              <a:t>11.12.2016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2007E9-7C3C-4F82-9A3E-40040255FE1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46F2E1-6D31-427D-BBAD-FC7A2E21A746}" type="datetimeFigureOut">
              <a:rPr lang="sk-SK" smtClean="0"/>
              <a:pPr/>
              <a:t>11.12.2016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2007E9-7C3C-4F82-9A3E-40040255FE1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aoblený obdĺžnik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s jedným zaobleným rohom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46F2E1-6D31-427D-BBAD-FC7A2E21A746}" type="datetimeFigureOut">
              <a:rPr lang="sk-SK" smtClean="0"/>
              <a:pPr/>
              <a:t>11.12.2016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2007E9-7C3C-4F82-9A3E-40040255FE16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aoblený obdĺžnik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Zaoblený obdĺžnik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Zástupný symbol nadpisu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6446F2E1-6D31-427D-BBAD-FC7A2E21A746}" type="datetimeFigureOut">
              <a:rPr lang="sk-SK" smtClean="0"/>
              <a:pPr/>
              <a:t>11.12.2016</a:t>
            </a:fld>
            <a:endParaRPr lang="sk-SK"/>
          </a:p>
        </p:txBody>
      </p:sp>
      <p:sp>
        <p:nvSpPr>
          <p:cNvPr id="18" name="Zástupný symbol päty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062007E9-7C3C-4F82-9A3E-40040255FE16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gymgl.sk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gif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Relationship Id="rId9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Obdĺžnik 3"/>
          <p:cNvSpPr/>
          <p:nvPr/>
        </p:nvSpPr>
        <p:spPr>
          <a:xfrm>
            <a:off x="0" y="428604"/>
            <a:ext cx="321467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i="1" dirty="0" err="1" smtClean="0"/>
              <a:t>neurit</a:t>
            </a:r>
            <a:endParaRPr lang="sk-SK" sz="3600" b="1" i="1" dirty="0"/>
          </a:p>
        </p:txBody>
      </p:sp>
      <p:sp>
        <p:nvSpPr>
          <p:cNvPr id="5" name="Obdĺžnik 4"/>
          <p:cNvSpPr/>
          <p:nvPr/>
        </p:nvSpPr>
        <p:spPr>
          <a:xfrm>
            <a:off x="3357554" y="428604"/>
            <a:ext cx="3214678" cy="7143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i="1" dirty="0" err="1" smtClean="0"/>
              <a:t>synapsie</a:t>
            </a:r>
            <a:endParaRPr lang="sk-SK" sz="3600" b="1" i="1" dirty="0"/>
          </a:p>
        </p:txBody>
      </p:sp>
      <p:sp>
        <p:nvSpPr>
          <p:cNvPr id="6" name="Obdĺžnik 5"/>
          <p:cNvSpPr/>
          <p:nvPr/>
        </p:nvSpPr>
        <p:spPr>
          <a:xfrm>
            <a:off x="2357422" y="1357298"/>
            <a:ext cx="3214678" cy="7143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i="1" dirty="0" err="1" smtClean="0"/>
              <a:t>corium</a:t>
            </a:r>
            <a:endParaRPr lang="sk-SK" sz="3600" b="1" i="1" dirty="0"/>
          </a:p>
        </p:txBody>
      </p:sp>
      <p:sp>
        <p:nvSpPr>
          <p:cNvPr id="7" name="Obdĺžnik 6"/>
          <p:cNvSpPr/>
          <p:nvPr/>
        </p:nvSpPr>
        <p:spPr>
          <a:xfrm>
            <a:off x="285720" y="2285992"/>
            <a:ext cx="3214678" cy="11430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i="1" dirty="0" err="1" smtClean="0"/>
              <a:t>Medulla</a:t>
            </a:r>
            <a:r>
              <a:rPr lang="sk-SK" sz="3600" b="1" i="1" dirty="0" smtClean="0"/>
              <a:t> </a:t>
            </a:r>
            <a:r>
              <a:rPr lang="sk-SK" sz="3600" b="1" i="1" dirty="0" err="1" smtClean="0"/>
              <a:t>spinalis</a:t>
            </a:r>
            <a:endParaRPr lang="sk-SK" sz="3600" b="1" i="1" dirty="0"/>
          </a:p>
        </p:txBody>
      </p:sp>
      <p:sp>
        <p:nvSpPr>
          <p:cNvPr id="8" name="Obdĺžnik 7"/>
          <p:cNvSpPr/>
          <p:nvPr/>
        </p:nvSpPr>
        <p:spPr>
          <a:xfrm>
            <a:off x="4929190" y="2357430"/>
            <a:ext cx="3214678" cy="11430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i="1" dirty="0" smtClean="0"/>
              <a:t>Miechové nervy</a:t>
            </a:r>
            <a:endParaRPr lang="sk-SK" sz="3600" b="1" i="1" dirty="0"/>
          </a:p>
        </p:txBody>
      </p:sp>
      <p:sp>
        <p:nvSpPr>
          <p:cNvPr id="9" name="Obdĺžnik 8"/>
          <p:cNvSpPr/>
          <p:nvPr/>
        </p:nvSpPr>
        <p:spPr>
          <a:xfrm>
            <a:off x="357158" y="3857628"/>
            <a:ext cx="321467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i="1" dirty="0" smtClean="0"/>
              <a:t>reflex</a:t>
            </a:r>
            <a:endParaRPr lang="sk-SK" sz="3600" b="1" i="1" dirty="0"/>
          </a:p>
        </p:txBody>
      </p:sp>
      <p:sp>
        <p:nvSpPr>
          <p:cNvPr id="10" name="Obdĺžnik 9"/>
          <p:cNvSpPr/>
          <p:nvPr/>
        </p:nvSpPr>
        <p:spPr>
          <a:xfrm>
            <a:off x="4929190" y="3786190"/>
            <a:ext cx="321467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i="1" dirty="0" err="1" smtClean="0"/>
              <a:t>thalamus</a:t>
            </a:r>
            <a:endParaRPr lang="sk-SK" sz="3600" b="1" i="1" dirty="0"/>
          </a:p>
        </p:txBody>
      </p:sp>
      <p:pic>
        <p:nvPicPr>
          <p:cNvPr id="1026" name="Picture 2" descr="Výsledok vyhľadávania obrázkov pre dopyt miecha prierez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214290"/>
            <a:ext cx="6429420" cy="64294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ástupný symbol obsahu 5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626840"/>
          </a:xfrm>
        </p:spPr>
        <p:txBody>
          <a:bodyPr/>
          <a:lstStyle/>
          <a:p>
            <a:r>
              <a:rPr lang="sk-SK" dirty="0" smtClean="0"/>
              <a:t> </a:t>
            </a:r>
            <a:r>
              <a:rPr lang="sk-SK" sz="4800" dirty="0" smtClean="0">
                <a:latin typeface="Times New Roman" pitchFamily="18" charset="0"/>
                <a:cs typeface="Times New Roman" pitchFamily="18" charset="0"/>
              </a:rPr>
              <a:t>YEECPROT</a:t>
            </a:r>
          </a:p>
          <a:p>
            <a:endParaRPr lang="sk-SK" sz="4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k-SK" sz="4800" dirty="0" smtClean="0">
                <a:latin typeface="Times New Roman" pitchFamily="18" charset="0"/>
                <a:cs typeface="Times New Roman" pitchFamily="18" charset="0"/>
              </a:rPr>
              <a:t>ÁÉNDZALK  EUTCH</a:t>
            </a:r>
          </a:p>
          <a:p>
            <a:endParaRPr lang="sk-SK" sz="4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k-SK" sz="4800" dirty="0" smtClean="0">
                <a:latin typeface="Times New Roman" pitchFamily="18" charset="0"/>
                <a:cs typeface="Times New Roman" pitchFamily="18" charset="0"/>
              </a:rPr>
              <a:t> AHTM</a:t>
            </a:r>
            <a:endParaRPr lang="sk-SK" sz="4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Obrázok 6" descr="ot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4048" y="3140968"/>
            <a:ext cx="3810000" cy="3248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183880" cy="1051560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sk-SK" sz="4800" dirty="0" smtClean="0">
                <a:latin typeface="Times New Roman" pitchFamily="18" charset="0"/>
                <a:cs typeface="Times New Roman" pitchFamily="18" charset="0"/>
              </a:rPr>
              <a:t>ZAUJÍMAVOSTI </a:t>
            </a:r>
            <a:endParaRPr lang="sk-SK" sz="4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ľka 4"/>
          <p:cNvGraphicFramePr>
            <a:graphicFrameLocks noGrp="1"/>
          </p:cNvGraphicFramePr>
          <p:nvPr/>
        </p:nvGraphicFramePr>
        <p:xfrm>
          <a:off x="1547664" y="3501008"/>
          <a:ext cx="6096000" cy="2667061"/>
        </p:xfrm>
        <a:graphic>
          <a:graphicData uri="http://schemas.openxmlformats.org/drawingml/2006/table">
            <a:tbl>
              <a:tblPr/>
              <a:tblGrid>
                <a:gridCol w="2665309"/>
                <a:gridCol w="187480"/>
                <a:gridCol w="187480"/>
                <a:gridCol w="3055731"/>
              </a:tblGrid>
              <a:tr h="87768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10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62160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2400" dirty="0">
                          <a:solidFill>
                            <a:srgbClr val="2F2F2F"/>
                          </a:solidFill>
                          <a:latin typeface="Calibri"/>
                          <a:ea typeface="Times New Roman"/>
                          <a:cs typeface="Calibri"/>
                        </a:rPr>
                        <a:t>Gymnázium, SNP 1, </a:t>
                      </a:r>
                      <a:br>
                        <a:rPr lang="sk-SK" sz="2400" dirty="0">
                          <a:solidFill>
                            <a:srgbClr val="2F2F2F"/>
                          </a:solidFill>
                          <a:latin typeface="Calibri"/>
                          <a:ea typeface="Times New Roman"/>
                          <a:cs typeface="Calibri"/>
                        </a:rPr>
                      </a:br>
                      <a:r>
                        <a:rPr lang="sk-SK" sz="2400" dirty="0">
                          <a:solidFill>
                            <a:srgbClr val="2F2F2F"/>
                          </a:solidFill>
                          <a:latin typeface="Calibri"/>
                          <a:ea typeface="Times New Roman"/>
                          <a:cs typeface="Calibri"/>
                        </a:rPr>
                        <a:t>056 01 Gelnica</a:t>
                      </a:r>
                      <a:endParaRPr lang="sk-SK" sz="24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2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Web: </a:t>
                      </a:r>
                      <a:r>
                        <a:rPr lang="sk-SK" sz="2400" u="sng" dirty="0" err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  <a:hlinkClick r:id="rId2"/>
                        </a:rPr>
                        <a:t>www.gymgl.sk</a:t>
                      </a:r>
                      <a:r>
                        <a:rPr lang="sk-SK" sz="2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sk-SK" sz="2400" i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     </a:t>
                      </a:r>
                      <a:endParaRPr lang="sk-SK" sz="2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837" marR="35837" marT="53441" marB="534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24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KĽÚČ K INOVATÍVNEMU VZDELÁVANIU</a:t>
                      </a:r>
                      <a:endParaRPr lang="sk-SK" sz="24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2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ITMS kód projektu: </a:t>
                      </a:r>
                      <a:r>
                        <a:rPr lang="sk-SK" sz="2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26110130703</a:t>
                      </a:r>
                      <a:endParaRPr lang="sk-SK" sz="2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35837" marR="35837" marT="53441" marB="5344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7" name="Obrázok 4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"/>
            <a:ext cx="1979712" cy="2044977"/>
          </a:xfrm>
          <a:prstGeom prst="rect">
            <a:avLst/>
          </a:prstGeom>
          <a:noFill/>
        </p:spPr>
      </p:pic>
      <p:pic>
        <p:nvPicPr>
          <p:cNvPr id="1026" name="Obrázok 1" descr="agentura_cmyk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63776" y="0"/>
            <a:ext cx="4939754" cy="1124744"/>
          </a:xfrm>
          <a:prstGeom prst="rect">
            <a:avLst/>
          </a:prstGeom>
          <a:noFill/>
        </p:spPr>
      </p:pic>
      <p:pic>
        <p:nvPicPr>
          <p:cNvPr id="1025" name="Obrázok 2" descr="EU-ESF-VERTICAL-COLO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32241" y="0"/>
            <a:ext cx="2411760" cy="2244608"/>
          </a:xfrm>
          <a:prstGeom prst="rect">
            <a:avLst/>
          </a:prstGeom>
          <a:noFill/>
        </p:spPr>
      </p:pic>
      <p:sp>
        <p:nvSpPr>
          <p:cNvPr id="9" name="Nadpis 1"/>
          <p:cNvSpPr txBox="1">
            <a:spLocks/>
          </p:cNvSpPr>
          <p:nvPr/>
        </p:nvSpPr>
        <p:spPr>
          <a:xfrm>
            <a:off x="755576" y="2492896"/>
            <a:ext cx="7772400" cy="132474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3600" b="1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ZMYSLY A ZMYSLOVÁ SÚSTAVA</a:t>
            </a:r>
            <a:endParaRPr kumimoji="0" lang="sk-SK" sz="36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srdce-a-ekg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19780" r="19269"/>
          <a:stretch>
            <a:fillRect/>
          </a:stretch>
        </p:blipFill>
        <p:spPr>
          <a:xfrm>
            <a:off x="0" y="188640"/>
            <a:ext cx="3096344" cy="38481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Obrázok 4" descr="mozog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71800" y="188640"/>
            <a:ext cx="4029075" cy="32480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Obrázok 5" descr="kostra-cloveka-i-diel.jpg"/>
          <p:cNvPicPr>
            <a:picLocks noChangeAspect="1"/>
          </p:cNvPicPr>
          <p:nvPr/>
        </p:nvPicPr>
        <p:blipFill>
          <a:blip r:embed="rId4" cstate="print"/>
          <a:srcRect l="33620" t="7161" r="29841" b="7161"/>
          <a:stretch>
            <a:fillRect/>
          </a:stretch>
        </p:blipFill>
        <p:spPr>
          <a:xfrm>
            <a:off x="6732240" y="0"/>
            <a:ext cx="2088232" cy="40770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Obrázok 6" descr="zub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9512" y="3140968"/>
            <a:ext cx="3024336" cy="338936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Obrázok 7" descr="ustna d.jpg"/>
          <p:cNvPicPr>
            <a:picLocks noChangeAspect="1"/>
          </p:cNvPicPr>
          <p:nvPr/>
        </p:nvPicPr>
        <p:blipFill>
          <a:blip r:embed="rId6" cstate="print"/>
          <a:srcRect l="34880" t="7903"/>
          <a:stretch>
            <a:fillRect/>
          </a:stretch>
        </p:blipFill>
        <p:spPr>
          <a:xfrm>
            <a:off x="3275856" y="2708920"/>
            <a:ext cx="2791197" cy="378082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Obrázok 8" descr="neuron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5400000">
            <a:off x="5686406" y="3175252"/>
            <a:ext cx="3999372" cy="291581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8" name="Obrázok 17" descr="ruka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83568" y="1556792"/>
            <a:ext cx="4347617" cy="326533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9" name="Obrázok 18" descr="zaludok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644008" y="1275538"/>
            <a:ext cx="4104456" cy="340428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0" name="Obdĺžnik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21" name="Zástupný symbol obsahu 3" descr="srdce-a-ekg.jpg"/>
          <p:cNvPicPr>
            <a:picLocks noChangeAspect="1"/>
          </p:cNvPicPr>
          <p:nvPr/>
        </p:nvPicPr>
        <p:blipFill>
          <a:blip r:embed="rId2" cstate="print"/>
          <a:srcRect l="19780" r="19269"/>
          <a:stretch>
            <a:fillRect/>
          </a:stretch>
        </p:blipFill>
        <p:spPr>
          <a:xfrm>
            <a:off x="0" y="413794"/>
            <a:ext cx="3096344" cy="38481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2" name="Obrázok 21" descr="mozog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71800" y="413794"/>
            <a:ext cx="4029075" cy="32480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3" name="Obrázok 22" descr="kostra-cloveka-i-diel.jpg"/>
          <p:cNvPicPr>
            <a:picLocks noChangeAspect="1"/>
          </p:cNvPicPr>
          <p:nvPr/>
        </p:nvPicPr>
        <p:blipFill>
          <a:blip r:embed="rId4" cstate="print"/>
          <a:srcRect l="33620" t="7161" r="29841" b="7161"/>
          <a:stretch>
            <a:fillRect/>
          </a:stretch>
        </p:blipFill>
        <p:spPr>
          <a:xfrm>
            <a:off x="6732240" y="225154"/>
            <a:ext cx="2088232" cy="40770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4" name="Obrázok 23" descr="zub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9512" y="3366122"/>
            <a:ext cx="3024336" cy="338936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5" name="Obrázok 24" descr="ustna d.jpg"/>
          <p:cNvPicPr>
            <a:picLocks noChangeAspect="1"/>
          </p:cNvPicPr>
          <p:nvPr/>
        </p:nvPicPr>
        <p:blipFill>
          <a:blip r:embed="rId6" cstate="print"/>
          <a:srcRect l="34880" t="7903"/>
          <a:stretch>
            <a:fillRect/>
          </a:stretch>
        </p:blipFill>
        <p:spPr>
          <a:xfrm>
            <a:off x="3275856" y="2934074"/>
            <a:ext cx="2791197" cy="378082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6" name="Obrázok 25" descr="neuron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5400000">
            <a:off x="5686406" y="3400406"/>
            <a:ext cx="3999372" cy="291581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7" name="Obrázok 26" descr="ruka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83568" y="1781946"/>
            <a:ext cx="4347617" cy="326533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8" name="Obrázok 27" descr="zaludok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644008" y="1500692"/>
            <a:ext cx="4104456" cy="340428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-Receptory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491880" y="1052736"/>
            <a:ext cx="5080646" cy="42314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BlokTextu 6"/>
          <p:cNvSpPr txBox="1"/>
          <p:nvPr/>
        </p:nvSpPr>
        <p:spPr>
          <a:xfrm>
            <a:off x="179512" y="1332057"/>
            <a:ext cx="2952603" cy="5847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3200" b="1" dirty="0" err="1" smtClean="0">
                <a:latin typeface="Times New Roman" pitchFamily="18" charset="0"/>
                <a:cs typeface="Times New Roman" pitchFamily="18" charset="0"/>
              </a:rPr>
              <a:t>exteroreceptory</a:t>
            </a:r>
            <a:endParaRPr lang="sk-SK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BlokTextu 7"/>
          <p:cNvSpPr txBox="1"/>
          <p:nvPr/>
        </p:nvSpPr>
        <p:spPr>
          <a:xfrm>
            <a:off x="179512" y="2916233"/>
            <a:ext cx="3202672" cy="5847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3200" b="1" dirty="0" err="1" smtClean="0">
                <a:latin typeface="Times New Roman" pitchFamily="18" charset="0"/>
                <a:cs typeface="Times New Roman" pitchFamily="18" charset="0"/>
              </a:rPr>
              <a:t>proprioreceptory</a:t>
            </a:r>
            <a:endParaRPr lang="sk-SK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BlokTextu 8"/>
          <p:cNvSpPr txBox="1"/>
          <p:nvPr/>
        </p:nvSpPr>
        <p:spPr>
          <a:xfrm>
            <a:off x="179512" y="4437112"/>
            <a:ext cx="2906117" cy="5847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3200" b="1" dirty="0" err="1" smtClean="0">
                <a:latin typeface="Times New Roman" pitchFamily="18" charset="0"/>
                <a:cs typeface="Times New Roman" pitchFamily="18" charset="0"/>
              </a:rPr>
              <a:t>interoreceptory</a:t>
            </a:r>
            <a:endParaRPr lang="sk-SK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Zástupný symbol obsahu 3" descr="-Receptory.png"/>
          <p:cNvPicPr>
            <a:picLocks noChangeAspect="1"/>
          </p:cNvPicPr>
          <p:nvPr/>
        </p:nvPicPr>
        <p:blipFill>
          <a:blip r:embed="rId2" cstate="print"/>
          <a:srcRect l="74952" t="54257" r="2371"/>
          <a:stretch>
            <a:fillRect/>
          </a:stretch>
        </p:blipFill>
        <p:spPr>
          <a:xfrm>
            <a:off x="3491880" y="332656"/>
            <a:ext cx="1584176" cy="26614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Zástupný symbol obsahu 3" descr="-Receptory.png"/>
          <p:cNvPicPr>
            <a:picLocks noChangeAspect="1"/>
          </p:cNvPicPr>
          <p:nvPr/>
        </p:nvPicPr>
        <p:blipFill>
          <a:blip r:embed="rId2" cstate="print"/>
          <a:srcRect l="43771" t="50854" r="25048"/>
          <a:stretch>
            <a:fillRect/>
          </a:stretch>
        </p:blipFill>
        <p:spPr>
          <a:xfrm>
            <a:off x="5148063" y="332656"/>
            <a:ext cx="1913297" cy="26556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Zástupný symbol obsahu 3" descr="-Receptory.png"/>
          <p:cNvPicPr>
            <a:picLocks noChangeAspect="1"/>
          </p:cNvPicPr>
          <p:nvPr/>
        </p:nvPicPr>
        <p:blipFill>
          <a:blip r:embed="rId2" cstate="print"/>
          <a:srcRect l="23929" t="49152" r="54811"/>
          <a:stretch>
            <a:fillRect/>
          </a:stretch>
        </p:blipFill>
        <p:spPr>
          <a:xfrm>
            <a:off x="7092280" y="332657"/>
            <a:ext cx="1368152" cy="27253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Obrázok 12" descr="veko nove.png"/>
          <p:cNvPicPr>
            <a:picLocks noChangeAspect="1"/>
          </p:cNvPicPr>
          <p:nvPr/>
        </p:nvPicPr>
        <p:blipFill>
          <a:blip r:embed="rId3" cstate="print"/>
          <a:srcRect r="42270"/>
          <a:stretch>
            <a:fillRect/>
          </a:stretch>
        </p:blipFill>
        <p:spPr>
          <a:xfrm>
            <a:off x="3491880" y="2420888"/>
            <a:ext cx="1613343" cy="20197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Obrázok 13" descr="svaly-ruka.png"/>
          <p:cNvPicPr>
            <a:picLocks noChangeAspect="1"/>
          </p:cNvPicPr>
          <p:nvPr/>
        </p:nvPicPr>
        <p:blipFill>
          <a:blip r:embed="rId4" cstate="print"/>
          <a:srcRect t="60500"/>
          <a:stretch>
            <a:fillRect/>
          </a:stretch>
        </p:blipFill>
        <p:spPr>
          <a:xfrm>
            <a:off x="5148064" y="2420888"/>
            <a:ext cx="1944216" cy="20865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Obrázok 14" descr="zaludo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91880" y="4293096"/>
            <a:ext cx="2376264" cy="19709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Zástupný symbol obsahu 3" descr="-Receptory.png"/>
          <p:cNvPicPr>
            <a:picLocks noChangeAspect="1"/>
          </p:cNvPicPr>
          <p:nvPr/>
        </p:nvPicPr>
        <p:blipFill>
          <a:blip r:embed="rId2" cstate="print"/>
          <a:srcRect t="8311" r="76071" b="54251"/>
          <a:stretch>
            <a:fillRect/>
          </a:stretch>
        </p:blipFill>
        <p:spPr>
          <a:xfrm>
            <a:off x="4572000" y="4797152"/>
            <a:ext cx="1049968" cy="136815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Bez názvuUPRAVE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3755" r="65309"/>
          <a:stretch>
            <a:fillRect/>
          </a:stretch>
        </p:blipFill>
        <p:spPr>
          <a:xfrm>
            <a:off x="251520" y="188640"/>
            <a:ext cx="3744416" cy="622191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5" name="Zástupný symbol obsahu 5" descr="špendlik.jpg"/>
          <p:cNvPicPr>
            <a:picLocks noChangeAspect="1"/>
          </p:cNvPicPr>
          <p:nvPr/>
        </p:nvPicPr>
        <p:blipFill>
          <a:blip r:embed="rId3" cstate="print"/>
          <a:srcRect r="8734" b="8300"/>
          <a:stretch>
            <a:fillRect/>
          </a:stretch>
        </p:blipFill>
        <p:spPr>
          <a:xfrm rot="12199046">
            <a:off x="2780467" y="3724601"/>
            <a:ext cx="966244" cy="970841"/>
          </a:xfrm>
          <a:prstGeom prst="rect">
            <a:avLst/>
          </a:prstGeom>
        </p:spPr>
      </p:pic>
      <p:sp>
        <p:nvSpPr>
          <p:cNvPr id="6" name="Obdĺžnik 5"/>
          <p:cNvSpPr/>
          <p:nvPr/>
        </p:nvSpPr>
        <p:spPr>
          <a:xfrm>
            <a:off x="2987824" y="3429000"/>
            <a:ext cx="93610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7" name="Obrázok 6" descr="-Receptory.png"/>
          <p:cNvPicPr>
            <a:picLocks noChangeAspect="1"/>
          </p:cNvPicPr>
          <p:nvPr/>
        </p:nvPicPr>
        <p:blipFill>
          <a:blip r:embed="rId4" cstate="print"/>
          <a:srcRect t="56941" r="76092" b="10438"/>
          <a:stretch>
            <a:fillRect/>
          </a:stretch>
        </p:blipFill>
        <p:spPr>
          <a:xfrm>
            <a:off x="2699792" y="2492896"/>
            <a:ext cx="1584175" cy="1800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BlokTextu 7"/>
          <p:cNvSpPr txBox="1"/>
          <p:nvPr/>
        </p:nvSpPr>
        <p:spPr>
          <a:xfrm>
            <a:off x="2706725" y="980728"/>
            <a:ext cx="6437275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PODNET – RECEPTOR – NERV - MOZOG </a:t>
            </a:r>
            <a:endParaRPr lang="sk-SK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2592288" cy="907544"/>
          </a:xfrm>
          <a:scene3d>
            <a:camera prst="perspectiveContrastingRightFacing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sk-SK" sz="5400" dirty="0" smtClean="0"/>
              <a:t>Čuch</a:t>
            </a:r>
            <a:endParaRPr lang="sk-SK" sz="5400" dirty="0"/>
          </a:p>
        </p:txBody>
      </p:sp>
      <p:pic>
        <p:nvPicPr>
          <p:cNvPr id="4" name="Zástupný symbol obsahu 3" descr="zmysloveorganyUVO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65205" b="38085"/>
          <a:stretch>
            <a:fillRect/>
          </a:stretch>
        </p:blipFill>
        <p:spPr>
          <a:xfrm>
            <a:off x="251520" y="1628800"/>
            <a:ext cx="2004640" cy="2592883"/>
          </a:xfrm>
        </p:spPr>
      </p:pic>
      <p:sp>
        <p:nvSpPr>
          <p:cNvPr id="5" name="Šípka doprava 4"/>
          <p:cNvSpPr/>
          <p:nvPr/>
        </p:nvSpPr>
        <p:spPr>
          <a:xfrm>
            <a:off x="2411760" y="1628800"/>
            <a:ext cx="108012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BlokTextu 5"/>
          <p:cNvSpPr txBox="1"/>
          <p:nvPr/>
        </p:nvSpPr>
        <p:spPr>
          <a:xfrm>
            <a:off x="3563888" y="1700808"/>
            <a:ext cx="215796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Čuchové bunky</a:t>
            </a:r>
            <a:endParaRPr lang="sk-SK" b="1" dirty="0"/>
          </a:p>
        </p:txBody>
      </p:sp>
      <p:sp>
        <p:nvSpPr>
          <p:cNvPr id="7" name="Šípka doprava 6"/>
          <p:cNvSpPr/>
          <p:nvPr/>
        </p:nvSpPr>
        <p:spPr>
          <a:xfrm>
            <a:off x="5652120" y="1628800"/>
            <a:ext cx="108012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BlokTextu 7"/>
          <p:cNvSpPr txBox="1"/>
          <p:nvPr/>
        </p:nvSpPr>
        <p:spPr>
          <a:xfrm>
            <a:off x="6732240" y="1700808"/>
            <a:ext cx="204414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err="1" smtClean="0"/>
              <a:t>Rozliš</a:t>
            </a:r>
            <a:r>
              <a:rPr lang="sk-SK" b="1" dirty="0" smtClean="0"/>
              <a:t>. pachov</a:t>
            </a:r>
            <a:endParaRPr lang="sk-SK" b="1" dirty="0"/>
          </a:p>
        </p:txBody>
      </p:sp>
      <p:pic>
        <p:nvPicPr>
          <p:cNvPr id="9" name="Obrázok 8" descr="vona-parfum-zen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11760" y="2492896"/>
            <a:ext cx="6096000" cy="3581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Obdĺžnik 10"/>
          <p:cNvSpPr/>
          <p:nvPr/>
        </p:nvSpPr>
        <p:spPr>
          <a:xfrm>
            <a:off x="3779912" y="2204864"/>
            <a:ext cx="45719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Obdĺžnik 11"/>
          <p:cNvSpPr/>
          <p:nvPr/>
        </p:nvSpPr>
        <p:spPr>
          <a:xfrm>
            <a:off x="3923928" y="2060848"/>
            <a:ext cx="45719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Obdĺžnik 12"/>
          <p:cNvSpPr/>
          <p:nvPr/>
        </p:nvSpPr>
        <p:spPr>
          <a:xfrm>
            <a:off x="4067944" y="2204864"/>
            <a:ext cx="45719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Obdĺžnik 13"/>
          <p:cNvSpPr/>
          <p:nvPr/>
        </p:nvSpPr>
        <p:spPr>
          <a:xfrm>
            <a:off x="4211960" y="2132856"/>
            <a:ext cx="45719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6" name="Obrázok 15" descr="PRRODO~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1700808"/>
            <a:ext cx="8888988" cy="47889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532728" cy="792162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Psy a čuch:</a:t>
            </a:r>
            <a:endParaRPr lang="sk-SK" dirty="0"/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sk-SK" dirty="0" smtClean="0"/>
              <a:t> </a:t>
            </a:r>
            <a:r>
              <a:rPr lang="sk-SK" sz="3200" dirty="0" smtClean="0"/>
              <a:t>20-krát lepší ako ľudia !!!</a:t>
            </a:r>
            <a:endParaRPr lang="sk-SK" sz="3200" dirty="0"/>
          </a:p>
        </p:txBody>
      </p:sp>
      <p:pic>
        <p:nvPicPr>
          <p:cNvPr id="7" name="Zástupný symbol obsahu 6" descr="nufak.jpg"/>
          <p:cNvPicPr>
            <a:picLocks noGrp="1" noChangeAspect="1"/>
          </p:cNvPicPr>
          <p:nvPr>
            <p:ph sz="quarter" idx="4"/>
          </p:nvPr>
        </p:nvPicPr>
        <p:blipFill>
          <a:blip r:embed="rId2" cstate="print"/>
          <a:stretch>
            <a:fillRect/>
          </a:stretch>
        </p:blipFill>
        <p:spPr>
          <a:xfrm>
            <a:off x="4112657" y="764704"/>
            <a:ext cx="5031343" cy="4320480"/>
          </a:xfrm>
        </p:spPr>
      </p:pic>
      <p:pic>
        <p:nvPicPr>
          <p:cNvPr id="8" name="Obrázok 7" descr="pes-204407.jpg"/>
          <p:cNvPicPr>
            <a:picLocks noChangeAspect="1"/>
          </p:cNvPicPr>
          <p:nvPr/>
        </p:nvPicPr>
        <p:blipFill>
          <a:blip r:embed="rId3" cstate="print"/>
          <a:srcRect l="13145" t="7161" r="13146"/>
          <a:stretch>
            <a:fillRect/>
          </a:stretch>
        </p:blipFill>
        <p:spPr>
          <a:xfrm>
            <a:off x="467544" y="2504852"/>
            <a:ext cx="3850752" cy="36376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symbol obsahu 4" descr="zmysloveorganyUVO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58449" r="56025"/>
          <a:stretch>
            <a:fillRect/>
          </a:stretch>
        </p:blipFill>
        <p:spPr>
          <a:xfrm>
            <a:off x="179512" y="1340768"/>
            <a:ext cx="2725872" cy="1872208"/>
          </a:xfrm>
        </p:spPr>
      </p:pic>
      <p:sp>
        <p:nvSpPr>
          <p:cNvPr id="4" name="Nadpis 1"/>
          <p:cNvSpPr>
            <a:spLocks noGrp="1"/>
          </p:cNvSpPr>
          <p:nvPr>
            <p:ph type="title"/>
          </p:nvPr>
        </p:nvSpPr>
        <p:spPr>
          <a:xfrm>
            <a:off x="395288" y="188913"/>
            <a:ext cx="2520528" cy="1050925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sk-SK" sz="5400" dirty="0" smtClean="0"/>
              <a:t>Chuť</a:t>
            </a:r>
            <a:endParaRPr lang="sk-SK" sz="5400" dirty="0"/>
          </a:p>
        </p:txBody>
      </p:sp>
      <p:sp>
        <p:nvSpPr>
          <p:cNvPr id="6" name="Šípka doprava 5"/>
          <p:cNvSpPr/>
          <p:nvPr/>
        </p:nvSpPr>
        <p:spPr>
          <a:xfrm>
            <a:off x="2771800" y="2204864"/>
            <a:ext cx="1152128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BlokTextu 6"/>
          <p:cNvSpPr txBox="1"/>
          <p:nvPr/>
        </p:nvSpPr>
        <p:spPr>
          <a:xfrm>
            <a:off x="3923928" y="2204864"/>
            <a:ext cx="275107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b="1" dirty="0" smtClean="0"/>
              <a:t>Chuťové b.</a:t>
            </a:r>
          </a:p>
          <a:p>
            <a:r>
              <a:rPr lang="sk-SK" b="1" dirty="0" smtClean="0"/>
              <a:t>(chuťové poháriky</a:t>
            </a:r>
            <a:r>
              <a:rPr lang="sk-SK" dirty="0" smtClean="0"/>
              <a:t>) </a:t>
            </a:r>
            <a:endParaRPr lang="sk-SK" dirty="0"/>
          </a:p>
        </p:txBody>
      </p:sp>
      <p:sp>
        <p:nvSpPr>
          <p:cNvPr id="8" name="Šípka doprava 7"/>
          <p:cNvSpPr/>
          <p:nvPr/>
        </p:nvSpPr>
        <p:spPr>
          <a:xfrm>
            <a:off x="6660232" y="2276872"/>
            <a:ext cx="792088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BlokTextu 9"/>
          <p:cNvSpPr txBox="1"/>
          <p:nvPr/>
        </p:nvSpPr>
        <p:spPr>
          <a:xfrm>
            <a:off x="7388391" y="2276872"/>
            <a:ext cx="175560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b="1" dirty="0" err="1" smtClean="0"/>
              <a:t>Jazyk,hrdlo</a:t>
            </a:r>
            <a:r>
              <a:rPr lang="sk-SK" dirty="0" smtClean="0"/>
              <a:t> </a:t>
            </a:r>
            <a:endParaRPr lang="sk-SK" dirty="0"/>
          </a:p>
        </p:txBody>
      </p:sp>
      <p:pic>
        <p:nvPicPr>
          <p:cNvPr id="11" name="Obrázok 10" descr="poharik.jpg"/>
          <p:cNvPicPr>
            <a:picLocks noChangeAspect="1"/>
          </p:cNvPicPr>
          <p:nvPr/>
        </p:nvPicPr>
        <p:blipFill>
          <a:blip r:embed="rId3" cstate="print"/>
          <a:srcRect l="29000" t="-1428"/>
          <a:stretch>
            <a:fillRect/>
          </a:stretch>
        </p:blipFill>
        <p:spPr>
          <a:xfrm>
            <a:off x="2123728" y="401783"/>
            <a:ext cx="4968552" cy="52696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Obrázok 13" descr="jazyk.png"/>
          <p:cNvPicPr>
            <a:picLocks noChangeAspect="1"/>
          </p:cNvPicPr>
          <p:nvPr/>
        </p:nvPicPr>
        <p:blipFill>
          <a:blip r:embed="rId4" cstate="print"/>
          <a:srcRect l="24013" t="18039" r="57087" b="14279"/>
          <a:stretch>
            <a:fillRect/>
          </a:stretch>
        </p:blipFill>
        <p:spPr>
          <a:xfrm>
            <a:off x="2915816" y="908720"/>
            <a:ext cx="3312368" cy="4968552"/>
          </a:xfrm>
          <a:prstGeom prst="rect">
            <a:avLst/>
          </a:prstGeom>
        </p:spPr>
      </p:pic>
      <p:pic>
        <p:nvPicPr>
          <p:cNvPr id="15" name="Obrázok 14" descr="jazy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51720" y="0"/>
            <a:ext cx="4569805" cy="66419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BlokTextu 15"/>
          <p:cNvSpPr txBox="1"/>
          <p:nvPr/>
        </p:nvSpPr>
        <p:spPr>
          <a:xfrm>
            <a:off x="251520" y="404664"/>
            <a:ext cx="8356198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b="1" dirty="0" smtClean="0"/>
              <a:t>Čuch a chuť </a:t>
            </a:r>
            <a:r>
              <a:rPr lang="sk-SK" sz="3600" dirty="0" smtClean="0"/>
              <a:t>– spolupracujú!!!!</a:t>
            </a:r>
          </a:p>
          <a:p>
            <a:r>
              <a:rPr lang="sk-SK" sz="3600" dirty="0" smtClean="0"/>
              <a:t>- Receptory majú blízko vedľa seba</a:t>
            </a:r>
            <a:endParaRPr lang="sk-SK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2088232" cy="105156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sz="4000" dirty="0" smtClean="0"/>
              <a:t>HMAT:</a:t>
            </a:r>
            <a:endParaRPr lang="sk-SK" sz="4000" dirty="0"/>
          </a:p>
        </p:txBody>
      </p:sp>
      <p:pic>
        <p:nvPicPr>
          <p:cNvPr id="4" name="Zástupný symbol obsahu 3" descr="zmysloveorganyUVO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r="62292" b="39829"/>
          <a:stretch>
            <a:fillRect/>
          </a:stretch>
        </p:blipFill>
        <p:spPr>
          <a:xfrm>
            <a:off x="179513" y="1268760"/>
            <a:ext cx="3228208" cy="41044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Šípka doprava 4"/>
          <p:cNvSpPr/>
          <p:nvPr/>
        </p:nvSpPr>
        <p:spPr>
          <a:xfrm>
            <a:off x="2987824" y="2780928"/>
            <a:ext cx="792088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6" name="BlokTextu 5"/>
          <p:cNvSpPr txBox="1"/>
          <p:nvPr/>
        </p:nvSpPr>
        <p:spPr>
          <a:xfrm>
            <a:off x="3779912" y="2636912"/>
            <a:ext cx="2952327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b="1" dirty="0" smtClean="0"/>
              <a:t>Hmatové telieska</a:t>
            </a:r>
          </a:p>
          <a:p>
            <a:r>
              <a:rPr lang="sk-SK" b="1" dirty="0"/>
              <a:t> </a:t>
            </a:r>
            <a:r>
              <a:rPr lang="sk-SK" b="1" dirty="0" smtClean="0"/>
              <a:t>(koža, </a:t>
            </a:r>
            <a:r>
              <a:rPr lang="sk-SK" b="1" dirty="0" err="1" smtClean="0"/>
              <a:t>vnút.orgány</a:t>
            </a:r>
            <a:r>
              <a:rPr lang="sk-SK" b="1" dirty="0" smtClean="0"/>
              <a:t>) </a:t>
            </a:r>
            <a:endParaRPr lang="sk-SK" b="1" dirty="0"/>
          </a:p>
        </p:txBody>
      </p:sp>
      <p:sp>
        <p:nvSpPr>
          <p:cNvPr id="7" name="Šípka doprava 6"/>
          <p:cNvSpPr/>
          <p:nvPr/>
        </p:nvSpPr>
        <p:spPr>
          <a:xfrm>
            <a:off x="6444208" y="2780928"/>
            <a:ext cx="792088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8" name="BlokTextu 7"/>
          <p:cNvSpPr txBox="1"/>
          <p:nvPr/>
        </p:nvSpPr>
        <p:spPr>
          <a:xfrm>
            <a:off x="7263421" y="2780928"/>
            <a:ext cx="2101857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err="1" smtClean="0"/>
              <a:t>Info</a:t>
            </a:r>
            <a:r>
              <a:rPr lang="sk-SK" b="1" dirty="0" smtClean="0"/>
              <a:t> o povrchu</a:t>
            </a:r>
            <a:endParaRPr lang="sk-SK" b="1" dirty="0"/>
          </a:p>
        </p:txBody>
      </p:sp>
      <p:pic>
        <p:nvPicPr>
          <p:cNvPr id="9" name="Obrázok 8" descr="-Receptory.png"/>
          <p:cNvPicPr>
            <a:picLocks noChangeAspect="1"/>
          </p:cNvPicPr>
          <p:nvPr/>
        </p:nvPicPr>
        <p:blipFill>
          <a:blip r:embed="rId3" cstate="print"/>
          <a:srcRect t="55058" r="2353"/>
          <a:stretch>
            <a:fillRect/>
          </a:stretch>
        </p:blipFill>
        <p:spPr>
          <a:xfrm>
            <a:off x="2987824" y="188640"/>
            <a:ext cx="5976664" cy="2290986"/>
          </a:xfrm>
          <a:prstGeom prst="rect">
            <a:avLst/>
          </a:prstGeom>
        </p:spPr>
      </p:pic>
      <p:sp>
        <p:nvSpPr>
          <p:cNvPr id="10" name="BlokTextu 9"/>
          <p:cNvSpPr txBox="1"/>
          <p:nvPr/>
        </p:nvSpPr>
        <p:spPr>
          <a:xfrm>
            <a:off x="3275856" y="1988840"/>
            <a:ext cx="925127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sk-SK" b="1" dirty="0" smtClean="0"/>
              <a:t>hmat</a:t>
            </a:r>
            <a:endParaRPr lang="sk-SK" b="1" dirty="0"/>
          </a:p>
        </p:txBody>
      </p:sp>
      <p:sp>
        <p:nvSpPr>
          <p:cNvPr id="11" name="BlokTextu 10"/>
          <p:cNvSpPr txBox="1"/>
          <p:nvPr/>
        </p:nvSpPr>
        <p:spPr>
          <a:xfrm>
            <a:off x="4499992" y="1988840"/>
            <a:ext cx="1080120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sk-SK" b="1" dirty="0" smtClean="0"/>
              <a:t>tlak</a:t>
            </a:r>
            <a:endParaRPr lang="sk-SK" b="1" dirty="0"/>
          </a:p>
        </p:txBody>
      </p:sp>
      <p:sp>
        <p:nvSpPr>
          <p:cNvPr id="12" name="BlokTextu 11"/>
          <p:cNvSpPr txBox="1"/>
          <p:nvPr/>
        </p:nvSpPr>
        <p:spPr>
          <a:xfrm>
            <a:off x="6084168" y="1988840"/>
            <a:ext cx="843501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sk-SK" b="1" dirty="0" smtClean="0"/>
              <a:t>teplo</a:t>
            </a:r>
            <a:endParaRPr lang="sk-SK" b="1" dirty="0"/>
          </a:p>
        </p:txBody>
      </p:sp>
      <p:sp>
        <p:nvSpPr>
          <p:cNvPr id="13" name="BlokTextu 12"/>
          <p:cNvSpPr txBox="1"/>
          <p:nvPr/>
        </p:nvSpPr>
        <p:spPr>
          <a:xfrm>
            <a:off x="7884368" y="1988840"/>
            <a:ext cx="880369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sk-SK" b="1" dirty="0" smtClean="0"/>
              <a:t>chlad</a:t>
            </a:r>
            <a:endParaRPr lang="sk-SK" b="1" dirty="0"/>
          </a:p>
        </p:txBody>
      </p:sp>
      <p:pic>
        <p:nvPicPr>
          <p:cNvPr id="14" name="Obrázok 13" descr="brail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23728" y="66540"/>
            <a:ext cx="4896544" cy="65996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kt">
  <a:themeElements>
    <a:clrScheme name="Mestský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Aspek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k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6096</TotalTime>
  <Words>98</Words>
  <Application>Microsoft Office PowerPoint</Application>
  <PresentationFormat>Prezentácia na obrazovke (4:3)</PresentationFormat>
  <Paragraphs>41</Paragraphs>
  <Slides>11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2" baseType="lpstr">
      <vt:lpstr>Aspekt</vt:lpstr>
      <vt:lpstr>Snímka 1</vt:lpstr>
      <vt:lpstr>Snímka 2</vt:lpstr>
      <vt:lpstr>Snímka 3</vt:lpstr>
      <vt:lpstr>Snímka 4</vt:lpstr>
      <vt:lpstr>Snímka 5</vt:lpstr>
      <vt:lpstr>Čuch</vt:lpstr>
      <vt:lpstr>Snímka 7</vt:lpstr>
      <vt:lpstr>Chuť</vt:lpstr>
      <vt:lpstr>HMAT:</vt:lpstr>
      <vt:lpstr>Snímka 10</vt:lpstr>
      <vt:lpstr>ZAUJÍMAVOSTI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ZMYSLY A ZMYSLOVÁ SÚSTAVA</dc:title>
  <dc:creator>PC</dc:creator>
  <cp:lastModifiedBy>hp</cp:lastModifiedBy>
  <cp:revision>101</cp:revision>
  <dcterms:created xsi:type="dcterms:W3CDTF">2013-04-17T15:46:56Z</dcterms:created>
  <dcterms:modified xsi:type="dcterms:W3CDTF">2016-12-11T09:27:10Z</dcterms:modified>
</cp:coreProperties>
</file>