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2" r:id="rId3"/>
    <p:sldId id="256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3" r:id="rId14"/>
    <p:sldId id="260" r:id="rId15"/>
    <p:sldId id="258" r:id="rId16"/>
    <p:sldId id="261" r:id="rId17"/>
    <p:sldId id="259" r:id="rId18"/>
    <p:sldId id="262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16.4.2021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8172BA5-C674-4D9D-87F6-9C8CB82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>
              <a:defRPr/>
            </a:pPr>
            <a:r>
              <a:rPr lang="sk-SK" sz="3600" dirty="0"/>
              <a:t>DELENIE STAVOVCOV PODĽA TVORBY ZÁRODKOVÝCH OBALOV:</a:t>
            </a:r>
          </a:p>
        </p:txBody>
      </p:sp>
      <p:sp>
        <p:nvSpPr>
          <p:cNvPr id="9219" name="Zástupný symbol obsahu 2">
            <a:extLst>
              <a:ext uri="{FF2B5EF4-FFF2-40B4-BE49-F238E27FC236}">
                <a16:creationId xmlns:a16="http://schemas.microsoft.com/office/drawing/2014/main" xmlns="" id="{0AF9211B-3C30-4355-8A90-20FFB84B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9220" name="Picture 5" descr="Stavovce – Wikipédia">
            <a:extLst>
              <a:ext uri="{FF2B5EF4-FFF2-40B4-BE49-F238E27FC236}">
                <a16:creationId xmlns:a16="http://schemas.microsoft.com/office/drawing/2014/main" xmlns="" id="{2013A427-834D-4954-8A1F-09873A84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471613"/>
            <a:ext cx="4429125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ADA5908-7111-4618-B28B-6FBDF41956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k-SK" sz="3200" dirty="0"/>
              <a:t>ANAMNIA / AMNIOTA</a:t>
            </a:r>
          </a:p>
        </p:txBody>
      </p:sp>
      <p:sp>
        <p:nvSpPr>
          <p:cNvPr id="10243" name="Zástupný symbol obsahu 2">
            <a:extLst>
              <a:ext uri="{FF2B5EF4-FFF2-40B4-BE49-F238E27FC236}">
                <a16:creationId xmlns:a16="http://schemas.microsoft.com/office/drawing/2014/main" xmlns="" id="{C7D72726-A345-4E3E-B3F9-ED2E973C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10244" name="Picture 2" descr="VÃ½sledok vyhÄ¾adÃ¡vania obrÃ¡zkov pre dopyt anamnia">
            <a:extLst>
              <a:ext uri="{FF2B5EF4-FFF2-40B4-BE49-F238E27FC236}">
                <a16:creationId xmlns:a16="http://schemas.microsoft.com/office/drawing/2014/main" xmlns="" id="{6B91386E-A2DA-4BD0-B3BD-A96E8BCC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71625"/>
            <a:ext cx="81327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9AC1AA7D-F29F-40AE-9FF8-8A41DC0A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8ED2A638-4C98-42BF-BA79-7F4020C6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4125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F828AC0F-A474-42CB-9786-FD226F6B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400E7AD5-33A1-4B35-962F-0D1568BC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4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56263" cy="1054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1-bunkové o.</a:t>
            </a:r>
          </a:p>
        </p:txBody>
      </p:sp>
      <p:pic>
        <p:nvPicPr>
          <p:cNvPr id="1026" name="Picture 2" descr="Výsledok vyhľadávania obrázkov pre dopyt mei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4714908" cy="2954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28" name="Picture 4" descr="Výsledok vyhľadávania obrázkov pre dopyt mitoz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5343553" cy="2607242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0" y="1500174"/>
            <a:ext cx="1285852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79481" y="188640"/>
            <a:ext cx="3632480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sz="4000" dirty="0"/>
              <a:t>Priečne delenie</a:t>
            </a:r>
          </a:p>
        </p:txBody>
      </p:sp>
      <p:pic>
        <p:nvPicPr>
          <p:cNvPr id="2050" name="Picture 2" descr="Resultado de imagem para priečne dele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1357298"/>
            <a:ext cx="8235702" cy="298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76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ľadávania obrázkov pre dopyt pučanie kvasini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-28572"/>
            <a:ext cx="6886572" cy="6886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14401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Rastlinná a živočíšna ríša</a:t>
            </a:r>
          </a:p>
        </p:txBody>
      </p:sp>
      <p:sp>
        <p:nvSpPr>
          <p:cNvPr id="5" name="Šípka dolu 4"/>
          <p:cNvSpPr/>
          <p:nvPr/>
        </p:nvSpPr>
        <p:spPr>
          <a:xfrm>
            <a:off x="857224" y="1428736"/>
            <a:ext cx="1428760" cy="185738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6143636" y="1428736"/>
            <a:ext cx="1428760" cy="185738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0" y="3286124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nepohlavné</a:t>
            </a:r>
          </a:p>
        </p:txBody>
      </p:sp>
      <p:sp>
        <p:nvSpPr>
          <p:cNvPr id="9" name="Obdĺžnik 8"/>
          <p:cNvSpPr/>
          <p:nvPr/>
        </p:nvSpPr>
        <p:spPr>
          <a:xfrm>
            <a:off x="5143504" y="3357562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pohlavné</a:t>
            </a:r>
          </a:p>
        </p:txBody>
      </p:sp>
    </p:spTree>
    <p:extLst>
      <p:ext uri="{BB962C8B-B14F-4D97-AF65-F5344CB8AC3E}">
        <p14:creationId xmlns:p14="http://schemas.microsoft.com/office/powerpoint/2010/main" xmlns="" val="23009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56263" cy="105425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Nepohlavné r</a:t>
            </a:r>
            <a:r>
              <a:rPr lang="sk-SK" dirty="0"/>
              <a:t>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33575" y="1643050"/>
            <a:ext cx="881042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Nový jedinec vzniká z ............ buniek ......... organizmu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0" y="2571745"/>
            <a:ext cx="810029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Pri tomto rozmnožovaní sa zachovávajú ................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0" y="3357562"/>
            <a:ext cx="888416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Tento typ rozmnožovania je rozšírený najmä v ríši .......</a:t>
            </a:r>
          </a:p>
        </p:txBody>
      </p:sp>
      <p:pic>
        <p:nvPicPr>
          <p:cNvPr id="19458" name="Picture 2" descr="Výsledok vyhľadávania obrázkov pre dopyt nepohlavné rozmnožovanie rastl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71810"/>
            <a:ext cx="7332669" cy="3563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xmlns="" id="{C7A96996-6B50-4611-935E-13E8B25D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32" y="260648"/>
            <a:ext cx="7756263" cy="626596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sz="3200" b="1" dirty="0"/>
              <a:t>ORGANOGENÉZA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3DB7A22C-DA98-462B-8CC2-B39B759AF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723"/>
          <a:stretch/>
        </p:blipFill>
        <p:spPr bwMode="auto">
          <a:xfrm>
            <a:off x="6124388" y="887244"/>
            <a:ext cx="301694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5522777D-66B4-41C7-B14B-1A53050DF9A7}"/>
              </a:ext>
            </a:extLst>
          </p:cNvPr>
          <p:cNvSpPr txBox="1"/>
          <p:nvPr/>
        </p:nvSpPr>
        <p:spPr>
          <a:xfrm>
            <a:off x="251520" y="1059328"/>
            <a:ext cx="453650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 err="1"/>
              <a:t>Ektodermálny</a:t>
            </a:r>
            <a:r>
              <a:rPr lang="sk-SK" sz="3200" dirty="0"/>
              <a:t> pôvod:</a:t>
            </a:r>
          </a:p>
        </p:txBody>
      </p:sp>
      <p:sp>
        <p:nvSpPr>
          <p:cNvPr id="6" name="Zástupný objekt pre obsah 1">
            <a:extLst>
              <a:ext uri="{FF2B5EF4-FFF2-40B4-BE49-F238E27FC236}">
                <a16:creationId xmlns:a16="http://schemas.microsoft.com/office/drawing/2014/main" xmlns="" id="{512F76AC-6CA1-4023-9F78-078564DF364A}"/>
              </a:ext>
            </a:extLst>
          </p:cNvPr>
          <p:cNvSpPr txBox="1">
            <a:spLocks/>
          </p:cNvSpPr>
          <p:nvPr/>
        </p:nvSpPr>
        <p:spPr>
          <a:xfrm>
            <a:off x="866463" y="3711977"/>
            <a:ext cx="4744384" cy="512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Pokožka a jej deriváty, NS ...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3186EF3D-A795-4854-B3B0-14A1EADBDF86}"/>
              </a:ext>
            </a:extLst>
          </p:cNvPr>
          <p:cNvSpPr txBox="1"/>
          <p:nvPr/>
        </p:nvSpPr>
        <p:spPr>
          <a:xfrm>
            <a:off x="219364" y="1955959"/>
            <a:ext cx="453650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 err="1"/>
              <a:t>Mezodermálny</a:t>
            </a:r>
            <a:r>
              <a:rPr lang="sk-SK" sz="3200" dirty="0"/>
              <a:t> pôvod:</a:t>
            </a:r>
          </a:p>
        </p:txBody>
      </p:sp>
      <p:sp>
        <p:nvSpPr>
          <p:cNvPr id="8" name="Zástupný objekt pre obsah 1">
            <a:extLst>
              <a:ext uri="{FF2B5EF4-FFF2-40B4-BE49-F238E27FC236}">
                <a16:creationId xmlns:a16="http://schemas.microsoft.com/office/drawing/2014/main" xmlns="" id="{21179940-CFB9-4050-8171-8BDB993D9302}"/>
              </a:ext>
            </a:extLst>
          </p:cNvPr>
          <p:cNvSpPr txBox="1">
            <a:spLocks/>
          </p:cNvSpPr>
          <p:nvPr/>
        </p:nvSpPr>
        <p:spPr>
          <a:xfrm>
            <a:off x="866463" y="4370681"/>
            <a:ext cx="5446137" cy="822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Svalové a spojivové tkanivá, pohlavné </a:t>
            </a:r>
            <a:r>
              <a:rPr lang="sk-SK" dirty="0" err="1"/>
              <a:t>org</a:t>
            </a:r>
            <a:r>
              <a:rPr lang="sk-SK" dirty="0"/>
              <a:t>., cievy, srdce ......</a:t>
            </a:r>
          </a:p>
        </p:txBody>
      </p:sp>
      <p:sp>
        <p:nvSpPr>
          <p:cNvPr id="9" name="Zástupný objekt pre obsah 1">
            <a:extLst>
              <a:ext uri="{FF2B5EF4-FFF2-40B4-BE49-F238E27FC236}">
                <a16:creationId xmlns:a16="http://schemas.microsoft.com/office/drawing/2014/main" xmlns="" id="{9A123899-C56E-49CC-AC3C-61962A378061}"/>
              </a:ext>
            </a:extLst>
          </p:cNvPr>
          <p:cNvSpPr txBox="1">
            <a:spLocks/>
          </p:cNvSpPr>
          <p:nvPr/>
        </p:nvSpPr>
        <p:spPr>
          <a:xfrm>
            <a:off x="866462" y="5368414"/>
            <a:ext cx="5865777" cy="75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Pečeň, podžalúdková žľaza, pľúca, štítna žľaza ...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49CD106C-6003-4D7D-AD06-629142C93E12}"/>
              </a:ext>
            </a:extLst>
          </p:cNvPr>
          <p:cNvSpPr txBox="1"/>
          <p:nvPr/>
        </p:nvSpPr>
        <p:spPr>
          <a:xfrm>
            <a:off x="250187" y="2714699"/>
            <a:ext cx="453650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 err="1"/>
              <a:t>Endodermálny</a:t>
            </a:r>
            <a:r>
              <a:rPr lang="sk-SK" sz="3200" dirty="0"/>
              <a:t> pôvod:</a:t>
            </a:r>
          </a:p>
        </p:txBody>
      </p:sp>
    </p:spTree>
    <p:extLst>
      <p:ext uri="{BB962C8B-B14F-4D97-AF65-F5344CB8AC3E}">
        <p14:creationId xmlns:p14="http://schemas.microsoft.com/office/powerpoint/2010/main" xmlns="" val="26102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2715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Spôsoby rozmnožovania živočíchov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64088" y="5733256"/>
            <a:ext cx="3416424" cy="5972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sk-SK" dirty="0">
                <a:solidFill>
                  <a:schemeClr val="bg1"/>
                </a:solidFill>
              </a:rPr>
              <a:t>Mgr. Ivana Sokolská</a:t>
            </a:r>
          </a:p>
        </p:txBody>
      </p:sp>
    </p:spTree>
    <p:extLst>
      <p:ext uri="{BB962C8B-B14F-4D97-AF65-F5344CB8AC3E}">
        <p14:creationId xmlns:p14="http://schemas.microsoft.com/office/powerpoint/2010/main" xmlns="" val="19333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xmlns="" id="{8781041A-7A13-401D-A1B9-D2E5EED4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905201" cy="1507774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sk-SK" sz="4400" dirty="0"/>
              <a:t>NEPOHLAVNÉ ROZMNOŽOVANIE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D9B8DDC-1CF9-4A38-874E-B17C37DDDF5C}"/>
              </a:ext>
            </a:extLst>
          </p:cNvPr>
          <p:cNvSpPr txBox="1"/>
          <p:nvPr/>
        </p:nvSpPr>
        <p:spPr>
          <a:xfrm>
            <a:off x="971600" y="1916832"/>
            <a:ext cx="26642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a.)DELENIE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1DEDAEA8-B42E-4877-92D0-F6696EE5DB81}"/>
              </a:ext>
            </a:extLst>
          </p:cNvPr>
          <p:cNvSpPr txBox="1"/>
          <p:nvPr/>
        </p:nvSpPr>
        <p:spPr>
          <a:xfrm>
            <a:off x="5220072" y="1916831"/>
            <a:ext cx="26642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b.)PUČANIE</a:t>
            </a:r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xmlns="" id="{D742ABD5-9F9A-4401-862A-56C5F18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706" y="2800249"/>
            <a:ext cx="3010247" cy="15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braziť zdrojový obrázok">
            <a:extLst>
              <a:ext uri="{FF2B5EF4-FFF2-40B4-BE49-F238E27FC236}">
                <a16:creationId xmlns:a16="http://schemas.microsoft.com/office/drawing/2014/main" xmlns="" id="{0C30D9A7-DFC0-4C52-BBEE-FDC4FFB55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4292" y="2689607"/>
            <a:ext cx="3275855" cy="221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xmlns="" id="{CE129165-102F-4852-BED8-AF0B65E3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Zástupný objekt pre obsah 1">
            <a:extLst>
              <a:ext uri="{FF2B5EF4-FFF2-40B4-BE49-F238E27FC236}">
                <a16:creationId xmlns:a16="http://schemas.microsoft.com/office/drawing/2014/main" xmlns="" id="{821FC0B9-0EE0-4EB8-AA14-4F2B644B71AB}"/>
              </a:ext>
            </a:extLst>
          </p:cNvPr>
          <p:cNvSpPr txBox="1">
            <a:spLocks/>
          </p:cNvSpPr>
          <p:nvPr/>
        </p:nvSpPr>
        <p:spPr>
          <a:xfrm>
            <a:off x="835728" y="4644682"/>
            <a:ext cx="7745505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 nový jedinec vzniká zo skupiny buniek materského organizmu.</a:t>
            </a:r>
          </a:p>
        </p:txBody>
      </p:sp>
      <p:sp>
        <p:nvSpPr>
          <p:cNvPr id="11" name="Zástupný objekt pre obsah 1">
            <a:extLst>
              <a:ext uri="{FF2B5EF4-FFF2-40B4-BE49-F238E27FC236}">
                <a16:creationId xmlns:a16="http://schemas.microsoft.com/office/drawing/2014/main" xmlns="" id="{1C4CB73E-6E3F-46B2-98D9-C1728FBC9E66}"/>
              </a:ext>
            </a:extLst>
          </p:cNvPr>
          <p:cNvSpPr txBox="1">
            <a:spLocks/>
          </p:cNvSpPr>
          <p:nvPr/>
        </p:nvSpPr>
        <p:spPr>
          <a:xfrm>
            <a:off x="835727" y="5805264"/>
            <a:ext cx="7745505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 na materskom organizme sa vytvára púčik, ten sa po dorastení oddelí (</a:t>
            </a:r>
            <a:r>
              <a:rPr lang="sk-SK" dirty="0" err="1"/>
              <a:t>pŕhlivce</a:t>
            </a:r>
            <a:r>
              <a:rPr lang="sk-SK" dirty="0"/>
              <a:t>), alebo zostane natrvalo spojený s materským </a:t>
            </a:r>
            <a:r>
              <a:rPr lang="sk-SK" dirty="0" err="1"/>
              <a:t>org</a:t>
            </a:r>
            <a:r>
              <a:rPr lang="sk-SK" dirty="0"/>
              <a:t>. (</a:t>
            </a:r>
            <a:r>
              <a:rPr lang="sk-SK" dirty="0" err="1"/>
              <a:t>koralovce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1207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E231F8FE-2443-4231-AB6E-C201866B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F03D68A3-7F3F-404C-A4A7-3081AB72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obraziť zdrojový obrázok">
            <a:extLst>
              <a:ext uri="{FF2B5EF4-FFF2-40B4-BE49-F238E27FC236}">
                <a16:creationId xmlns:a16="http://schemas.microsoft.com/office/drawing/2014/main" xmlns="" id="{8FCC116F-9185-4BB5-9902-FAA007B4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58970"/>
            <a:ext cx="4824536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obraziť zdrojový obrázok">
            <a:extLst>
              <a:ext uri="{FF2B5EF4-FFF2-40B4-BE49-F238E27FC236}">
                <a16:creationId xmlns:a16="http://schemas.microsoft.com/office/drawing/2014/main" xmlns="" id="{2D0AAA04-39CE-41AE-9CA8-8FC8E54A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4598"/>
            <a:ext cx="5028431" cy="37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722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5BC53287-1B4B-4DCB-BFCC-575AB1A6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7817DE30-AF91-4B1F-AF88-8F306450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>
            <a:extLst>
              <a:ext uri="{FF2B5EF4-FFF2-40B4-BE49-F238E27FC236}">
                <a16:creationId xmlns:a16="http://schemas.microsoft.com/office/drawing/2014/main" xmlns="" id="{99BBB390-928F-459C-9635-1D7116D122BF}"/>
              </a:ext>
            </a:extLst>
          </p:cNvPr>
          <p:cNvSpPr txBox="1">
            <a:spLocks/>
          </p:cNvSpPr>
          <p:nvPr/>
        </p:nvSpPr>
        <p:spPr>
          <a:xfrm>
            <a:off x="539552" y="116632"/>
            <a:ext cx="7905201" cy="15077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400" dirty="0"/>
              <a:t>POHLAVNÉ ROZMNOŽOVANIE</a:t>
            </a:r>
          </a:p>
        </p:txBody>
      </p:sp>
      <p:pic>
        <p:nvPicPr>
          <p:cNvPr id="3074" name="Picture 2" descr="Zobraziť zdrojový obrázok">
            <a:extLst>
              <a:ext uri="{FF2B5EF4-FFF2-40B4-BE49-F238E27FC236}">
                <a16:creationId xmlns:a16="http://schemas.microsoft.com/office/drawing/2014/main" xmlns="" id="{0795F9E0-9CFD-4E5C-AB9D-1018940C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41977"/>
            <a:ext cx="9143999" cy="357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167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xmlns="" id="{98211368-E487-4F7F-858F-5AD00A66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60648"/>
            <a:ext cx="7756263" cy="105425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Oplodnenie:</a:t>
            </a:r>
          </a:p>
        </p:txBody>
      </p:sp>
      <p:pic>
        <p:nvPicPr>
          <p:cNvPr id="4098" name="Picture 2" descr="Zobraziť zdrojový obrázok">
            <a:extLst>
              <a:ext uri="{FF2B5EF4-FFF2-40B4-BE49-F238E27FC236}">
                <a16:creationId xmlns:a16="http://schemas.microsoft.com/office/drawing/2014/main" xmlns="" id="{A2AB6A9B-0629-493D-8A8F-EACF4735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9300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obraziť zdrojový obrázok">
            <a:extLst>
              <a:ext uri="{FF2B5EF4-FFF2-40B4-BE49-F238E27FC236}">
                <a16:creationId xmlns:a16="http://schemas.microsoft.com/office/drawing/2014/main" xmlns="" id="{C669DCCE-EE72-4059-9D89-112F3314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24" y="3299498"/>
            <a:ext cx="4365675" cy="327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28D7A1D5-9E50-4D73-8014-C2CAF5B88983}"/>
              </a:ext>
            </a:extLst>
          </p:cNvPr>
          <p:cNvSpPr txBox="1"/>
          <p:nvPr/>
        </p:nvSpPr>
        <p:spPr>
          <a:xfrm>
            <a:off x="251520" y="1556792"/>
            <a:ext cx="295232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Mlieč, ikry</a:t>
            </a:r>
          </a:p>
        </p:txBody>
      </p:sp>
      <p:pic>
        <p:nvPicPr>
          <p:cNvPr id="4102" name="Picture 6" descr="Zobraziť zdrojový obrázok">
            <a:extLst>
              <a:ext uri="{FF2B5EF4-FFF2-40B4-BE49-F238E27FC236}">
                <a16:creationId xmlns:a16="http://schemas.microsoft.com/office/drawing/2014/main" xmlns="" id="{E0B81CA3-5AB1-49B3-B4A1-8153EC91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4" y="1859025"/>
            <a:ext cx="3114116" cy="2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Zobraziť zdrojový obrázok">
            <a:extLst>
              <a:ext uri="{FF2B5EF4-FFF2-40B4-BE49-F238E27FC236}">
                <a16:creationId xmlns:a16="http://schemas.microsoft.com/office/drawing/2014/main" xmlns="" id="{CF46DB47-8C42-4411-A6E7-CB39A2A92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22" t="27452" r="17548" b="5333"/>
          <a:stretch/>
        </p:blipFill>
        <p:spPr bwMode="auto">
          <a:xfrm>
            <a:off x="5985044" y="4205557"/>
            <a:ext cx="3024336" cy="21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57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F307F32B-8CB4-4DD7-A3AB-C9150CCD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FF8399CC-3904-4810-8D98-FF16CAF5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204713"/>
            <a:ext cx="7756263" cy="105425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VÝVOJ: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0B46E1ED-E258-4956-B436-F9193B4C5E81}"/>
              </a:ext>
            </a:extLst>
          </p:cNvPr>
          <p:cNvSpPr txBox="1"/>
          <p:nvPr/>
        </p:nvSpPr>
        <p:spPr>
          <a:xfrm>
            <a:off x="251520" y="1556792"/>
            <a:ext cx="295232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NEPRIAMY</a:t>
            </a:r>
          </a:p>
        </p:txBody>
      </p:sp>
      <p:pic>
        <p:nvPicPr>
          <p:cNvPr id="5122" name="Picture 2" descr="Zobraziť zdrojový obrázok">
            <a:extLst>
              <a:ext uri="{FF2B5EF4-FFF2-40B4-BE49-F238E27FC236}">
                <a16:creationId xmlns:a16="http://schemas.microsoft.com/office/drawing/2014/main" xmlns="" id="{27302AF3-7D7E-481E-B030-6836D9A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41567"/>
            <a:ext cx="3763591" cy="292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6AA885-53AB-44AE-8614-F56673BD8458}"/>
              </a:ext>
            </a:extLst>
          </p:cNvPr>
          <p:cNvSpPr txBox="1"/>
          <p:nvPr/>
        </p:nvSpPr>
        <p:spPr>
          <a:xfrm>
            <a:off x="827583" y="4666212"/>
            <a:ext cx="304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GLOCHÍDIUM</a:t>
            </a:r>
          </a:p>
        </p:txBody>
      </p:sp>
      <p:pic>
        <p:nvPicPr>
          <p:cNvPr id="5124" name="Picture 4" descr="Zobraziť zdrojový obrázok">
            <a:extLst>
              <a:ext uri="{FF2B5EF4-FFF2-40B4-BE49-F238E27FC236}">
                <a16:creationId xmlns:a16="http://schemas.microsoft.com/office/drawing/2014/main" xmlns="" id="{D98ACDC9-0BA9-4ED1-877C-561E33B5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1095" y="1258963"/>
            <a:ext cx="4007974" cy="387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xmlns="" id="{DAE70BE9-63C6-491F-81FE-82E69B1FAE3D}"/>
              </a:ext>
            </a:extLst>
          </p:cNvPr>
          <p:cNvSpPr/>
          <p:nvPr/>
        </p:nvSpPr>
        <p:spPr>
          <a:xfrm>
            <a:off x="3059832" y="2564904"/>
            <a:ext cx="1584176" cy="1296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126" name="Picture 6" descr="Zobraziť zdrojový obrázok">
            <a:extLst>
              <a:ext uri="{FF2B5EF4-FFF2-40B4-BE49-F238E27FC236}">
                <a16:creationId xmlns:a16="http://schemas.microsoft.com/office/drawing/2014/main" xmlns="" id="{1635332E-915B-4603-91AB-AE0245BE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291" y="5116385"/>
            <a:ext cx="3686803" cy="17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4ED53763-EBED-4B37-8425-CE8B14E9D019}"/>
              </a:ext>
            </a:extLst>
          </p:cNvPr>
          <p:cNvSpPr txBox="1"/>
          <p:nvPr/>
        </p:nvSpPr>
        <p:spPr>
          <a:xfrm>
            <a:off x="176974" y="6553775"/>
            <a:ext cx="304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TROCHOFÓRA</a:t>
            </a:r>
          </a:p>
        </p:txBody>
      </p:sp>
      <p:pic>
        <p:nvPicPr>
          <p:cNvPr id="1026" name="Picture 2" descr="Mnohoštětinatci – Wikipedie">
            <a:extLst>
              <a:ext uri="{FF2B5EF4-FFF2-40B4-BE49-F238E27FC236}">
                <a16:creationId xmlns:a16="http://schemas.microsoft.com/office/drawing/2014/main" xmlns="" id="{EA5DCAF8-D4FC-4E1D-8D6E-BB0B58915D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251" y="4206656"/>
            <a:ext cx="3843659" cy="25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2FCBDD7F-F301-4B3F-8FE1-DF55002B86E5}"/>
              </a:ext>
            </a:extLst>
          </p:cNvPr>
          <p:cNvSpPr txBox="1"/>
          <p:nvPr/>
        </p:nvSpPr>
        <p:spPr>
          <a:xfrm>
            <a:off x="4035409" y="6242664"/>
            <a:ext cx="3043511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b="1" dirty="0"/>
              <a:t>NEREIDKA  HNEDÁ</a:t>
            </a:r>
          </a:p>
        </p:txBody>
      </p:sp>
    </p:spTree>
    <p:extLst>
      <p:ext uri="{BB962C8B-B14F-4D97-AF65-F5344CB8AC3E}">
        <p14:creationId xmlns:p14="http://schemas.microsoft.com/office/powerpoint/2010/main" xmlns="" val="17397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36CC8719-1A6D-4317-9679-51FB80A8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9D99A2FB-8A3D-4880-BB3F-FB9999E1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04713"/>
            <a:ext cx="7756263" cy="1054250"/>
          </a:xfrm>
        </p:spPr>
        <p:txBody>
          <a:bodyPr/>
          <a:lstStyle/>
          <a:p>
            <a:endParaRPr lang="sk-SK" sz="36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9490891-D53B-497B-AEF8-ED7ADFBAF904}"/>
              </a:ext>
            </a:extLst>
          </p:cNvPr>
          <p:cNvSpPr txBox="1"/>
          <p:nvPr/>
        </p:nvSpPr>
        <p:spPr>
          <a:xfrm>
            <a:off x="395536" y="220381"/>
            <a:ext cx="295232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PRIAMY:</a:t>
            </a:r>
          </a:p>
        </p:txBody>
      </p:sp>
      <p:pic>
        <p:nvPicPr>
          <p:cNvPr id="6" name="Picture 2" descr="VÃ½sledok vyhÄ¾adÃ¡vania obrÃ¡zkov pre dopyt anamnia">
            <a:extLst>
              <a:ext uri="{FF2B5EF4-FFF2-40B4-BE49-F238E27FC236}">
                <a16:creationId xmlns:a16="http://schemas.microsoft.com/office/drawing/2014/main" xmlns="" id="{C6168285-A4AA-4298-BCF3-C8198584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55923"/>
            <a:ext cx="81327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ástupný objekt pre obsah 1">
            <a:extLst>
              <a:ext uri="{FF2B5EF4-FFF2-40B4-BE49-F238E27FC236}">
                <a16:creationId xmlns:a16="http://schemas.microsoft.com/office/drawing/2014/main" xmlns="" id="{114451E2-699A-47AB-9AC9-68FCA40F2FBB}"/>
              </a:ext>
            </a:extLst>
          </p:cNvPr>
          <p:cNvSpPr txBox="1">
            <a:spLocks/>
          </p:cNvSpPr>
          <p:nvPr/>
        </p:nvSpPr>
        <p:spPr>
          <a:xfrm>
            <a:off x="1639110" y="880089"/>
            <a:ext cx="5865777" cy="75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Priamy vývoj suchozemským stavovcom umožňuje existencia zárodkových obalov</a:t>
            </a:r>
          </a:p>
        </p:txBody>
      </p:sp>
    </p:spTree>
    <p:extLst>
      <p:ext uri="{BB962C8B-B14F-4D97-AF65-F5344CB8AC3E}">
        <p14:creationId xmlns:p14="http://schemas.microsoft.com/office/powerpoint/2010/main" xmlns="" val="27595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61</TotalTime>
  <Words>162</Words>
  <Application>Microsoft Office PowerPoint</Application>
  <PresentationFormat>Prezentácia na obrazovke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Viazaná kniha</vt:lpstr>
      <vt:lpstr>Snímka 1</vt:lpstr>
      <vt:lpstr>ORGANOGENÉZA</vt:lpstr>
      <vt:lpstr>Spôsoby rozmnožovania živočíchov</vt:lpstr>
      <vt:lpstr>NEPOHLAVNÉ ROZMNOŽOVANIE</vt:lpstr>
      <vt:lpstr>Snímka 5</vt:lpstr>
      <vt:lpstr>Snímka 6</vt:lpstr>
      <vt:lpstr>Oplodnenie:</vt:lpstr>
      <vt:lpstr>VÝVOJ:</vt:lpstr>
      <vt:lpstr>Snímka 9</vt:lpstr>
      <vt:lpstr>DELENIE STAVOVCOV PODĽA TVORBY ZÁRODKOVÝCH OBALOV:</vt:lpstr>
      <vt:lpstr>ANAMNIA / AMNIOTA</vt:lpstr>
      <vt:lpstr>Snímka 12</vt:lpstr>
      <vt:lpstr>Snímka 13</vt:lpstr>
      <vt:lpstr>1-bunkové o.</vt:lpstr>
      <vt:lpstr>Priečne delenie</vt:lpstr>
      <vt:lpstr>Snímka 16</vt:lpstr>
      <vt:lpstr>Rastlinná a živočíšna ríša</vt:lpstr>
      <vt:lpstr>Nepohlavné 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Spôsoby rozmnožovania organizmov</dc:title>
  <dc:creator>Guest</dc:creator>
  <cp:lastModifiedBy>hp</cp:lastModifiedBy>
  <cp:revision>45</cp:revision>
  <dcterms:created xsi:type="dcterms:W3CDTF">2017-01-31T08:59:34Z</dcterms:created>
  <dcterms:modified xsi:type="dcterms:W3CDTF">2021-04-16T07:58:24Z</dcterms:modified>
</cp:coreProperties>
</file>