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3BE1-A50E-419B-9776-C2CEFCEDDAC9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AA07-D1FF-4D38-A928-A6FD832C7A9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2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Od akého slova je odvodený pojem trhový mechanizmus?</a:t>
            </a:r>
          </a:p>
          <a:p>
            <a:pPr marL="228600" indent="-228600">
              <a:buAutoNum type="alphaLcParenR"/>
            </a:pPr>
            <a:r>
              <a:rPr lang="sk-SK" dirty="0"/>
              <a:t>Trh</a:t>
            </a:r>
          </a:p>
          <a:p>
            <a:pPr marL="228600" indent="-228600">
              <a:buAutoNum type="alphaLcParenR"/>
            </a:pPr>
            <a:r>
              <a:rPr lang="sk-SK" dirty="0"/>
              <a:t>Tržba</a:t>
            </a:r>
          </a:p>
          <a:p>
            <a:pPr marL="228600" indent="-228600">
              <a:buAutoNum type="alphaLcParenR"/>
            </a:pPr>
            <a:r>
              <a:rPr lang="sk-SK" dirty="0"/>
              <a:t>Cena</a:t>
            </a:r>
          </a:p>
          <a:p>
            <a:pPr marL="228600" indent="-228600">
              <a:buAutoNum type="alphaLcParenR"/>
            </a:pPr>
            <a:r>
              <a:rPr lang="sk-SK" dirty="0"/>
              <a:t>Predaj </a:t>
            </a:r>
          </a:p>
          <a:p>
            <a:pPr marL="228600" indent="-228600">
              <a:buAutoNum type="alphaLcParenR"/>
            </a:pPr>
            <a:endParaRPr lang="sk-SK" dirty="0"/>
          </a:p>
          <a:p>
            <a:pPr marL="228600" indent="-228600">
              <a:buNone/>
            </a:pPr>
            <a:r>
              <a:rPr lang="sk-SK" dirty="0"/>
              <a:t>Výsledkom vzájomného pôsobenia dopytu a ponuky je:</a:t>
            </a:r>
          </a:p>
          <a:p>
            <a:pPr marL="228600" indent="-228600">
              <a:buAutoNum type="alphaLcParenR"/>
            </a:pPr>
            <a:r>
              <a:rPr lang="sk-SK" dirty="0"/>
              <a:t>Cena</a:t>
            </a:r>
          </a:p>
          <a:p>
            <a:pPr marL="228600" indent="-228600">
              <a:buAutoNum type="alphaLcParenR"/>
            </a:pPr>
            <a:r>
              <a:rPr lang="sk-SK" dirty="0"/>
              <a:t>Zľava</a:t>
            </a:r>
          </a:p>
          <a:p>
            <a:pPr marL="228600" indent="-228600">
              <a:buAutoNum type="alphaLcParenR"/>
            </a:pPr>
            <a:r>
              <a:rPr lang="sk-SK" dirty="0"/>
              <a:t>Akcia</a:t>
            </a:r>
          </a:p>
          <a:p>
            <a:pPr marL="228600" indent="-228600">
              <a:buAutoNum type="alphaLcParenR"/>
            </a:pPr>
            <a:r>
              <a:rPr lang="sk-SK" dirty="0"/>
              <a:t>Kúpa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Množstvo tovarov a služieb,</a:t>
            </a:r>
            <a:r>
              <a:rPr lang="sk-SK" baseline="0" dirty="0"/>
              <a:t> ktoré spotrebitelia za určitú cenu kupujú: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Dopyt</a:t>
            </a:r>
          </a:p>
          <a:p>
            <a:pPr marL="228600" indent="-228600">
              <a:buAutoNum type="alphaLcParenR"/>
            </a:pPr>
            <a:r>
              <a:rPr lang="sk-SK" baseline="0" dirty="0"/>
              <a:t>Ponuka</a:t>
            </a:r>
          </a:p>
          <a:p>
            <a:pPr marL="228600" indent="-228600">
              <a:buAutoNum type="alphaLcParenR"/>
            </a:pPr>
            <a:r>
              <a:rPr lang="sk-SK" baseline="0" dirty="0"/>
              <a:t>Akcia</a:t>
            </a:r>
          </a:p>
          <a:p>
            <a:pPr marL="228600" indent="-228600">
              <a:buAutoNum type="alphaLcParenR"/>
            </a:pPr>
            <a:r>
              <a:rPr lang="sk-SK" baseline="0" dirty="0"/>
              <a:t>Zľava </a:t>
            </a:r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Spotrebitelia vstupujúci na trh sa nazývajú: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Kupujúci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Predávajúci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Zákazníci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Klienti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Výrobcovia vstupujúci na trh sa nazývajú: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Predávajúci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Kupujúci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Klienti 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Zákazníci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Čo vyjadruje</a:t>
            </a:r>
            <a:r>
              <a:rPr lang="sk-SK" baseline="0" dirty="0"/>
              <a:t> táto schéma?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&gt; P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Záujem o tovar rastie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Rovnováhu medzi dopytom a ponukou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Záujem o tovar klesá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Dostatok</a:t>
            </a:r>
            <a:r>
              <a:rPr lang="sk-SK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tovarov a služieb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DD5D9D-C3F4-4D99-BBA7-316021A7F032}" type="datetimeFigureOut">
              <a:rPr lang="sk-SK" smtClean="0"/>
              <a:pPr/>
              <a:t>30.11.2021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Trhový mechanizmus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 9. ročník ZŠ</a:t>
            </a:r>
          </a:p>
          <a:p>
            <a:r>
              <a:rPr lang="sk-SK" dirty="0"/>
              <a:t>Tematický celok: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Ekonomický život v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spoločnosti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ADBE6-32C1-48BF-9FC8-E8720D7B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sk-SK" dirty="0"/>
              <a:t>Konkurencia - súťaženie</a:t>
            </a:r>
          </a:p>
        </p:txBody>
      </p:sp>
      <p:pic>
        <p:nvPicPr>
          <p:cNvPr id="6146" name="Picture 2" descr="Zmeňte LIKE na LOVE | PR agentúra DIVINO - Juicy PR solutions">
            <a:extLst>
              <a:ext uri="{FF2B5EF4-FFF2-40B4-BE49-F238E27FC236}">
                <a16:creationId xmlns:a16="http://schemas.microsoft.com/office/drawing/2014/main" id="{8C071B65-CE4B-4C25-BFCD-50288FD4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29" y="1633516"/>
            <a:ext cx="3978569" cy="177614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D0716F-CB36-4200-B267-C65A9557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>
                <a:highlight>
                  <a:srgbClr val="FFFF00"/>
                </a:highlight>
              </a:rPr>
              <a:t>Medzi </a:t>
            </a:r>
            <a:r>
              <a:rPr lang="pl-PL" b="1" dirty="0">
                <a:highlight>
                  <a:srgbClr val="FFFF00"/>
                </a:highlight>
              </a:rPr>
              <a:t>výrobcami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/>
              <a:t>a </a:t>
            </a:r>
            <a:r>
              <a:rPr lang="pl-PL" b="1" dirty="0">
                <a:highlight>
                  <a:srgbClr val="FFFF00"/>
                </a:highlight>
              </a:rPr>
              <a:t>predajcami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/>
              <a:t>existuje </a:t>
            </a:r>
            <a:r>
              <a:rPr lang="pl-PL" dirty="0">
                <a:highlight>
                  <a:srgbClr val="FFFF00"/>
                </a:highlight>
              </a:rPr>
              <a:t>na</a:t>
            </a:r>
            <a:r>
              <a:rPr lang="pl-PL" dirty="0"/>
              <a:t> </a:t>
            </a:r>
            <a:r>
              <a:rPr lang="pl-PL" b="1" dirty="0">
                <a:highlight>
                  <a:srgbClr val="FFFF00"/>
                </a:highlight>
              </a:rPr>
              <a:t>trhu </a:t>
            </a:r>
            <a:r>
              <a:rPr lang="pl-PL" u="sng" dirty="0">
                <a:highlight>
                  <a:srgbClr val="FFFF00"/>
                </a:highlight>
              </a:rPr>
              <a:t>konkurencia</a:t>
            </a:r>
          </a:p>
          <a:p>
            <a:pPr>
              <a:lnSpc>
                <a:spcPct val="90000"/>
              </a:lnSpc>
            </a:pPr>
            <a:r>
              <a:rPr lang="sk-SK" dirty="0"/>
              <a:t>Každá </a:t>
            </a:r>
            <a:r>
              <a:rPr lang="sk-SK" dirty="0">
                <a:highlight>
                  <a:srgbClr val="FFFF00"/>
                </a:highlight>
              </a:rPr>
              <a:t>firma chce dosiahnuť čo najvyšší zisk </a:t>
            </a:r>
            <a:r>
              <a:rPr lang="sk-SK" dirty="0"/>
              <a:t>a to </a:t>
            </a:r>
            <a:r>
              <a:rPr lang="sk-SK" dirty="0">
                <a:highlight>
                  <a:srgbClr val="FFFF00"/>
                </a:highlight>
              </a:rPr>
              <a:t>aj na úkor iných výrobcov </a:t>
            </a:r>
            <a:r>
              <a:rPr lang="sk-SK" dirty="0"/>
              <a:t>=&gt; </a:t>
            </a:r>
            <a:r>
              <a:rPr lang="sk-SK" dirty="0">
                <a:highlight>
                  <a:srgbClr val="FFFF00"/>
                </a:highlight>
              </a:rPr>
              <a:t>získať</a:t>
            </a:r>
            <a:r>
              <a:rPr lang="sk-SK" dirty="0"/>
              <a:t> na svoju stranu čo najviac </a:t>
            </a:r>
            <a:r>
              <a:rPr lang="sk-SK" dirty="0">
                <a:highlight>
                  <a:srgbClr val="FFFF00"/>
                </a:highlight>
              </a:rPr>
              <a:t>spotrebiteľov</a:t>
            </a:r>
            <a:r>
              <a:rPr lang="sk-SK" dirty="0"/>
              <a:t> =&gt; </a:t>
            </a:r>
            <a:r>
              <a:rPr lang="pl-PL" dirty="0">
                <a:highlight>
                  <a:srgbClr val="FFFF00"/>
                </a:highlight>
              </a:rPr>
              <a:t>reklama</a:t>
            </a:r>
            <a:r>
              <a:rPr lang="pl-PL" dirty="0"/>
              <a:t>, </a:t>
            </a:r>
            <a:r>
              <a:rPr lang="pl-PL" dirty="0">
                <a:highlight>
                  <a:srgbClr val="FFFF00"/>
                </a:highlight>
              </a:rPr>
              <a:t>akcie</a:t>
            </a:r>
            <a:r>
              <a:rPr lang="pl-PL" dirty="0"/>
              <a:t>, </a:t>
            </a:r>
            <a:r>
              <a:rPr lang="pl-PL" dirty="0">
                <a:highlight>
                  <a:srgbClr val="FFFF00"/>
                </a:highlight>
              </a:rPr>
              <a:t>predaj na splátky </a:t>
            </a:r>
            <a:r>
              <a:rPr lang="pl-PL" dirty="0"/>
              <a:t>a pod.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18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Od slova trh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/>
          <a:lstStyle/>
          <a:p>
            <a:pPr lvl="0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Trhový mechanizmus </a:t>
            </a:r>
            <a:r>
              <a:rPr lang="sk-SK" b="1" dirty="0"/>
              <a:t>=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od slova</a:t>
            </a:r>
            <a:r>
              <a:rPr lang="sk-SK" b="1" dirty="0">
                <a:highlight>
                  <a:srgbClr val="FFFF00"/>
                </a:highlight>
              </a:rPr>
              <a:t>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trh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0"/>
            <a:r>
              <a:rPr lang="sk-SK" b="1" dirty="0">
                <a:highlight>
                  <a:srgbClr val="FFFF00"/>
                </a:highlight>
              </a:rPr>
              <a:t>Trh</a:t>
            </a:r>
            <a:r>
              <a:rPr lang="sk-SK" dirty="0"/>
              <a:t> = miesto </a:t>
            </a:r>
            <a:r>
              <a:rPr lang="sk-SK" b="1" dirty="0">
                <a:sym typeface="Wingdings"/>
              </a:rPr>
              <a:t></a:t>
            </a:r>
            <a:r>
              <a:rPr lang="sk-SK" b="1" dirty="0"/>
              <a:t>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kupujúci a predávajúci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>
                <a:sym typeface="Wingdings"/>
              </a:rPr>
              <a:t></a:t>
            </a:r>
            <a:r>
              <a:rPr lang="sk-SK" dirty="0"/>
              <a:t> </a:t>
            </a:r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predaj </a:t>
            </a:r>
            <a:r>
              <a:rPr lang="sk-SK" b="1" dirty="0"/>
              <a:t>a </a:t>
            </a:r>
            <a:r>
              <a:rPr lang="sk-SK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kúpa</a:t>
            </a:r>
            <a:r>
              <a:rPr lang="sk-SK" dirty="0">
                <a:highlight>
                  <a:srgbClr val="FFFF00"/>
                </a:highlight>
              </a:rPr>
              <a:t> tovarov a služieb </a:t>
            </a:r>
            <a:r>
              <a:rPr lang="sk-SK" b="1" dirty="0">
                <a:highlight>
                  <a:srgbClr val="FFFF00"/>
                </a:highlight>
              </a:rPr>
              <a:t>za určitú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cenu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1"/>
            <a:r>
              <a:rPr lang="sk-SK" dirty="0"/>
              <a:t> </a:t>
            </a:r>
            <a:r>
              <a:rPr lang="sk-SK" b="1" dirty="0"/>
              <a:t>na trhu </a:t>
            </a:r>
            <a:r>
              <a:rPr lang="sk-SK" b="1" dirty="0">
                <a:sym typeface="Wingdings"/>
              </a:rPr>
              <a:t></a:t>
            </a:r>
            <a:r>
              <a:rPr lang="sk-SK" b="1" dirty="0"/>
              <a:t> </a:t>
            </a:r>
            <a:r>
              <a:rPr lang="sk-SK" b="1" dirty="0">
                <a:solidFill>
                  <a:schemeClr val="bg1"/>
                </a:solidFill>
                <a:highlight>
                  <a:srgbClr val="FF00FF"/>
                </a:highlight>
              </a:rPr>
              <a:t>ponuka</a:t>
            </a:r>
            <a:r>
              <a:rPr lang="sk-SK" b="1" dirty="0"/>
              <a:t> a </a:t>
            </a:r>
            <a:r>
              <a:rPr lang="sk-SK" b="1" dirty="0">
                <a:solidFill>
                  <a:schemeClr val="bg1"/>
                </a:solidFill>
                <a:highlight>
                  <a:srgbClr val="FF00FF"/>
                </a:highlight>
              </a:rPr>
              <a:t>dopyt</a:t>
            </a:r>
            <a:r>
              <a:rPr lang="sk-SK" b="1" dirty="0">
                <a:highlight>
                  <a:srgbClr val="FF00FF"/>
                </a:highlight>
              </a:rPr>
              <a:t> </a:t>
            </a:r>
            <a:r>
              <a:rPr lang="sk-SK" b="1" dirty="0"/>
              <a:t>=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vzájomné pôsobenie</a:t>
            </a:r>
            <a:r>
              <a:rPr lang="sk-SK" b="1" dirty="0"/>
              <a:t> =&gt; </a:t>
            </a:r>
            <a:r>
              <a:rPr lang="sk-SK" b="1" dirty="0">
                <a:highlight>
                  <a:srgbClr val="FF00FF"/>
                </a:highlight>
              </a:rPr>
              <a:t>výsledkom je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CENA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FF"/>
              </a:highlight>
            </a:endParaRPr>
          </a:p>
          <a:p>
            <a:endParaRPr lang="sk-SK" dirty="0"/>
          </a:p>
        </p:txBody>
      </p:sp>
      <p:pic>
        <p:nvPicPr>
          <p:cNvPr id="3074" name="Picture 2" descr="www.mojliptov.sk - Liptov - Orientačné ceny potravín, služieb a tovarov v  Lipto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4773" y="4991079"/>
            <a:ext cx="2489227" cy="1866921"/>
          </a:xfrm>
          <a:prstGeom prst="rect">
            <a:avLst/>
          </a:prstGeom>
          <a:noFill/>
        </p:spPr>
      </p:pic>
      <p:pic>
        <p:nvPicPr>
          <p:cNvPr id="1026" name="Picture 2" descr="Mestské kultúrne a informačné centrum Stupava - Trhy týždenné">
            <a:extLst>
              <a:ext uri="{FF2B5EF4-FFF2-40B4-BE49-F238E27FC236}">
                <a16:creationId xmlns:a16="http://schemas.microsoft.com/office/drawing/2014/main" id="{3FC5D956-FE4B-4848-9048-C0BEF46A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07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dopyt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dirty="0"/>
              <a:t>Domácnosti, teda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spotrebitelia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</a:rPr>
              <a:t>vstupujú na trh </a:t>
            </a:r>
            <a:r>
              <a:rPr lang="sk-SK" dirty="0"/>
              <a:t>tovarov a služieb </a:t>
            </a:r>
            <a:r>
              <a:rPr lang="sk-SK" dirty="0">
                <a:highlight>
                  <a:srgbClr val="FFFF00"/>
                </a:highlight>
              </a:rPr>
              <a:t>ako </a:t>
            </a:r>
            <a:r>
              <a:rPr lang="sk-SK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KUPUJÚCI</a:t>
            </a:r>
            <a:r>
              <a:rPr lang="sk-SK" dirty="0"/>
              <a:t>...ich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rozhodovanie o kúpe </a:t>
            </a:r>
            <a:r>
              <a:rPr lang="sk-SK" dirty="0">
                <a:sym typeface="Wingdings" pitchFamily="2" charset="2"/>
              </a:rPr>
              <a:t> </a:t>
            </a:r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viaceré faktory</a:t>
            </a:r>
            <a:r>
              <a:rPr lang="sk-SK" dirty="0">
                <a:sym typeface="Wingdings" pitchFamily="2" charset="2"/>
              </a:rPr>
              <a:t>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7143768" y="4143380"/>
            <a:ext cx="1572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Výška príjmu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593302" y="3571876"/>
            <a:ext cx="2550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Cena tovaru a služby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745313" y="4643446"/>
            <a:ext cx="3398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Záľuby, ceny iných tovarov...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5929322" y="3786190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endCxn id="4" idx="1"/>
          </p:cNvCxnSpPr>
          <p:nvPr/>
        </p:nvCxnSpPr>
        <p:spPr>
          <a:xfrm>
            <a:off x="5929322" y="4143380"/>
            <a:ext cx="121444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5400000">
            <a:off x="5715008" y="4357694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1071538" y="5786454"/>
            <a:ext cx="612860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>
                <a:highlight>
                  <a:srgbClr val="FFFF00"/>
                </a:highlight>
              </a:rPr>
              <a:t>Dopyt</a:t>
            </a:r>
            <a:r>
              <a:rPr lang="sk-SK" sz="2000" b="1" dirty="0"/>
              <a:t> </a:t>
            </a:r>
            <a:r>
              <a:rPr lang="sk-SK" sz="2000" dirty="0"/>
              <a:t>= také </a:t>
            </a:r>
            <a:r>
              <a:rPr lang="sk-SK" sz="2000" b="1" dirty="0">
                <a:highlight>
                  <a:srgbClr val="FFFF00"/>
                </a:highlight>
              </a:rPr>
              <a:t>množstvo</a:t>
            </a:r>
            <a:r>
              <a:rPr lang="sk-SK" sz="2000" dirty="0">
                <a:highlight>
                  <a:srgbClr val="FFFF00"/>
                </a:highlight>
              </a:rPr>
              <a:t> </a:t>
            </a:r>
            <a:r>
              <a:rPr lang="sk-SK" sz="2000" b="1" dirty="0">
                <a:highlight>
                  <a:srgbClr val="FFFF00"/>
                </a:highlight>
              </a:rPr>
              <a:t>tovarov</a:t>
            </a:r>
            <a:r>
              <a:rPr lang="sk-SK" sz="2000" dirty="0">
                <a:highlight>
                  <a:srgbClr val="FFFF00"/>
                </a:highlight>
              </a:rPr>
              <a:t> </a:t>
            </a:r>
            <a:r>
              <a:rPr lang="sk-SK" sz="2000" dirty="0"/>
              <a:t>a </a:t>
            </a:r>
            <a:r>
              <a:rPr lang="sk-SK" sz="2000" b="1" dirty="0">
                <a:highlight>
                  <a:srgbClr val="FFFF00"/>
                </a:highlight>
              </a:rPr>
              <a:t>služieb</a:t>
            </a:r>
            <a:r>
              <a:rPr lang="sk-SK" sz="2000" dirty="0">
                <a:highlight>
                  <a:srgbClr val="FFFF00"/>
                </a:highlight>
              </a:rPr>
              <a:t>,</a:t>
            </a:r>
            <a:r>
              <a:rPr lang="sk-SK" sz="2000" dirty="0"/>
              <a:t> aké sú</a:t>
            </a:r>
          </a:p>
          <a:p>
            <a:r>
              <a:rPr lang="sk-SK" sz="2000" b="1" dirty="0">
                <a:highlight>
                  <a:srgbClr val="FFFF00"/>
                </a:highlight>
              </a:rPr>
              <a:t>spotrebitelia ochotní za určitú cenu </a:t>
            </a:r>
            <a:r>
              <a:rPr lang="sk-SK" sz="2000" b="1" u="sng" dirty="0">
                <a:highlight>
                  <a:srgbClr val="FFFF00"/>
                </a:highlight>
              </a:rPr>
              <a:t>kúpiť</a:t>
            </a:r>
          </a:p>
        </p:txBody>
      </p:sp>
      <p:pic>
        <p:nvPicPr>
          <p:cNvPr id="32770" name="Picture 2" descr="Dopyt po mobilných telefónoch je na rekordnej úrovni"/>
          <p:cNvPicPr>
            <a:picLocks noChangeAspect="1" noChangeArrowheads="1"/>
          </p:cNvPicPr>
          <p:nvPr/>
        </p:nvPicPr>
        <p:blipFill>
          <a:blip r:embed="rId3"/>
          <a:srcRect b="8719"/>
          <a:stretch>
            <a:fillRect/>
          </a:stretch>
        </p:blipFill>
        <p:spPr bwMode="auto">
          <a:xfrm>
            <a:off x="6195724" y="0"/>
            <a:ext cx="2948276" cy="1643050"/>
          </a:xfrm>
          <a:prstGeom prst="rect">
            <a:avLst/>
          </a:prstGeom>
          <a:noFill/>
        </p:spPr>
      </p:pic>
      <p:pic>
        <p:nvPicPr>
          <p:cNvPr id="2050" name="Picture 2" descr="Obrázok(34806460): Kupujúci v nákupnom košíku. | Autor: Lexaarts">
            <a:extLst>
              <a:ext uri="{FF2B5EF4-FFF2-40B4-BE49-F238E27FC236}">
                <a16:creationId xmlns:a16="http://schemas.microsoft.com/office/drawing/2014/main" id="{64279F1D-48DC-4234-B4A7-21A2CBA2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9" y="0"/>
            <a:ext cx="2257425" cy="18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Ponuka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Firmy</a:t>
            </a:r>
            <a:r>
              <a:rPr lang="sk-SK" dirty="0"/>
              <a:t> (podniky) =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výrobcovia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>
                <a:sym typeface="Wingdings" pitchFamily="2" charset="2"/>
              </a:rPr>
              <a:t> vyrábajú tovary a ponúkajú služby</a:t>
            </a:r>
            <a:r>
              <a:rPr lang="sk-SK" dirty="0">
                <a:solidFill>
                  <a:schemeClr val="bg1"/>
                </a:solidFill>
                <a:sym typeface="Wingdings" pitchFamily="2" charset="2"/>
              </a:rPr>
              <a:t>...</a:t>
            </a:r>
            <a:r>
              <a:rPr lang="sk-SK" dirty="0">
                <a:solidFill>
                  <a:schemeClr val="bg1"/>
                </a:solidFill>
                <a:highlight>
                  <a:srgbClr val="00FF00"/>
                </a:highlight>
                <a:sym typeface="Wingdings" pitchFamily="2" charset="2"/>
              </a:rPr>
              <a:t>na trh vstupujú </a:t>
            </a:r>
            <a:r>
              <a:rPr lang="sk-SK" dirty="0">
                <a:sym typeface="Wingdings" pitchFamily="2" charset="2"/>
              </a:rPr>
              <a:t>ako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sym typeface="Wingdings" pitchFamily="2" charset="2"/>
              </a:rPr>
              <a:t>PREDÁVAJÚCI</a:t>
            </a:r>
            <a:r>
              <a:rPr lang="sk-SK" dirty="0">
                <a:sym typeface="Wingdings" pitchFamily="2" charset="2"/>
              </a:rPr>
              <a:t> s cieľom predať ich za určitú cenu...</a:t>
            </a:r>
          </a:p>
          <a:p>
            <a:r>
              <a:rPr lang="sk-SK" dirty="0">
                <a:sym typeface="Wingdings" pitchFamily="2" charset="2"/>
              </a:rPr>
              <a:t>Na ich ponuku vplývajú rôzne faktory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612264" y="4357694"/>
            <a:ext cx="35317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Množstvo ponúkaného tovaru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572132" y="5000636"/>
            <a:ext cx="311976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Cena ponúkaného tovaru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572132" y="5715016"/>
            <a:ext cx="320312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Náklady spojené s výrobou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28596" y="5643578"/>
            <a:ext cx="439254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highlight>
                  <a:srgbClr val="00FF00"/>
                </a:highlight>
              </a:rPr>
              <a:t>Ponuka</a:t>
            </a:r>
            <a:r>
              <a:rPr lang="sk-SK" dirty="0"/>
              <a:t> = </a:t>
            </a:r>
            <a:r>
              <a:rPr lang="sk-SK" dirty="0">
                <a:highlight>
                  <a:srgbClr val="00FF00"/>
                </a:highlight>
              </a:rPr>
              <a:t>množstvo</a:t>
            </a:r>
            <a:r>
              <a:rPr lang="sk-SK" dirty="0"/>
              <a:t> </a:t>
            </a:r>
            <a:r>
              <a:rPr lang="sk-SK" b="1" dirty="0">
                <a:highlight>
                  <a:srgbClr val="00FF00"/>
                </a:highlight>
              </a:rPr>
              <a:t>tovarov</a:t>
            </a:r>
            <a:r>
              <a:rPr lang="sk-SK" b="1" dirty="0"/>
              <a:t> + </a:t>
            </a:r>
            <a:r>
              <a:rPr lang="sk-SK" b="1" dirty="0">
                <a:highlight>
                  <a:srgbClr val="00FF00"/>
                </a:highlight>
              </a:rPr>
              <a:t>služieb</a:t>
            </a:r>
          </a:p>
          <a:p>
            <a:pPr algn="ctr"/>
            <a:r>
              <a:rPr lang="sk-SK" b="1" dirty="0"/>
              <a:t>ktoré </a:t>
            </a:r>
            <a:r>
              <a:rPr lang="sk-SK" b="1" dirty="0">
                <a:highlight>
                  <a:srgbClr val="00FF00"/>
                </a:highlight>
              </a:rPr>
              <a:t>chcú výrobcovia </a:t>
            </a:r>
            <a:r>
              <a:rPr lang="sk-SK" dirty="0"/>
              <a:t>za </a:t>
            </a:r>
            <a:r>
              <a:rPr lang="sk-SK" b="1" dirty="0">
                <a:highlight>
                  <a:srgbClr val="00FF00"/>
                </a:highlight>
              </a:rPr>
              <a:t>určitú cenu</a:t>
            </a:r>
          </a:p>
          <a:p>
            <a:pPr algn="ctr"/>
            <a:r>
              <a:rPr lang="sk-SK" b="1" u="sng" dirty="0">
                <a:highlight>
                  <a:srgbClr val="00FF00"/>
                </a:highlight>
              </a:rPr>
              <a:t>predať</a:t>
            </a:r>
          </a:p>
        </p:txBody>
      </p:sp>
      <p:pic>
        <p:nvPicPr>
          <p:cNvPr id="3074" name="Picture 2" descr="Pracovať šesť hodín denne? Vo fabrikách sa to už deje - Ľudia - Ekonomika -  Pravda">
            <a:extLst>
              <a:ext uri="{FF2B5EF4-FFF2-40B4-BE49-F238E27FC236}">
                <a16:creationId xmlns:a16="http://schemas.microsoft.com/office/drawing/2014/main" id="{7FEC604A-C4F4-433F-AB86-D1A7EFA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03" y="117630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voz auta z Nemecka, Rakúska, Belgicka, Talianska | Autobazár Autoalles">
            <a:extLst>
              <a:ext uri="{FF2B5EF4-FFF2-40B4-BE49-F238E27FC236}">
                <a16:creationId xmlns:a16="http://schemas.microsoft.com/office/drawing/2014/main" id="{AA9A7AB5-08F8-40CE-8960-56F1C807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42" y="2334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highlight>
                  <a:srgbClr val="FF0000"/>
                </a:highlight>
              </a:rPr>
              <a:t>Cena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pPr lvl="0"/>
            <a:r>
              <a:rPr lang="sk-SK" dirty="0"/>
              <a:t>Závisí 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od situácie na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trhu</a:t>
            </a:r>
            <a:r>
              <a:rPr lang="sk-SK" dirty="0"/>
              <a:t>...</a:t>
            </a:r>
          </a:p>
          <a:p>
            <a:pPr lvl="0"/>
            <a:r>
              <a:rPr lang="sk-SK" dirty="0">
                <a:solidFill>
                  <a:schemeClr val="tx1"/>
                </a:solidFill>
                <a:highlight>
                  <a:srgbClr val="800000"/>
                </a:highlight>
              </a:rPr>
              <a:t>Spotrebiteľ</a:t>
            </a:r>
            <a:r>
              <a:rPr lang="sk-SK" dirty="0"/>
              <a:t>: </a:t>
            </a:r>
            <a:r>
              <a:rPr lang="sk-SK" u="sng" dirty="0">
                <a:solidFill>
                  <a:schemeClr val="tx1"/>
                </a:solidFill>
                <a:highlight>
                  <a:srgbClr val="800000"/>
                </a:highlight>
              </a:rPr>
              <a:t>čo najlacnejšie kúpiť</a:t>
            </a:r>
          </a:p>
          <a:p>
            <a:pPr lvl="0"/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Predávajúci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sk-SK" dirty="0"/>
              <a:t> </a:t>
            </a:r>
            <a:r>
              <a:rPr lang="sk-SK" u="sng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čo najdrahšie predať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 rot="5400000">
            <a:off x="4797152" y="3488661"/>
            <a:ext cx="1490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pPr algn="ctr"/>
            <a:r>
              <a:rPr lang="sk-SK" b="1" dirty="0"/>
              <a:t>Trh </a:t>
            </a:r>
          </a:p>
        </p:txBody>
      </p:sp>
      <p:pic>
        <p:nvPicPr>
          <p:cNvPr id="28674" name="Picture 2" descr="vinoprevas.sk - Možnosti plat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</p:spPr>
      </p:pic>
      <p:pic>
        <p:nvPicPr>
          <p:cNvPr id="4098" name="Picture 2" descr="Dokumenty a odkazy - MEDCHAM - Claroline">
            <a:extLst>
              <a:ext uri="{FF2B5EF4-FFF2-40B4-BE49-F238E27FC236}">
                <a16:creationId xmlns:a16="http://schemas.microsoft.com/office/drawing/2014/main" id="{46A7EAED-CB81-4DC7-844E-C11048A8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44627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&gt;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14488"/>
            <a:ext cx="6400800" cy="3615267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trhu </a:t>
            </a:r>
            <a:r>
              <a:rPr lang="sk-SK" dirty="0">
                <a:highlight>
                  <a:srgbClr val="FFFF00"/>
                </a:highlight>
              </a:rPr>
              <a:t>bežne </a:t>
            </a:r>
            <a:r>
              <a:rPr lang="sk-SK" dirty="0"/>
              <a:t>nastane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situácia</a:t>
            </a:r>
            <a:r>
              <a:rPr lang="sk-SK" dirty="0"/>
              <a:t>, kedy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dopyt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 tovare je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vyšší ako </a:t>
            </a:r>
            <a:r>
              <a:rPr lang="sk-SK" dirty="0">
                <a:highlight>
                  <a:srgbClr val="FFFF00"/>
                </a:highlight>
              </a:rPr>
              <a:t>jeho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ponuka</a:t>
            </a:r>
            <a:r>
              <a:rPr lang="sk-SK" dirty="0"/>
              <a:t>...</a:t>
            </a:r>
          </a:p>
          <a:p>
            <a:pPr lvl="0"/>
            <a:r>
              <a:rPr lang="sk-SK" b="1" dirty="0"/>
              <a:t>Znamená to, že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záujem o tovar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 </a:t>
            </a:r>
            <a:r>
              <a:rPr lang="sk-SK" dirty="0"/>
              <a:t>(službu),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ktorého je na trhu nedostatok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/>
              <a:t>=&gt;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cena rastie</a:t>
            </a:r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 </a:t>
            </a:r>
            <a:r>
              <a:rPr lang="sk-SK" dirty="0"/>
              <a:t>=&gt; ponuka rastie...</a:t>
            </a:r>
          </a:p>
          <a:p>
            <a:pPr lvl="0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Za vyššiu cenu sa predá </a:t>
            </a:r>
            <a:r>
              <a:rPr lang="sk-SK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menej tovarov </a:t>
            </a:r>
            <a:r>
              <a:rPr lang="sk-SK" dirty="0"/>
              <a:t>=&gt; </a:t>
            </a:r>
            <a:r>
              <a:rPr lang="sk-SK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dopyt sa zníži </a:t>
            </a:r>
            <a:r>
              <a:rPr lang="sk-SK" dirty="0"/>
              <a:t>=&gt; vytvorí sa </a:t>
            </a:r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dočasná rovnováha </a:t>
            </a:r>
            <a:r>
              <a:rPr lang="sk-SK" dirty="0"/>
              <a:t>medzi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dopytom</a:t>
            </a:r>
            <a:r>
              <a:rPr lang="sk-SK" dirty="0"/>
              <a:t> a </a:t>
            </a:r>
            <a:r>
              <a:rPr lang="sk-SK" b="1" dirty="0">
                <a:solidFill>
                  <a:schemeClr val="tx1"/>
                </a:solidFill>
                <a:highlight>
                  <a:srgbClr val="FF0000"/>
                </a:highlight>
              </a:rPr>
              <a:t>ponukou</a:t>
            </a:r>
            <a:r>
              <a:rPr lang="sk-SK" dirty="0"/>
              <a:t>...</a:t>
            </a:r>
          </a:p>
          <a:p>
            <a:endParaRPr lang="sk-SK" dirty="0"/>
          </a:p>
        </p:txBody>
      </p:sp>
      <p:pic>
        <p:nvPicPr>
          <p:cNvPr id="26626" name="Picture 2" descr="Je spomalenie rastu cien nehnuteľností v 2. štvrťroku 2017 dočasné? -  Hypo-Portal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25" y="4518071"/>
            <a:ext cx="3505175" cy="2339929"/>
          </a:xfrm>
          <a:prstGeom prst="rect">
            <a:avLst/>
          </a:prstGeom>
          <a:noFill/>
        </p:spPr>
      </p:pic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7775B099-ABA9-4E2D-B59E-74BD31431E46}"/>
              </a:ext>
            </a:extLst>
          </p:cNvPr>
          <p:cNvCxnSpPr/>
          <p:nvPr/>
        </p:nvCxnSpPr>
        <p:spPr>
          <a:xfrm>
            <a:off x="3995936" y="69269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BlokTextu 5">
            <a:extLst>
              <a:ext uri="{FF2B5EF4-FFF2-40B4-BE49-F238E27FC236}">
                <a16:creationId xmlns:a16="http://schemas.microsoft.com/office/drawing/2014/main" id="{00277DA7-CC55-48E7-BD0D-09CDE84ED0B3}"/>
              </a:ext>
            </a:extLst>
          </p:cNvPr>
          <p:cNvSpPr txBox="1"/>
          <p:nvPr/>
        </p:nvSpPr>
        <p:spPr>
          <a:xfrm>
            <a:off x="5436096" y="50803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ponuka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CE1EB5F0-04A3-4A83-A3A3-1226B2A3CAD4}"/>
              </a:ext>
            </a:extLst>
          </p:cNvPr>
          <p:cNvCxnSpPr/>
          <p:nvPr/>
        </p:nvCxnSpPr>
        <p:spPr>
          <a:xfrm flipH="1">
            <a:off x="1619672" y="753533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8F1E47B6-4B94-4ACB-8C06-B9670C9C7742}"/>
              </a:ext>
            </a:extLst>
          </p:cNvPr>
          <p:cNvSpPr txBox="1"/>
          <p:nvPr/>
        </p:nvSpPr>
        <p:spPr>
          <a:xfrm>
            <a:off x="766553" y="5125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dopyt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&lt;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14554"/>
            <a:ext cx="6400800" cy="3615267"/>
          </a:xfrm>
        </p:spPr>
        <p:txBody>
          <a:bodyPr/>
          <a:lstStyle/>
          <a:p>
            <a:r>
              <a:rPr lang="sk-SK" dirty="0"/>
              <a:t>Na </a:t>
            </a:r>
            <a:r>
              <a:rPr lang="sk-SK" dirty="0">
                <a:solidFill>
                  <a:schemeClr val="tx1"/>
                </a:solidFill>
                <a:highlight>
                  <a:srgbClr val="FF0000"/>
                </a:highlight>
              </a:rPr>
              <a:t>trhu občas nastáva situácia</a:t>
            </a:r>
            <a:r>
              <a:rPr lang="sk-SK" dirty="0"/>
              <a:t>, kedy je </a:t>
            </a:r>
            <a:r>
              <a:rPr lang="sk-SK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ponuka tovarov vyššia ako dopyt </a:t>
            </a:r>
            <a:r>
              <a:rPr lang="sk-SK" dirty="0"/>
              <a:t>=&gt;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trhu je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prebytok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sk-SK" dirty="0"/>
              <a:t>určitého </a:t>
            </a:r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tovaru</a:t>
            </a:r>
            <a:r>
              <a:rPr lang="sk-SK" dirty="0">
                <a:highlight>
                  <a:srgbClr val="FFFF00"/>
                </a:highlight>
              </a:rPr>
              <a:t> a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jeho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cena klesá</a:t>
            </a:r>
            <a:r>
              <a:rPr lang="sk-SK" dirty="0"/>
              <a:t>...</a:t>
            </a:r>
          </a:p>
          <a:p>
            <a:r>
              <a:rPr lang="sk-SK" dirty="0">
                <a:solidFill>
                  <a:schemeClr val="tx1"/>
                </a:solidFill>
                <a:highlight>
                  <a:srgbClr val="FF00FF"/>
                </a:highlight>
              </a:rPr>
              <a:t>Výrobcovia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/>
              <a:t>musia 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znížiť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jeho 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cenu</a:t>
            </a:r>
            <a:r>
              <a:rPr lang="sk-SK" dirty="0"/>
              <a:t>, ale </a:t>
            </a:r>
            <a:r>
              <a:rPr lang="sk-SK" dirty="0">
                <a:highlight>
                  <a:srgbClr val="FF00FF"/>
                </a:highlight>
              </a:rPr>
              <a:t>aj </a:t>
            </a:r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</a:rPr>
              <a:t>výrobu</a:t>
            </a:r>
          </a:p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Ponuka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zníži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sk-SK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vytvorí sa </a:t>
            </a:r>
            <a:r>
              <a:rPr lang="sk-SK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dočasná rovnováha</a:t>
            </a:r>
            <a:r>
              <a:rPr lang="sk-SK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medzi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dopytom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a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ponukou</a:t>
            </a:r>
          </a:p>
        </p:txBody>
      </p:sp>
      <p:sp>
        <p:nvSpPr>
          <p:cNvPr id="24578" name="AutoShape 2" descr="Spôsoby skladovania tovaru a výber vhodných regálov | REGALSI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/>
          <a:lstStyle/>
          <a:p>
            <a:r>
              <a:rPr lang="sk-SK" dirty="0"/>
              <a:t>Ak sa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ponuka</a:t>
            </a:r>
            <a:r>
              <a:rPr lang="sk-SK" dirty="0">
                <a:highlight>
                  <a:srgbClr val="FFFF00"/>
                </a:highlight>
              </a:rPr>
              <a:t> =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dopytu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tak </a:t>
            </a:r>
            <a:r>
              <a:rPr lang="sk-SK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cena</a:t>
            </a:r>
            <a:r>
              <a:rPr lang="sk-SK" u="sng" dirty="0"/>
              <a:t> </a:t>
            </a:r>
            <a:r>
              <a:rPr lang="sk-SK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nemení </a:t>
            </a:r>
            <a:r>
              <a:rPr lang="sk-SK" dirty="0"/>
              <a:t>a </a:t>
            </a:r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všetok tovar sa predá </a:t>
            </a:r>
            <a:r>
              <a:rPr lang="sk-SK" dirty="0"/>
              <a:t>=&gt; </a:t>
            </a:r>
            <a:r>
              <a:rPr lang="sk-SK" dirty="0">
                <a:highlight>
                  <a:srgbClr val="FFFF00"/>
                </a:highlight>
              </a:rPr>
              <a:t>dopyt</a:t>
            </a:r>
            <a:r>
              <a:rPr lang="sk-SK" dirty="0"/>
              <a:t> po tovare </a:t>
            </a:r>
            <a:r>
              <a:rPr lang="sk-SK" dirty="0">
                <a:highlight>
                  <a:srgbClr val="FFFF00"/>
                </a:highlight>
              </a:rPr>
              <a:t>je uspokojený</a:t>
            </a:r>
            <a:r>
              <a:rPr lang="sk-SK" dirty="0"/>
              <a:t>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3C46B29-C6F5-4A89-B07A-855CBA4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64" y="628617"/>
            <a:ext cx="4919895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Náklady podniku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CDE814-2192-4833-AB8C-3C1D0E1A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218" y="3843868"/>
            <a:ext cx="406080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b="1" dirty="0" err="1">
                <a:solidFill>
                  <a:srgbClr val="0F496F"/>
                </a:solidFill>
                <a:highlight>
                  <a:srgbClr val="FFFF00"/>
                </a:highlight>
              </a:rPr>
              <a:t>Náklady</a:t>
            </a:r>
            <a:r>
              <a:rPr lang="en-US" sz="2100" b="1" dirty="0">
                <a:solidFill>
                  <a:srgbClr val="0F496F"/>
                </a:solidFill>
                <a:highlight>
                  <a:srgbClr val="FFFF00"/>
                </a:highlight>
              </a:rPr>
              <a:t> </a:t>
            </a:r>
            <a:r>
              <a:rPr lang="en-US" sz="2100" b="1" dirty="0" err="1">
                <a:solidFill>
                  <a:srgbClr val="0F496F"/>
                </a:solidFill>
                <a:highlight>
                  <a:srgbClr val="FFFF00"/>
                </a:highlight>
              </a:rPr>
              <a:t>podniku</a:t>
            </a:r>
            <a:r>
              <a:rPr lang="en-US" sz="2100" b="1" dirty="0">
                <a:solidFill>
                  <a:srgbClr val="0F496F"/>
                </a:solidFill>
                <a:highlight>
                  <a:srgbClr val="FFFF00"/>
                </a:highlight>
              </a:rPr>
              <a:t> </a:t>
            </a:r>
            <a:r>
              <a:rPr lang="en-US" sz="2100" dirty="0">
                <a:solidFill>
                  <a:srgbClr val="0F496F"/>
                </a:solidFill>
              </a:rPr>
              <a:t>= </a:t>
            </a:r>
            <a:r>
              <a:rPr lang="sk-SK" sz="2100" dirty="0">
                <a:solidFill>
                  <a:srgbClr val="0F496F"/>
                </a:solidFill>
              </a:rPr>
              <a:t>vyjadrujú koľko peňazí stála výroba výrobkov a služieb</a:t>
            </a: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620722"/>
            <a:ext cx="2753006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ypy nákladov. Čo je konštantné a variabilné náklady">
            <a:extLst>
              <a:ext uri="{FF2B5EF4-FFF2-40B4-BE49-F238E27FC236}">
                <a16:creationId xmlns:a16="http://schemas.microsoft.com/office/drawing/2014/main" id="{7587ECE7-2F8F-48EA-9A4A-FAC65510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534" y="2340988"/>
            <a:ext cx="2032402" cy="1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26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260</TotalTime>
  <Words>471</Words>
  <Application>Microsoft Office PowerPoint</Application>
  <PresentationFormat>Prezentácia na obrazovke (4:3)</PresentationFormat>
  <Paragraphs>82</Paragraphs>
  <Slides>10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Wingdings 3</vt:lpstr>
      <vt:lpstr>Motív1</vt:lpstr>
      <vt:lpstr>Trhový mechanizmus</vt:lpstr>
      <vt:lpstr>Od slova trh</vt:lpstr>
      <vt:lpstr>dopyt</vt:lpstr>
      <vt:lpstr>Ponuka</vt:lpstr>
      <vt:lpstr>Cena </vt:lpstr>
      <vt:lpstr>D &gt; P</vt:lpstr>
      <vt:lpstr>D &lt; P</vt:lpstr>
      <vt:lpstr>D = P</vt:lpstr>
      <vt:lpstr>Náklady podniku</vt:lpstr>
      <vt:lpstr>Konkurencia - súťaženie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Trhový mechanizmus</dc:title>
  <dc:creator>Branislav Benčič</dc:creator>
  <cp:lastModifiedBy>student</cp:lastModifiedBy>
  <cp:revision>46</cp:revision>
  <dcterms:created xsi:type="dcterms:W3CDTF">2020-11-01T12:33:29Z</dcterms:created>
  <dcterms:modified xsi:type="dcterms:W3CDTF">2021-11-30T10:55:45Z</dcterms:modified>
</cp:coreProperties>
</file>