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9" r:id="rId4"/>
    <p:sldId id="262" r:id="rId5"/>
    <p:sldId id="263" r:id="rId6"/>
    <p:sldId id="271" r:id="rId7"/>
    <p:sldId id="273" r:id="rId8"/>
    <p:sldId id="272" r:id="rId9"/>
    <p:sldId id="274" r:id="rId10"/>
    <p:sldId id="275" r:id="rId11"/>
    <p:sldId id="270" r:id="rId12"/>
    <p:sldId id="267" r:id="rId13"/>
    <p:sldId id="264" r:id="rId14"/>
    <p:sldId id="266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0B2B27-9EF3-4D53-A388-485F5F612C6D}" type="datetimeFigureOut">
              <a:rPr lang="sk-SK" smtClean="0"/>
              <a:pPr/>
              <a:t>21.04.2020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Rozmach a pád Rímskej ríše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46918"/>
            <a:ext cx="3286116" cy="2111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1268760"/>
            <a:ext cx="8183880" cy="476628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/>
            </a:r>
            <a:br>
              <a:rPr lang="sk-SK" sz="2400" dirty="0" smtClean="0">
                <a:solidFill>
                  <a:schemeClr val="tx1"/>
                </a:solidFill>
              </a:rPr>
            </a:br>
            <a:r>
              <a:rPr lang="sk-SK" sz="2400" dirty="0" smtClean="0">
                <a:solidFill>
                  <a:schemeClr val="tx1"/>
                </a:solidFill>
              </a:rPr>
              <a:t>375  Na  Rímsku ríšu útočia  Huni a  ďalšie  germánske kmene</a:t>
            </a:r>
            <a:r>
              <a:rPr lang="sk-SK" sz="2400" dirty="0">
                <a:solidFill>
                  <a:schemeClr val="tx1"/>
                </a:solidFill>
              </a:rPr>
              <a:t/>
            </a:r>
            <a:br>
              <a:rPr lang="sk-SK" sz="2400" dirty="0">
                <a:solidFill>
                  <a:schemeClr val="tx1"/>
                </a:solidFill>
              </a:rPr>
            </a:br>
            <a:r>
              <a:rPr lang="sk-SK" sz="2400" dirty="0" smtClean="0">
                <a:solidFill>
                  <a:schemeClr val="tx1"/>
                </a:solidFill>
              </a:rPr>
              <a:t>410 </a:t>
            </a:r>
            <a:r>
              <a:rPr lang="sk-SK" sz="2400" dirty="0" err="1">
                <a:solidFill>
                  <a:schemeClr val="tx1"/>
                </a:solidFill>
              </a:rPr>
              <a:t>Vizigóti</a:t>
            </a:r>
            <a:r>
              <a:rPr lang="sk-SK" sz="2400" dirty="0">
                <a:solidFill>
                  <a:schemeClr val="tx1"/>
                </a:solidFill>
              </a:rPr>
              <a:t> vyplienili Rím</a:t>
            </a:r>
            <a:br>
              <a:rPr lang="sk-SK" sz="2400" dirty="0">
                <a:solidFill>
                  <a:schemeClr val="tx1"/>
                </a:solidFill>
              </a:rPr>
            </a:br>
            <a:r>
              <a:rPr lang="sk-SK" sz="2400" dirty="0" smtClean="0">
                <a:solidFill>
                  <a:schemeClr val="tx1"/>
                </a:solidFill>
              </a:rPr>
              <a:t>455 </a:t>
            </a:r>
            <a:r>
              <a:rPr lang="sk-SK" sz="2400" dirty="0">
                <a:solidFill>
                  <a:schemeClr val="tx1"/>
                </a:solidFill>
              </a:rPr>
              <a:t>Vandali vyplienili Rím</a:t>
            </a:r>
            <a:br>
              <a:rPr lang="sk-SK" sz="2400" dirty="0">
                <a:solidFill>
                  <a:schemeClr val="tx1"/>
                </a:solidFill>
              </a:rPr>
            </a:br>
            <a:r>
              <a:rPr lang="sk-SK" sz="2400" dirty="0">
                <a:solidFill>
                  <a:schemeClr val="tx1"/>
                </a:solidFill>
              </a:rPr>
              <a:t/>
            </a:r>
            <a:br>
              <a:rPr lang="sk-SK" sz="2400" dirty="0">
                <a:solidFill>
                  <a:schemeClr val="tx1"/>
                </a:solidFill>
              </a:rPr>
            </a:br>
            <a:r>
              <a:rPr lang="sk-SK" sz="2400" dirty="0" smtClean="0">
                <a:solidFill>
                  <a:schemeClr val="tx1"/>
                </a:solidFill>
              </a:rPr>
              <a:t>Rímska ríša  zanikla v roku 476</a:t>
            </a:r>
            <a:r>
              <a:rPr lang="sk-SK" sz="2400" dirty="0">
                <a:solidFill>
                  <a:schemeClr val="tx1"/>
                </a:solidFill>
              </a:rPr>
              <a:t>, keď germánsky vojvodca </a:t>
            </a:r>
            <a:r>
              <a:rPr lang="sk-SK" sz="2400" dirty="0" err="1">
                <a:solidFill>
                  <a:schemeClr val="tx1"/>
                </a:solidFill>
              </a:rPr>
              <a:t>ODOAKAR</a:t>
            </a:r>
            <a:r>
              <a:rPr lang="sk-SK" sz="2400" dirty="0">
                <a:solidFill>
                  <a:schemeClr val="tx1"/>
                </a:solidFill>
              </a:rPr>
              <a:t> zosadil posledného rímskeho cisára na západe </a:t>
            </a:r>
            <a:r>
              <a:rPr lang="sk-SK" sz="2400" dirty="0" err="1">
                <a:solidFill>
                  <a:srgbClr val="C00000"/>
                </a:solidFill>
              </a:rPr>
              <a:t>ROMULA</a:t>
            </a:r>
            <a:r>
              <a:rPr lang="sk-SK" sz="2400" dirty="0">
                <a:solidFill>
                  <a:srgbClr val="C00000"/>
                </a:solidFill>
              </a:rPr>
              <a:t> </a:t>
            </a:r>
            <a:r>
              <a:rPr lang="sk-SK" sz="2400" dirty="0" smtClean="0">
                <a:solidFill>
                  <a:srgbClr val="C00000"/>
                </a:solidFill>
              </a:rPr>
              <a:t>AUGUSTA – posledný rímsky cisár. </a:t>
            </a:r>
            <a:r>
              <a:rPr lang="sk-SK" sz="2400" dirty="0">
                <a:solidFill>
                  <a:schemeClr val="tx1"/>
                </a:solidFill>
              </a:rPr>
              <a:t/>
            </a:r>
            <a:br>
              <a:rPr lang="sk-SK" sz="2400" dirty="0">
                <a:solidFill>
                  <a:schemeClr val="tx1"/>
                </a:solidFill>
              </a:rPr>
            </a:b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Zánik  Rímskej ríše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2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2204864"/>
            <a:ext cx="8183880" cy="383017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386480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Limes</a:t>
            </a:r>
            <a:r>
              <a:rPr lang="sk-SK" dirty="0" smtClean="0">
                <a:solidFill>
                  <a:srgbClr val="FF0000"/>
                </a:solidFill>
              </a:rPr>
              <a:t>  </a:t>
            </a:r>
            <a:r>
              <a:rPr lang="sk-SK" dirty="0" err="1" smtClean="0">
                <a:solidFill>
                  <a:srgbClr val="FF0000"/>
                </a:solidFill>
              </a:rPr>
              <a:t>Romanus</a:t>
            </a:r>
            <a:r>
              <a:rPr lang="sk-SK" dirty="0" smtClean="0">
                <a:solidFill>
                  <a:srgbClr val="FF0000"/>
                </a:solidFill>
              </a:rPr>
              <a:t>  </a:t>
            </a:r>
            <a:r>
              <a:rPr lang="sk-SK" dirty="0" smtClean="0"/>
              <a:t>- rímska  hranica</a:t>
            </a:r>
          </a:p>
          <a:p>
            <a:r>
              <a:rPr lang="sk-SK" sz="2000" dirty="0" smtClean="0"/>
              <a:t>Aby sa  Rimania  ubránili pred  nepriateľmi, tak si stavali obranné  valy, veľké steny... 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08920"/>
            <a:ext cx="4227427" cy="237792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1092"/>
            <a:ext cx="393024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949040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by sme mohli definovať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opevnenú hranicu Rímskej ríše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ktorú budovali cisári,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tvorenú pevnosťami a strážnymi vežami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Oddeľovala antický svet od sveta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barbarov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Barbarov označovali každého, kto neovládal  latinský - rímsky jazyk.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https://upload.wikimedia.org/wikipedia/commons/thumb/4/4e/Limes4.png/220px-Lime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500430" cy="221455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3714752"/>
            <a:ext cx="20938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Obranná funkcia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légie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Rímske légie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žoldnierske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Aby mal Rím  stále veľkú armádu, tak si najímal vojakov, ktorým platil žold. 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Rímska armáda mala vynikajúci výcvik, výstroj a stratégiu</a:t>
            </a:r>
          </a:p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Legionárom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mohol byť i cudzinec 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25 rokoch vojenskej služby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získal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rímske občianstvo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thumb/8/81/Roman_army_in_nashville.jpg/220px-Roman_army_in_nashvil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0"/>
            <a:ext cx="2571736" cy="2000240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4/4f/Gladius_2.jpg/220px-Gladius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690" y="4857760"/>
            <a:ext cx="1738310" cy="20002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142976" y="1500174"/>
            <a:ext cx="4591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pojem </a:t>
            </a:r>
            <a:r>
              <a:rPr lang="sk-SK" b="1" dirty="0" smtClean="0"/>
              <a:t>žoldnierske vojsko?</a:t>
            </a:r>
            <a:endParaRPr lang="sk-SK" b="1" dirty="0"/>
          </a:p>
        </p:txBody>
      </p:sp>
      <p:pic>
        <p:nvPicPr>
          <p:cNvPr id="7" name="Obrázok 6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142984"/>
            <a:ext cx="460056" cy="7381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Legionári = premyslený spôsob táborenia =&gt;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vyvýšené miesto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vždy rovnaký tvar...do tábora viedli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vždy 4 brány na </a:t>
            </a:r>
            <a:r>
              <a:rPr lang="sk-SK" sz="2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všetky svetové strany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strede tábora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veliteľstvo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bola tu aj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nemocnica, kúpele, svätyňa, sklady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Pri táboroch vznikali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 nich žili bežní ľudia spoločne s legionármi 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Výsledok vyhľadávania obrázkov pre dopyt rimsky tab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5" y="0"/>
            <a:ext cx="2928926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643438" y="1571612"/>
            <a:ext cx="15921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Rímsky tábor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Významné 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9735" y="18928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Významné postavenie mali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veľké kamenné tábory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boli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 ochrany rímskych hraníc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Severná hranica Rímskej ríše v Európe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pri riekach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Rýn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Dunaj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tu sa nachádzali aj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vojenské tábory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29256" y="492919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357950" y="4714884"/>
            <a:ext cx="2526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Vindobona</a:t>
            </a:r>
            <a:r>
              <a:rPr lang="sk-SK" dirty="0" smtClean="0"/>
              <a:t> = Viedeň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5429256" y="492919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286512" y="5286388"/>
            <a:ext cx="268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Aquincum</a:t>
            </a:r>
            <a:r>
              <a:rPr lang="sk-SK" dirty="0" smtClean="0"/>
              <a:t> = Budapešť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5179223" y="52506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6072198" y="5929330"/>
            <a:ext cx="26949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Carnuntum</a:t>
            </a:r>
            <a:r>
              <a:rPr lang="sk-SK" dirty="0" smtClean="0"/>
              <a:t> = </a:t>
            </a:r>
            <a:r>
              <a:rPr lang="sk-SK" dirty="0" err="1" smtClean="0"/>
              <a:t>Petronell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Dynastia </a:t>
            </a:r>
            <a:r>
              <a:rPr lang="sk-SK" dirty="0" err="1" smtClean="0"/>
              <a:t>Vespasianovcov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56792"/>
            <a:ext cx="6400800" cy="4058715"/>
          </a:xfrm>
        </p:spPr>
        <p:txBody>
          <a:bodyPr>
            <a:normAutofit lnSpcReduction="10000"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Flavius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Vespasianus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zastavil úpadok Rímskej ríše...a jeho légie dobyli Jeruzalem (Židia) =&gt; provincia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Judea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vlády jeho syna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vybuchla sopka Vezuv zničila mesto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Pompeje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...Skoro všetci  ľudia v meste  zahynuli, mesto odkryli a našli až v 19. stor. Za  vlády  </a:t>
            </a:r>
            <a:r>
              <a:rPr lang="sk-SK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Tita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bolo dostavené i koloseum. Najznámejšia  rímska  stavba.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espasian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0"/>
            <a:ext cx="2000232" cy="2214554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882994"/>
            <a:ext cx="2087043" cy="134076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357290" y="6211669"/>
            <a:ext cx="44839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Koloseum</a:t>
            </a:r>
            <a:r>
              <a:rPr lang="sk-SK" dirty="0" smtClean="0"/>
              <a:t> = aréna, kde sa </a:t>
            </a:r>
            <a:r>
              <a:rPr lang="sk-SK" dirty="0" err="1" smtClean="0"/>
              <a:t>odhohrávali</a:t>
            </a:r>
            <a:endParaRPr lang="sk-SK" dirty="0" smtClean="0"/>
          </a:p>
          <a:p>
            <a:r>
              <a:rPr lang="sk-SK" dirty="0"/>
              <a:t>z</a:t>
            </a:r>
            <a:r>
              <a:rPr lang="sk-SK" dirty="0" smtClean="0"/>
              <a:t>ápasy gladiátorov na život a na smrť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500694" y="0"/>
            <a:ext cx="1630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Vespasianus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949280"/>
            <a:ext cx="8183880" cy="8576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250576"/>
          </a:xfrm>
        </p:spPr>
        <p:txBody>
          <a:bodyPr/>
          <a:lstStyle/>
          <a:p>
            <a:r>
              <a:rPr lang="sk-SK" dirty="0" smtClean="0"/>
              <a:t>Pompeje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Mesto a  sopka  Vezuv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33056"/>
            <a:ext cx="2882094" cy="192139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7959"/>
            <a:ext cx="5184576" cy="292013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3933056" cy="1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4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Adoptívni cisári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 roku 98 začínajú v Rímskej ríši vládnuť tzv.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adoptívni cisári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každý si adoptoval svojho nástupcu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vlády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adoptívnych cisárov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dosiahla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najväčší rozmach</a:t>
            </a:r>
            <a:endParaRPr lang="sk-SK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580112" y="1214422"/>
            <a:ext cx="158417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98 - 180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583886"/>
            <a:ext cx="6400800" cy="3774072"/>
          </a:xfrm>
        </p:spPr>
        <p:txBody>
          <a:bodyPr>
            <a:normAutofit lnSpcReduction="10000"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Traján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(98 – 117)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 jeho vlády =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= najväčší rozsah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 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Hadrián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(117 – 138)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jeho vlády sa začala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budovať opevnená hranica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známa aj pod názvom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 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alebo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Hadrianov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val...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Antoninus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(138 - 161)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– za jeho vlády neviedla Rímska ríša žiadne vojny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traj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1"/>
            <a:ext cx="1833560" cy="22145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8148" y="2214554"/>
            <a:ext cx="9172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Traján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" name="Obrázok 5" descr="hadr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20574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2071678"/>
            <a:ext cx="11352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Hadrián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" name="Obrázok 7" descr="limes roman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0"/>
            <a:ext cx="2952756" cy="197745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357554" y="2000240"/>
            <a:ext cx="18245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pic>
        <p:nvPicPr>
          <p:cNvPr id="10" name="Obrázok 9" descr="piu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361" y="4648199"/>
            <a:ext cx="1756639" cy="22098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715140" y="6488668"/>
            <a:ext cx="683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Pius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1196752"/>
            <a:ext cx="8183880" cy="4752528"/>
          </a:xfrm>
        </p:spPr>
        <p:txBody>
          <a:bodyPr>
            <a:normAutofit fontScale="90000"/>
          </a:bodyPr>
          <a:lstStyle/>
          <a:p>
            <a:r>
              <a:rPr lang="sk-SK" sz="2400" dirty="0" err="1" smtClean="0">
                <a:solidFill>
                  <a:schemeClr val="tx1"/>
                </a:solidFill>
              </a:rPr>
              <a:t>Marcus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r>
              <a:rPr lang="sk-SK" sz="2400" dirty="0" err="1" smtClean="0">
                <a:solidFill>
                  <a:schemeClr val="tx1"/>
                </a:solidFill>
              </a:rPr>
              <a:t>Aurélius</a:t>
            </a:r>
            <a:r>
              <a:rPr lang="sk-SK" sz="2400" dirty="0" smtClean="0">
                <a:solidFill>
                  <a:schemeClr val="tx1"/>
                </a:solidFill>
              </a:rPr>
              <a:t> bol jediný  rímsky  cisár, ktorého légie sa  dostali až na naše územie. Bojoval proti  germánskym kmeňom(Markomanom) v Markomanských  vojnách. V roku 197 -198 jeho  vojská prezimovali pri  Trenčíne v  tábore  </a:t>
            </a:r>
            <a:r>
              <a:rPr lang="sk-SK" sz="2400" dirty="0" err="1" smtClean="0">
                <a:solidFill>
                  <a:schemeClr val="tx1"/>
                </a:solidFill>
              </a:rPr>
              <a:t>Laugarício</a:t>
            </a:r>
            <a:r>
              <a:rPr lang="sk-SK" sz="2400" dirty="0" smtClean="0">
                <a:solidFill>
                  <a:schemeClr val="tx1"/>
                </a:solidFill>
              </a:rPr>
              <a:t>. Zachoval sa nám o tom i nápis na  trenčianskej skale. </a:t>
            </a:r>
            <a:br>
              <a:rPr lang="sk-SK" sz="2400" dirty="0" smtClean="0">
                <a:solidFill>
                  <a:schemeClr val="tx1"/>
                </a:solidFill>
              </a:rPr>
            </a:br>
            <a:r>
              <a:rPr lang="sk-SK" sz="2400" dirty="0" smtClean="0">
                <a:solidFill>
                  <a:schemeClr val="tx1"/>
                </a:solidFill>
              </a:rPr>
              <a:t>M. </a:t>
            </a:r>
            <a:r>
              <a:rPr lang="sk-SK" sz="2400" dirty="0" err="1" smtClean="0">
                <a:solidFill>
                  <a:schemeClr val="tx1"/>
                </a:solidFill>
              </a:rPr>
              <a:t>Aurélius</a:t>
            </a:r>
            <a:r>
              <a:rPr lang="sk-SK" sz="2400" dirty="0" smtClean="0">
                <a:solidFill>
                  <a:schemeClr val="tx1"/>
                </a:solidFill>
              </a:rPr>
              <a:t>  bol i  slávny  filozof ( mysliteľ). </a:t>
            </a:r>
            <a:br>
              <a:rPr lang="sk-SK" sz="2400" dirty="0" smtClean="0">
                <a:solidFill>
                  <a:schemeClr val="tx1"/>
                </a:solidFill>
              </a:rPr>
            </a:br>
            <a:r>
              <a:rPr lang="sk-SK" sz="2400" dirty="0">
                <a:solidFill>
                  <a:schemeClr val="tx1"/>
                </a:solidFill>
              </a:rPr>
              <a:t/>
            </a:r>
            <a:br>
              <a:rPr lang="sk-SK" sz="2400" dirty="0">
                <a:solidFill>
                  <a:schemeClr val="tx1"/>
                </a:solidFill>
              </a:rPr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38408"/>
          </a:xfrm>
        </p:spPr>
        <p:txBody>
          <a:bodyPr/>
          <a:lstStyle/>
          <a:p>
            <a:pPr algn="ctr"/>
            <a:r>
              <a:rPr lang="sk-SK" dirty="0" err="1" smtClean="0">
                <a:solidFill>
                  <a:srgbClr val="FF0000"/>
                </a:solidFill>
              </a:rPr>
              <a:t>Marcus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Aurélius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50" y="4581128"/>
            <a:ext cx="2469237" cy="16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1412776"/>
            <a:ext cx="8183880" cy="4622264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tx1"/>
                </a:solidFill>
              </a:rPr>
              <a:t>Cisár  Konštantín Veľký nastúpil na trón v roku 306, odsudzoval prenasledovanie  kresťanov a  v  roku 313 vydal Milánsky  edikt, kde kresťanstvo zrovnoprávnil s  iným náboženstvom. Odvtedy  sa  kresťania už  neprenasledovali. 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26440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Cisár  Konštantín Veľký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4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1556792"/>
            <a:ext cx="8183880" cy="4478248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Rímska ríša  už bola príliš  veľká , preto sa rozdelila, aby lepšie  čelila  nepriateľom.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V 395 </a:t>
            </a:r>
            <a:r>
              <a:rPr lang="sk-SK" dirty="0">
                <a:solidFill>
                  <a:schemeClr val="tx1"/>
                </a:solidFill>
              </a:rPr>
              <a:t>cisár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>
                <a:solidFill>
                  <a:srgbClr val="FF0000"/>
                </a:solidFill>
              </a:rPr>
              <a:t>TEODOSIUS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rozdelil </a:t>
            </a:r>
            <a:r>
              <a:rPr lang="sk-SK" dirty="0" smtClean="0">
                <a:solidFill>
                  <a:schemeClr val="tx1"/>
                </a:solidFill>
              </a:rPr>
              <a:t>ríšu na 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 err="1">
                <a:solidFill>
                  <a:srgbClr val="FF0000"/>
                </a:solidFill>
              </a:rPr>
              <a:t>Východorímska</a:t>
            </a:r>
            <a:r>
              <a:rPr lang="sk-SK" dirty="0">
                <a:solidFill>
                  <a:srgbClr val="FF0000"/>
                </a:solidFill>
              </a:rPr>
              <a:t> ríša </a:t>
            </a:r>
            <a:r>
              <a:rPr lang="sk-SK" dirty="0" smtClean="0">
                <a:solidFill>
                  <a:schemeClr val="tx1"/>
                </a:solidFill>
              </a:rPr>
              <a:t>- </a:t>
            </a:r>
            <a:r>
              <a:rPr lang="sk-SK" sz="2700" dirty="0" smtClean="0">
                <a:solidFill>
                  <a:schemeClr val="tx1"/>
                </a:solidFill>
              </a:rPr>
              <a:t>Konštantínopol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 err="1">
                <a:solidFill>
                  <a:srgbClr val="FF0000"/>
                </a:solidFill>
              </a:rPr>
              <a:t>Západorímska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ríša  </a:t>
            </a:r>
            <a:r>
              <a:rPr lang="sk-SK" dirty="0" smtClean="0">
                <a:solidFill>
                  <a:schemeClr val="tx1"/>
                </a:solidFill>
              </a:rPr>
              <a:t>-  </a:t>
            </a:r>
            <a:r>
              <a:rPr lang="sk-SK" sz="3100" dirty="0" err="1">
                <a:solidFill>
                  <a:schemeClr val="tx1"/>
                </a:solidFill>
              </a:rPr>
              <a:t>R</a:t>
            </a:r>
            <a:r>
              <a:rPr lang="sk-SK" sz="3100" dirty="0" err="1" smtClean="0">
                <a:solidFill>
                  <a:schemeClr val="tx1"/>
                </a:solidFill>
              </a:rPr>
              <a:t>avena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="" xmlns:a16="http://schemas.microsoft.com/office/drawing/2014/main" id="{443DF4AF-DEF4-427A-A0E3-B83993C8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98448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Rozdelenie Rímskej ríše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8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1340768"/>
            <a:ext cx="8183880" cy="4464496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Už  od roku 400 Rímsku ríšu prenasledujú a napádajú germánske a iné kmene. Do Európy prišli z Ázie  i kočovný a dobyvačný kmeň </a:t>
            </a:r>
            <a:r>
              <a:rPr lang="sk-SK" dirty="0" smtClean="0">
                <a:solidFill>
                  <a:srgbClr val="C00000"/>
                </a:solidFill>
              </a:rPr>
              <a:t>HUNI</a:t>
            </a:r>
            <a:r>
              <a:rPr lang="sk-SK" dirty="0" smtClean="0">
                <a:solidFill>
                  <a:schemeClr val="tx1"/>
                </a:solidFill>
              </a:rPr>
              <a:t>, ktorým velil </a:t>
            </a:r>
            <a:r>
              <a:rPr lang="sk-SK" dirty="0" smtClean="0">
                <a:solidFill>
                  <a:srgbClr val="C00000"/>
                </a:solidFill>
              </a:rPr>
              <a:t> Atila</a:t>
            </a:r>
            <a:r>
              <a:rPr lang="sk-SK" dirty="0" smtClean="0">
                <a:solidFill>
                  <a:schemeClr val="tx1"/>
                </a:solidFill>
              </a:rPr>
              <a:t>. Huni a Germáni postupne  likvidujú  Rímsku ríšu.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Zánik Rímskej ríše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60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623</TotalTime>
  <Words>558</Words>
  <Application>Microsoft Office PowerPoint</Application>
  <PresentationFormat>Prezentácia na obrazovke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Aspekt</vt:lpstr>
      <vt:lpstr>Rozmach a pád Rímskej ríše</vt:lpstr>
      <vt:lpstr>Dynastia Vespasianovcov</vt:lpstr>
      <vt:lpstr>Prezentácia programu PowerPoint</vt:lpstr>
      <vt:lpstr>Adoptívni cisári</vt:lpstr>
      <vt:lpstr>Prezentácia programu PowerPoint</vt:lpstr>
      <vt:lpstr>Marcus  Aurélius bol jediný  rímsky  cisár, ktorého légie sa  dostali až na naše územie. Bojoval proti  germánskym kmeňom(Markomanom) v Markomanských  vojnách. V roku 197 -198 jeho  vojská prezimovali pri  Trenčíne v  tábore  Laugarício. Zachoval sa nám o tom i nápis na  trenčianskej skale.  M. Aurélius  bol i  slávny  filozof ( mysliteľ).      </vt:lpstr>
      <vt:lpstr>Cisár  Konštantín Veľký nastúpil na trón v roku 306, odsudzoval prenasledovanie  kresťanov a  v  roku 313 vydal Milánsky  edikt, kde kresťanstvo zrovnoprávnil s  iným náboženstvom. Odvtedy  sa  kresťania už  neprenasledovali.   </vt:lpstr>
      <vt:lpstr>Rímska ríša  už bola príliš  veľká , preto sa rozdelila, aby lepšie  čelila  nepriateľom.  V 395 cisár TEODOSIUS rozdelil ríšu na  Východorímska ríša - Konštantínopol Západorímska ríša  -  Ravena  </vt:lpstr>
      <vt:lpstr>Už  od roku 400 Rímsku ríšu prenasledujú a napádajú germánske a iné kmene. Do Európy prišli z Ázie  i kočovný a dobyvačný kmeň HUNI, ktorým velil  Atila. Huni a Germáni postupne  likvidujú  Rímsku ríšu. </vt:lpstr>
      <vt:lpstr> 375  Na  Rímsku ríšu útočia  Huni a  ďalšie  germánske kmene 410 Vizigóti vyplienili Rím 455 Vandali vyplienili Rím  Rímska ríša  zanikla v roku 476, keď germánsky vojvodca ODOAKAR zosadil posledného rímskeho cisára na západe ROMULA AUGUSTA – posledný rímsky cisár.  </vt:lpstr>
      <vt:lpstr>Prezentácia programu PowerPoint</vt:lpstr>
      <vt:lpstr>Limes Romanus</vt:lpstr>
      <vt:lpstr>Rímske légie</vt:lpstr>
      <vt:lpstr>Rímske tábory</vt:lpstr>
      <vt:lpstr>Významné rímske tábory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Rozmach a pád Rímskej ríše</dc:title>
  <dc:creator>Branislav Benčič</dc:creator>
  <cp:lastModifiedBy>Raduz</cp:lastModifiedBy>
  <cp:revision>73</cp:revision>
  <dcterms:created xsi:type="dcterms:W3CDTF">2020-02-09T12:07:34Z</dcterms:created>
  <dcterms:modified xsi:type="dcterms:W3CDTF">2020-04-21T11:22:41Z</dcterms:modified>
</cp:coreProperties>
</file>