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7A971-9036-435F-BEC4-13A2440F63F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6943-1BCE-4B8A-9D56-024B388C5AF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65B7A-B543-4EF8-9DDB-E4862A732CD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38FA6-6628-418C-9F30-39F48F0A2B7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54B6C-6005-4235-B0C1-B3DDAA667F1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4406-61B7-4E93-9E31-58B7C2A517D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D81A1-2E1A-4AD6-BF4D-CA4759F1D0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1BB7D-1441-47D8-92D4-7B16A02BF1C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07887-076C-4558-8F87-6F061A5DBA6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BFBE0-097F-4628-A05A-4FA7E4AE835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5430-F2AE-461E-8942-BECC54289A9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0082C5-74E9-4A73-9EB7-7BD6F23B8283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4" descr="che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943725" y="3768629"/>
            <a:ext cx="2200275" cy="2419350"/>
          </a:xfrm>
          <a:prstGeom prst="rect">
            <a:avLst/>
          </a:prstGeom>
        </p:spPr>
      </p:pic>
      <p:pic>
        <p:nvPicPr>
          <p:cNvPr id="3" name="Obrázok 2" descr="che13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1152"/>
            <a:ext cx="157162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051720" y="1700808"/>
            <a:ext cx="53285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	DOPLŇOVAČKA</a:t>
            </a:r>
            <a:endParaRPr lang="sk-SK" sz="4400" dirty="0" smtClean="0">
              <a:latin typeface="Arial" pitchFamily="34" charset="0"/>
              <a:cs typeface="Arial" pitchFamily="34" charset="0"/>
            </a:endParaRPr>
          </a:p>
          <a:p>
            <a:endParaRPr lang="sk-SK" sz="4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3600" b="1" i="1" dirty="0" smtClean="0">
                <a:solidFill>
                  <a:srgbClr val="FF0066"/>
                </a:solidFill>
              </a:rPr>
              <a:t>Chemické </a:t>
            </a:r>
            <a:r>
              <a:rPr lang="sk-SK" sz="3600" b="1" i="1" dirty="0" smtClean="0">
                <a:solidFill>
                  <a:srgbClr val="FF0066"/>
                </a:solidFill>
              </a:rPr>
              <a:t>látky a zmesi</a:t>
            </a:r>
            <a:endParaRPr lang="sk-SK" sz="3600" b="1" i="1" dirty="0" smtClean="0">
              <a:solidFill>
                <a:srgbClr val="FF0066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ctr"/>
            <a:r>
              <a:rPr lang="sk-SK" sz="4400" b="1" i="1" dirty="0" smtClean="0">
                <a:solidFill>
                  <a:srgbClr val="FF0066"/>
                </a:solidFill>
                <a:latin typeface="Arabic Typesetting" pitchFamily="66" charset="-78"/>
                <a:cs typeface="Arabic Typesetting" pitchFamily="66" charset="-78"/>
              </a:rPr>
              <a:t>Doplňte podľa indícií</a:t>
            </a:r>
            <a:endParaRPr lang="sk-SK" sz="4400" b="1" i="1" dirty="0">
              <a:solidFill>
                <a:srgbClr val="FF0066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644008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5076056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427984" y="1916832"/>
            <a:ext cx="528637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07904" y="1916832"/>
            <a:ext cx="528638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059832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41176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69168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4356" name="BlokTextu 12"/>
          <p:cNvSpPr txBox="1">
            <a:spLocks noChangeArrowheads="1"/>
          </p:cNvSpPr>
          <p:nvPr/>
        </p:nvSpPr>
        <p:spPr bwMode="auto">
          <a:xfrm>
            <a:off x="827584" y="2852936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sk-SK" sz="2000" b="1" dirty="0" smtClean="0"/>
              <a:t>1</a:t>
            </a:r>
            <a:r>
              <a:rPr lang="sk-SK" sz="2000" b="1" dirty="0"/>
              <a:t>.       </a:t>
            </a:r>
            <a:r>
              <a:rPr lang="sk-SK" sz="2000" b="1" dirty="0" smtClean="0"/>
              <a:t>2</a:t>
            </a:r>
            <a:r>
              <a:rPr lang="sk-SK" sz="2000" b="1" dirty="0"/>
              <a:t>.       </a:t>
            </a:r>
            <a:r>
              <a:rPr lang="sk-SK" sz="2000" b="1" dirty="0" smtClean="0"/>
              <a:t> </a:t>
            </a:r>
            <a:r>
              <a:rPr lang="sk-SK" sz="2000" b="1" dirty="0"/>
              <a:t>3.      </a:t>
            </a:r>
            <a:r>
              <a:rPr lang="sk-SK" sz="2000" b="1" dirty="0" smtClean="0"/>
              <a:t>  4</a:t>
            </a:r>
            <a:r>
              <a:rPr lang="sk-SK" sz="2000" b="1" dirty="0"/>
              <a:t>.     </a:t>
            </a:r>
            <a:r>
              <a:rPr lang="sk-SK" sz="2000" b="1" dirty="0" smtClean="0"/>
              <a:t>   5</a:t>
            </a:r>
            <a:r>
              <a:rPr lang="sk-SK" sz="2000" b="1" dirty="0"/>
              <a:t>.       </a:t>
            </a:r>
            <a:r>
              <a:rPr lang="sk-SK" sz="2000" b="1" dirty="0" smtClean="0"/>
              <a:t>6</a:t>
            </a:r>
            <a:r>
              <a:rPr lang="sk-SK" sz="2000" b="1" dirty="0"/>
              <a:t>.     </a:t>
            </a:r>
            <a:r>
              <a:rPr lang="sk-SK" sz="2000" b="1" dirty="0" smtClean="0"/>
              <a:t> </a:t>
            </a:r>
            <a:r>
              <a:rPr lang="sk-SK" sz="2000" b="1" dirty="0"/>
              <a:t>7.     </a:t>
            </a:r>
          </a:p>
        </p:txBody>
      </p:sp>
      <p:sp>
        <p:nvSpPr>
          <p:cNvPr id="14359" name="Obdĺžnik 22"/>
          <p:cNvSpPr>
            <a:spLocks noChangeArrowheads="1"/>
          </p:cNvSpPr>
          <p:nvPr/>
        </p:nvSpPr>
        <p:spPr bwMode="auto">
          <a:xfrm>
            <a:off x="6372200" y="6381328"/>
            <a:ext cx="2223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Mgr</a:t>
            </a:r>
            <a:r>
              <a:rPr lang="sk-SK" sz="1400" b="1" dirty="0" smtClean="0">
                <a:solidFill>
                  <a:schemeClr val="bg1"/>
                </a:solidFill>
              </a:rPr>
              <a:t>. Gabriela </a:t>
            </a:r>
            <a:r>
              <a:rPr lang="sk-SK" sz="1400" b="1" dirty="0" err="1">
                <a:solidFill>
                  <a:schemeClr val="bg1"/>
                </a:solidFill>
              </a:rPr>
              <a:t>Mačáková</a:t>
            </a:r>
            <a:endParaRPr lang="sk-SK" sz="1400" b="1" dirty="0">
              <a:solidFill>
                <a:schemeClr val="bg1"/>
              </a:solidFill>
            </a:endParaRPr>
          </a:p>
        </p:txBody>
      </p:sp>
      <p:pic>
        <p:nvPicPr>
          <p:cNvPr id="31" name="Zástupný symbol obsahu 4" descr="che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10429" y="1088851"/>
            <a:ext cx="2200275" cy="2419350"/>
          </a:xfrm>
          <a:prstGeom prst="rect">
            <a:avLst/>
          </a:prstGeom>
        </p:spPr>
      </p:pic>
      <p:sp>
        <p:nvSpPr>
          <p:cNvPr id="32" name="Obdĺžnik 31"/>
          <p:cNvSpPr/>
          <p:nvPr/>
        </p:nvSpPr>
        <p:spPr>
          <a:xfrm>
            <a:off x="824103" y="3645024"/>
            <a:ext cx="603434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>
                <a:solidFill>
                  <a:srgbClr val="FF0066"/>
                </a:solidFill>
              </a:rPr>
              <a:t>Indícia: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kvapalná </a:t>
            </a:r>
            <a:r>
              <a:rPr lang="sk-SK" sz="4000" b="1" dirty="0" smtClean="0">
                <a:solidFill>
                  <a:srgbClr val="002060"/>
                </a:solidFill>
              </a:rPr>
              <a:t>látka rozptýlená 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v kvapalnej (</a:t>
            </a:r>
            <a:r>
              <a:rPr lang="sk-SK" sz="4000" b="1" dirty="0" smtClean="0">
                <a:solidFill>
                  <a:srgbClr val="002060"/>
                </a:solidFill>
              </a:rPr>
              <a:t>voda a olej)</a:t>
            </a:r>
            <a:endParaRPr lang="sk-SK" sz="4000" b="1" dirty="0">
              <a:solidFill>
                <a:srgbClr val="002060"/>
              </a:solidFill>
            </a:endParaRPr>
          </a:p>
        </p:txBody>
      </p:sp>
      <p:sp>
        <p:nvSpPr>
          <p:cNvPr id="21" name="Tlačidlo akcie: Dopredu alebo Ďalej 20">
            <a:hlinkClick r:id="" action="ppaction://hlinkshowjump?jump=nextslide" highlightClick="1"/>
          </p:cNvPr>
          <p:cNvSpPr/>
          <p:nvPr/>
        </p:nvSpPr>
        <p:spPr>
          <a:xfrm>
            <a:off x="4644008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5724128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 smtClean="0"/>
              <a:t>_</a:t>
            </a:r>
            <a:endParaRPr lang="sk-SK" sz="4800" dirty="0"/>
          </a:p>
        </p:txBody>
      </p:sp>
      <p:sp>
        <p:nvSpPr>
          <p:cNvPr id="11" name="BlokTextu 10"/>
          <p:cNvSpPr txBox="1"/>
          <p:nvPr/>
        </p:nvSpPr>
        <p:spPr>
          <a:xfrm>
            <a:off x="5076056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427984" y="1916832"/>
            <a:ext cx="528637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07904" y="1916832"/>
            <a:ext cx="528638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059832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41176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69168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4356" name="BlokTextu 12"/>
          <p:cNvSpPr txBox="1">
            <a:spLocks noChangeArrowheads="1"/>
          </p:cNvSpPr>
          <p:nvPr/>
        </p:nvSpPr>
        <p:spPr bwMode="auto">
          <a:xfrm>
            <a:off x="827584" y="2852936"/>
            <a:ext cx="7776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 smtClean="0"/>
              <a:t>    </a:t>
            </a:r>
            <a:r>
              <a:rPr lang="sk-SK" sz="2000" b="1" dirty="0" smtClean="0"/>
              <a:t>1</a:t>
            </a:r>
            <a:r>
              <a:rPr lang="sk-SK" sz="2000" b="1" dirty="0"/>
              <a:t>.       </a:t>
            </a:r>
            <a:r>
              <a:rPr lang="sk-SK" sz="2000" b="1" dirty="0" smtClean="0"/>
              <a:t>2</a:t>
            </a:r>
            <a:r>
              <a:rPr lang="sk-SK" sz="2000" b="1" dirty="0"/>
              <a:t>.       </a:t>
            </a:r>
            <a:r>
              <a:rPr lang="sk-SK" sz="2000" b="1" dirty="0" smtClean="0"/>
              <a:t> </a:t>
            </a:r>
            <a:r>
              <a:rPr lang="sk-SK" sz="2000" b="1" dirty="0"/>
              <a:t>3.      </a:t>
            </a:r>
            <a:r>
              <a:rPr lang="sk-SK" sz="2000" b="1" dirty="0" smtClean="0"/>
              <a:t> </a:t>
            </a:r>
            <a:r>
              <a:rPr lang="sk-SK" sz="2000" b="1" dirty="0"/>
              <a:t>4.     </a:t>
            </a:r>
            <a:r>
              <a:rPr lang="sk-SK" sz="2000" b="1" dirty="0" smtClean="0"/>
              <a:t>  5</a:t>
            </a:r>
            <a:r>
              <a:rPr lang="sk-SK" sz="2000" b="1" dirty="0"/>
              <a:t>.      </a:t>
            </a:r>
            <a:r>
              <a:rPr lang="sk-SK" sz="2000" b="1" dirty="0" smtClean="0"/>
              <a:t>  6</a:t>
            </a:r>
            <a:r>
              <a:rPr lang="sk-SK" sz="2000" b="1" dirty="0"/>
              <a:t>.     </a:t>
            </a:r>
            <a:r>
              <a:rPr lang="sk-SK" sz="2000" b="1" dirty="0" smtClean="0"/>
              <a:t>   7</a:t>
            </a:r>
            <a:r>
              <a:rPr lang="sk-SK" sz="2000" b="1" dirty="0"/>
              <a:t>.     </a:t>
            </a:r>
            <a:r>
              <a:rPr lang="sk-SK" sz="2000" b="1" dirty="0" smtClean="0"/>
              <a:t>   </a:t>
            </a:r>
            <a:r>
              <a:rPr lang="sk-SK" sz="2000" b="1" dirty="0"/>
              <a:t>8</a:t>
            </a:r>
            <a:r>
              <a:rPr lang="sk-SK" sz="2000" b="1" dirty="0" smtClean="0"/>
              <a:t>.      9.       </a:t>
            </a:r>
            <a:endParaRPr lang="sk-SK" sz="2000" b="1" dirty="0"/>
          </a:p>
        </p:txBody>
      </p:sp>
      <p:sp>
        <p:nvSpPr>
          <p:cNvPr id="24" name="BlokTextu 23"/>
          <p:cNvSpPr txBox="1"/>
          <p:nvPr/>
        </p:nvSpPr>
        <p:spPr>
          <a:xfrm>
            <a:off x="63722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827584" y="4005064"/>
            <a:ext cx="5992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 smtClean="0">
                <a:solidFill>
                  <a:srgbClr val="FF0066"/>
                </a:solidFill>
              </a:rPr>
              <a:t>Indícia:</a:t>
            </a:r>
          </a:p>
          <a:p>
            <a:r>
              <a:rPr lang="pl-PL" sz="4000" b="1" dirty="0" smtClean="0">
                <a:solidFill>
                  <a:srgbClr val="002060"/>
                </a:solidFill>
              </a:rPr>
              <a:t>tuhá látka v kvapalnej</a:t>
            </a:r>
          </a:p>
          <a:p>
            <a:r>
              <a:rPr lang="pl-PL" sz="4000" b="1" dirty="0" smtClean="0">
                <a:solidFill>
                  <a:srgbClr val="002060"/>
                </a:solidFill>
              </a:rPr>
              <a:t> (piesok a voda)</a:t>
            </a:r>
            <a:endParaRPr lang="sk-SK" sz="4000" b="1" dirty="0">
              <a:solidFill>
                <a:srgbClr val="002060"/>
              </a:solidFill>
            </a:endParaRPr>
          </a:p>
        </p:txBody>
      </p:sp>
      <p:pic>
        <p:nvPicPr>
          <p:cNvPr id="32" name="Obrázok 31" descr="che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516216" y="3284984"/>
            <a:ext cx="1571172" cy="252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lačidlo akcie: Dopredu alebo Ďalej 25">
            <a:hlinkClick r:id="" action="ppaction://hlinkshowjump?jump=nextslide" highlightClick="1"/>
          </p:cNvPr>
          <p:cNvSpPr/>
          <p:nvPr/>
        </p:nvSpPr>
        <p:spPr>
          <a:xfrm>
            <a:off x="4572000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lokTextu 28"/>
          <p:cNvSpPr txBox="1"/>
          <p:nvPr/>
        </p:nvSpPr>
        <p:spPr>
          <a:xfrm>
            <a:off x="781236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7092280" y="1916832"/>
            <a:ext cx="504056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5724128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 smtClean="0"/>
              <a:t>_</a:t>
            </a:r>
            <a:endParaRPr lang="sk-SK" sz="4800" dirty="0"/>
          </a:p>
        </p:txBody>
      </p:sp>
      <p:sp>
        <p:nvSpPr>
          <p:cNvPr id="14356" name="BlokTextu 12"/>
          <p:cNvSpPr txBox="1">
            <a:spLocks noChangeArrowheads="1"/>
          </p:cNvSpPr>
          <p:nvPr/>
        </p:nvSpPr>
        <p:spPr bwMode="auto">
          <a:xfrm>
            <a:off x="5580112" y="2924944"/>
            <a:ext cx="273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 smtClean="0"/>
              <a:t>    </a:t>
            </a:r>
            <a:r>
              <a:rPr lang="sk-SK" sz="2000" b="1" dirty="0" smtClean="0"/>
              <a:t>1</a:t>
            </a:r>
            <a:r>
              <a:rPr lang="sk-SK" sz="2000" b="1" dirty="0"/>
              <a:t>.       </a:t>
            </a:r>
            <a:r>
              <a:rPr lang="sk-SK" sz="2000" b="1" dirty="0" smtClean="0"/>
              <a:t>2</a:t>
            </a:r>
            <a:r>
              <a:rPr lang="sk-SK" sz="2000" b="1" dirty="0"/>
              <a:t>.       </a:t>
            </a:r>
            <a:r>
              <a:rPr lang="sk-SK" sz="2000" b="1" dirty="0" smtClean="0"/>
              <a:t> </a:t>
            </a:r>
            <a:r>
              <a:rPr lang="sk-SK" sz="2000" b="1" dirty="0"/>
              <a:t>3.      </a:t>
            </a:r>
            <a:r>
              <a:rPr lang="sk-SK" sz="2000" b="1" dirty="0" smtClean="0"/>
              <a:t> </a:t>
            </a:r>
            <a:r>
              <a:rPr lang="sk-SK" sz="2000" b="1" dirty="0"/>
              <a:t>4.   </a:t>
            </a:r>
          </a:p>
        </p:txBody>
      </p:sp>
      <p:sp>
        <p:nvSpPr>
          <p:cNvPr id="14359" name="Obdĺžnik 22"/>
          <p:cNvSpPr>
            <a:spLocks noChangeArrowheads="1"/>
          </p:cNvSpPr>
          <p:nvPr/>
        </p:nvSpPr>
        <p:spPr bwMode="auto">
          <a:xfrm>
            <a:off x="6372200" y="6381328"/>
            <a:ext cx="2223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Mgr</a:t>
            </a:r>
            <a:r>
              <a:rPr lang="sk-SK" sz="1400" b="1" dirty="0" smtClean="0">
                <a:solidFill>
                  <a:schemeClr val="bg1"/>
                </a:solidFill>
              </a:rPr>
              <a:t>. Gabriela </a:t>
            </a:r>
            <a:r>
              <a:rPr lang="sk-SK" sz="1400" b="1" dirty="0" err="1">
                <a:solidFill>
                  <a:schemeClr val="bg1"/>
                </a:solidFill>
              </a:rPr>
              <a:t>Mačáková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3722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pic>
        <p:nvPicPr>
          <p:cNvPr id="31" name="Obrázok 30" descr="che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157162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Obdĺžnik 31"/>
          <p:cNvSpPr/>
          <p:nvPr/>
        </p:nvSpPr>
        <p:spPr>
          <a:xfrm>
            <a:off x="3395365" y="3856980"/>
            <a:ext cx="5184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b="1" dirty="0" smtClean="0">
                <a:solidFill>
                  <a:srgbClr val="FF0066"/>
                </a:solidFill>
              </a:rPr>
              <a:t>Indícia: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plynná </a:t>
            </a:r>
            <a:r>
              <a:rPr lang="sk-SK" sz="4000" b="1" dirty="0" smtClean="0">
                <a:solidFill>
                  <a:srgbClr val="002060"/>
                </a:solidFill>
              </a:rPr>
              <a:t>látka rozptýlená v </a:t>
            </a:r>
            <a:r>
              <a:rPr lang="sk-SK" sz="4000" b="1" dirty="0" smtClean="0">
                <a:solidFill>
                  <a:srgbClr val="002060"/>
                </a:solidFill>
              </a:rPr>
              <a:t>kvapalnej</a:t>
            </a:r>
          </a:p>
          <a:p>
            <a:endParaRPr lang="sk-SK" dirty="0"/>
          </a:p>
        </p:txBody>
      </p:sp>
      <p:sp>
        <p:nvSpPr>
          <p:cNvPr id="14" name="Tlačidlo akcie: Dopredu alebo Ďalej 13">
            <a:hlinkClick r:id="" action="ppaction://hlinkshowjump?jump=nextslide" highlightClick="1"/>
          </p:cNvPr>
          <p:cNvSpPr/>
          <p:nvPr/>
        </p:nvSpPr>
        <p:spPr>
          <a:xfrm>
            <a:off x="4644008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5004048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355976" y="1916832"/>
            <a:ext cx="528637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07904" y="1916832"/>
            <a:ext cx="528638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059832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41176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69168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4356" name="BlokTextu 12"/>
          <p:cNvSpPr txBox="1">
            <a:spLocks noChangeArrowheads="1"/>
          </p:cNvSpPr>
          <p:nvPr/>
        </p:nvSpPr>
        <p:spPr bwMode="auto">
          <a:xfrm>
            <a:off x="971600" y="2924944"/>
            <a:ext cx="748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 smtClean="0"/>
              <a:t> </a:t>
            </a:r>
            <a:r>
              <a:rPr lang="sk-SK" sz="2000" b="1" dirty="0" smtClean="0"/>
              <a:t>1</a:t>
            </a:r>
            <a:r>
              <a:rPr lang="sk-SK" sz="2000" b="1" dirty="0"/>
              <a:t>.       </a:t>
            </a:r>
            <a:r>
              <a:rPr lang="sk-SK" sz="2000" b="1" dirty="0" smtClean="0"/>
              <a:t>  2</a:t>
            </a:r>
            <a:r>
              <a:rPr lang="sk-SK" sz="2000" b="1" dirty="0"/>
              <a:t>.       </a:t>
            </a:r>
            <a:r>
              <a:rPr lang="sk-SK" sz="2000" b="1" dirty="0" smtClean="0"/>
              <a:t> </a:t>
            </a:r>
            <a:r>
              <a:rPr lang="sk-SK" sz="2000" b="1" dirty="0"/>
              <a:t>3.      </a:t>
            </a:r>
            <a:r>
              <a:rPr lang="sk-SK" sz="2000" b="1" dirty="0" smtClean="0"/>
              <a:t> </a:t>
            </a:r>
            <a:r>
              <a:rPr lang="sk-SK" sz="2000" b="1" dirty="0"/>
              <a:t>4.     </a:t>
            </a:r>
            <a:r>
              <a:rPr lang="sk-SK" sz="2000" b="1" dirty="0" smtClean="0"/>
              <a:t> 5</a:t>
            </a:r>
            <a:r>
              <a:rPr lang="sk-SK" sz="2000" b="1" dirty="0"/>
              <a:t>.       </a:t>
            </a:r>
            <a:r>
              <a:rPr lang="sk-SK" sz="2000" b="1" dirty="0" smtClean="0"/>
              <a:t>6</a:t>
            </a:r>
            <a:r>
              <a:rPr lang="sk-SK" sz="2000" b="1" dirty="0"/>
              <a:t>.     </a:t>
            </a:r>
            <a:r>
              <a:rPr lang="sk-SK" sz="2000" b="1" dirty="0" smtClean="0"/>
              <a:t>  </a:t>
            </a:r>
            <a:r>
              <a:rPr lang="sk-SK" sz="2000" b="1" dirty="0" smtClean="0"/>
              <a:t>7.</a:t>
            </a:r>
            <a:endParaRPr lang="sk-SK" sz="2000" b="1" dirty="0"/>
          </a:p>
        </p:txBody>
      </p:sp>
      <p:sp>
        <p:nvSpPr>
          <p:cNvPr id="14359" name="Obdĺžnik 22"/>
          <p:cNvSpPr>
            <a:spLocks noChangeArrowheads="1"/>
          </p:cNvSpPr>
          <p:nvPr/>
        </p:nvSpPr>
        <p:spPr bwMode="auto">
          <a:xfrm>
            <a:off x="6372200" y="6381328"/>
            <a:ext cx="2223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Mgr</a:t>
            </a:r>
            <a:r>
              <a:rPr lang="sk-SK" sz="1400" b="1" dirty="0" smtClean="0">
                <a:solidFill>
                  <a:schemeClr val="bg1"/>
                </a:solidFill>
              </a:rPr>
              <a:t>. Gabriela </a:t>
            </a:r>
            <a:r>
              <a:rPr lang="sk-SK" sz="1400" b="1" dirty="0" err="1">
                <a:solidFill>
                  <a:schemeClr val="bg1"/>
                </a:solidFill>
              </a:rPr>
              <a:t>Mačáková</a:t>
            </a:r>
            <a:endParaRPr lang="sk-SK" sz="1400" b="1" dirty="0">
              <a:solidFill>
                <a:schemeClr val="bg1"/>
              </a:solidFill>
            </a:endParaRPr>
          </a:p>
        </p:txBody>
      </p:sp>
      <p:pic>
        <p:nvPicPr>
          <p:cNvPr id="30" name="Zástupný symbol obsahu 4" descr="che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61181" y="1432916"/>
            <a:ext cx="2200275" cy="2419350"/>
          </a:xfrm>
          <a:prstGeom prst="rect">
            <a:avLst/>
          </a:prstGeom>
        </p:spPr>
      </p:pic>
      <p:sp>
        <p:nvSpPr>
          <p:cNvPr id="32" name="Obdĺžnik 31"/>
          <p:cNvSpPr/>
          <p:nvPr/>
        </p:nvSpPr>
        <p:spPr>
          <a:xfrm>
            <a:off x="714135" y="4135452"/>
            <a:ext cx="598753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>
                <a:solidFill>
                  <a:srgbClr val="FF0066"/>
                </a:solidFill>
              </a:rPr>
              <a:t>Indícia: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Kvapalná alebo tuhá látka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rozptýlená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 smtClean="0">
                <a:solidFill>
                  <a:srgbClr val="002060"/>
                </a:solidFill>
              </a:rPr>
              <a:t>v plynnej</a:t>
            </a:r>
            <a:endParaRPr lang="sk-SK" sz="4000" b="1" dirty="0">
              <a:solidFill>
                <a:srgbClr val="002060"/>
              </a:solidFill>
            </a:endParaRPr>
          </a:p>
        </p:txBody>
      </p:sp>
      <p:sp>
        <p:nvSpPr>
          <p:cNvPr id="33" name="Tlačidlo akcie: Dopredu alebo Ďalej 32">
            <a:hlinkClick r:id="" action="ppaction://hlinkshowjump?jump=nextslide" highlightClick="1"/>
          </p:cNvPr>
          <p:cNvSpPr/>
          <p:nvPr/>
        </p:nvSpPr>
        <p:spPr>
          <a:xfrm>
            <a:off x="6001141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3707904" y="1916832"/>
            <a:ext cx="528638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059832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41176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69168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1916832"/>
            <a:ext cx="52705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800" dirty="0"/>
              <a:t>_</a:t>
            </a:r>
          </a:p>
        </p:txBody>
      </p:sp>
      <p:sp>
        <p:nvSpPr>
          <p:cNvPr id="14356" name="BlokTextu 12"/>
          <p:cNvSpPr txBox="1">
            <a:spLocks noChangeArrowheads="1"/>
          </p:cNvSpPr>
          <p:nvPr/>
        </p:nvSpPr>
        <p:spPr bwMode="auto">
          <a:xfrm>
            <a:off x="827584" y="2852936"/>
            <a:ext cx="7776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 smtClean="0"/>
              <a:t>    </a:t>
            </a:r>
            <a:r>
              <a:rPr lang="sk-SK" sz="2000" b="1" dirty="0" smtClean="0"/>
              <a:t>1</a:t>
            </a:r>
            <a:r>
              <a:rPr lang="sk-SK" sz="2000" b="1" dirty="0"/>
              <a:t>.       </a:t>
            </a:r>
            <a:r>
              <a:rPr lang="sk-SK" sz="2000" b="1" dirty="0" smtClean="0"/>
              <a:t>2</a:t>
            </a:r>
            <a:r>
              <a:rPr lang="sk-SK" sz="2000" b="1" dirty="0"/>
              <a:t>.       </a:t>
            </a:r>
            <a:r>
              <a:rPr lang="sk-SK" sz="2000" b="1" dirty="0" smtClean="0"/>
              <a:t> </a:t>
            </a:r>
            <a:r>
              <a:rPr lang="sk-SK" sz="2000" b="1" dirty="0"/>
              <a:t>3.      </a:t>
            </a:r>
            <a:r>
              <a:rPr lang="sk-SK" sz="2000" b="1" dirty="0" smtClean="0"/>
              <a:t>  4</a:t>
            </a:r>
            <a:r>
              <a:rPr lang="sk-SK" sz="2000" b="1" dirty="0"/>
              <a:t>.     </a:t>
            </a:r>
            <a:r>
              <a:rPr lang="sk-SK" sz="2000" b="1" dirty="0" smtClean="0"/>
              <a:t>  5</a:t>
            </a:r>
            <a:r>
              <a:rPr lang="sk-SK" sz="2000" b="1" dirty="0"/>
              <a:t>.     </a:t>
            </a:r>
            <a:r>
              <a:rPr lang="sk-SK" sz="2000" b="1" dirty="0" smtClean="0"/>
              <a:t>    </a:t>
            </a:r>
            <a:r>
              <a:rPr lang="sk-SK" sz="2000" b="1" dirty="0" smtClean="0"/>
              <a:t>  </a:t>
            </a:r>
            <a:endParaRPr lang="sk-SK" sz="2000" b="1" dirty="0"/>
          </a:p>
        </p:txBody>
      </p:sp>
      <p:sp>
        <p:nvSpPr>
          <p:cNvPr id="14359" name="Obdĺžnik 22"/>
          <p:cNvSpPr>
            <a:spLocks noChangeArrowheads="1"/>
          </p:cNvSpPr>
          <p:nvPr/>
        </p:nvSpPr>
        <p:spPr bwMode="auto">
          <a:xfrm>
            <a:off x="6372200" y="6381328"/>
            <a:ext cx="2223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400" b="1" dirty="0">
                <a:solidFill>
                  <a:schemeClr val="bg1"/>
                </a:solidFill>
              </a:rPr>
              <a:t>Mgr</a:t>
            </a:r>
            <a:r>
              <a:rPr lang="sk-SK" sz="1400" b="1" dirty="0" smtClean="0">
                <a:solidFill>
                  <a:schemeClr val="bg1"/>
                </a:solidFill>
              </a:rPr>
              <a:t>. Gabriela </a:t>
            </a:r>
            <a:r>
              <a:rPr lang="sk-SK" sz="1400" b="1" dirty="0" err="1">
                <a:solidFill>
                  <a:schemeClr val="bg1"/>
                </a:solidFill>
              </a:rPr>
              <a:t>Mačáková</a:t>
            </a:r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611713" y="4005064"/>
            <a:ext cx="5352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FF0066"/>
                </a:solidFill>
              </a:rPr>
              <a:t>Indícia:</a:t>
            </a:r>
          </a:p>
          <a:p>
            <a:r>
              <a:rPr lang="sk-SK" sz="4000" b="1" dirty="0" smtClean="0">
                <a:solidFill>
                  <a:srgbClr val="002060"/>
                </a:solidFill>
              </a:rPr>
              <a:t>Čoho je v prírode viac látok? zmesí?</a:t>
            </a:r>
            <a:endParaRPr lang="sk-SK" sz="4000" b="1" dirty="0" smtClean="0">
              <a:solidFill>
                <a:srgbClr val="002060"/>
              </a:solidFill>
            </a:endParaRPr>
          </a:p>
        </p:txBody>
      </p:sp>
      <p:pic>
        <p:nvPicPr>
          <p:cNvPr id="31" name="Zástupný symbol obsahu 4" descr="che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3645024"/>
            <a:ext cx="2200275" cy="2419350"/>
          </a:xfrm>
          <a:prstGeom prst="rect">
            <a:avLst/>
          </a:prstGeom>
        </p:spPr>
      </p:pic>
      <p:sp>
        <p:nvSpPr>
          <p:cNvPr id="32" name="Tlačidlo akcie: Dopredu alebo Ďalej 31">
            <a:hlinkClick r:id="" action="ppaction://hlinkshowjump?jump=nextslide" highlightClick="1"/>
          </p:cNvPr>
          <p:cNvSpPr/>
          <p:nvPr/>
        </p:nvSpPr>
        <p:spPr>
          <a:xfrm>
            <a:off x="4644008" y="5877272"/>
            <a:ext cx="360040" cy="394344"/>
          </a:xfrm>
          <a:prstGeom prst="actionButtonForwardNex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che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157162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nko 1"/>
          <p:cNvSpPr/>
          <p:nvPr/>
        </p:nvSpPr>
        <p:spPr>
          <a:xfrm>
            <a:off x="3779912" y="836712"/>
            <a:ext cx="4680520" cy="356629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...a je to </a:t>
            </a:r>
            <a:r>
              <a:rPr lang="sk-SK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ávnostná - jarná">
  <a:themeElements>
    <a:clrScheme name="srdiečková - zajač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rdiečková - zajači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rdiečková - zajač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rdiečková - zajači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rdiečková - zajači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rdiečková - zajači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rdiečková - zajači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rdiečková - zajači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rdiečková - zajači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slávnostná - jarná</Template>
  <TotalTime>60</TotalTime>
  <Words>173</Words>
  <Application>Microsoft Office PowerPoint</Application>
  <PresentationFormat>Prezentácia na obrazovke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slávnostná - jarná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Manager>ZS Urmince</Manager>
  <Company>ZS Urmince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gabika</dc:creator>
  <cp:lastModifiedBy>spravca</cp:lastModifiedBy>
  <cp:revision>12</cp:revision>
  <dcterms:created xsi:type="dcterms:W3CDTF">2010-06-20T14:03:27Z</dcterms:created>
  <dcterms:modified xsi:type="dcterms:W3CDTF">2020-06-10T08:39:38Z</dcterms:modified>
</cp:coreProperties>
</file>