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58" r:id="rId6"/>
    <p:sldId id="269" r:id="rId7"/>
    <p:sldId id="270" r:id="rId8"/>
    <p:sldId id="272" r:id="rId9"/>
    <p:sldId id="261" r:id="rId10"/>
    <p:sldId id="262" r:id="rId11"/>
    <p:sldId id="271" r:id="rId12"/>
    <p:sldId id="259" r:id="rId13"/>
    <p:sldId id="263" r:id="rId14"/>
    <p:sldId id="267" r:id="rId15"/>
    <p:sldId id="268" r:id="rId16"/>
    <p:sldId id="273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CEDF6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476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ture.pixmac.com/4/colored-bon-bons-background-food-pixmac-picture-354169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15" b="5408"/>
          <a:stretch/>
        </p:blipFill>
        <p:spPr bwMode="auto">
          <a:xfrm>
            <a:off x="0" y="1279341"/>
            <a:ext cx="9140687" cy="5578659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4912" y="4797153"/>
            <a:ext cx="6653471" cy="720080"/>
          </a:xfrm>
          <a:solidFill>
            <a:srgbClr val="FFFFCC"/>
          </a:solidFill>
        </p:spPr>
        <p:txBody>
          <a:bodyPr/>
          <a:lstStyle/>
          <a:p>
            <a:pPr algn="ctr"/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pPr algn="ctr"/>
            <a:endParaRPr lang="sk-SK" sz="24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827583" y="2967335"/>
            <a:ext cx="7488833" cy="175432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Chemické látky a zmesi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552728"/>
          </a:xfrm>
        </p:spPr>
        <p:txBody>
          <a:bodyPr>
            <a:normAutofit/>
          </a:bodyPr>
          <a:lstStyle/>
          <a:p>
            <a:r>
              <a:rPr lang="sk-SK" b="1" u="sng" dirty="0"/>
              <a:t>Príklady rovnorodých zmesí: </a:t>
            </a:r>
            <a:endParaRPr lang="sk-SK" b="1" u="sng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kvapalné roztoky     zliatiny      zmes plynov</a:t>
            </a:r>
          </a:p>
          <a:p>
            <a:pPr marL="0" indent="0">
              <a:buNone/>
            </a:pPr>
            <a:endParaRPr lang="sk-SK" sz="1800" dirty="0"/>
          </a:p>
          <a:p>
            <a:r>
              <a:rPr lang="sk-SK" b="1" u="sng" dirty="0"/>
              <a:t>Príklady rôznorodých zmesí: </a:t>
            </a:r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098" name="Picture 2" descr="HELS Ocot kvasný 8%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5195" y="1008232"/>
            <a:ext cx="742197" cy="19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daile bronzová 70mm - klikn&amp;ecaron;te pro v&amp;ecaron;tší náhl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653" b="7653"/>
          <a:stretch/>
        </p:blipFill>
        <p:spPr bwMode="auto">
          <a:xfrm>
            <a:off x="3779912" y="1118167"/>
            <a:ext cx="1524000" cy="18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encrypted-tbn0.gstatic.com/images?q=tbn:ANd9GcQK5wQNKuL64gHYRjJEdlGebzGFsft_UEaiLYsv4QYSsBxGz38u_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052"/>
          <a:stretch/>
        </p:blipFill>
        <p:spPr bwMode="auto">
          <a:xfrm>
            <a:off x="6111971" y="1339805"/>
            <a:ext cx="218447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lektráre&amp;ncaron; Be&amp;lstrok;chatów, Petr Štefek,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417" y="4725144"/>
            <a:ext cx="2384407" cy="15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05666"/>
            <a:ext cx="2299874" cy="16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20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 txBox="1">
            <a:spLocks/>
          </p:cNvSpPr>
          <p:nvPr/>
        </p:nvSpPr>
        <p:spPr>
          <a:xfrm>
            <a:off x="4579324" y="1664748"/>
            <a:ext cx="4564676" cy="3708468"/>
          </a:xfrm>
          <a:prstGeom prst="rect">
            <a:avLst/>
          </a:prstGeom>
          <a:solidFill>
            <a:srgbClr val="FFFFCC"/>
          </a:solidFill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u="sng" dirty="0" smtClean="0"/>
              <a:t>Úloha:</a:t>
            </a:r>
            <a:r>
              <a:rPr lang="sk-SK" dirty="0" smtClean="0"/>
              <a:t> Porozmýšľajte a správne podčiarknite:</a:t>
            </a:r>
          </a:p>
          <a:p>
            <a:endParaRPr lang="sk-SK" dirty="0" smtClean="0"/>
          </a:p>
          <a:p>
            <a:pPr algn="ctr"/>
            <a:r>
              <a:rPr lang="sk-SK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Mlieko je </a:t>
            </a:r>
            <a:r>
              <a:rPr lang="sk-SK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rovnorodá/rôznorodá</a:t>
            </a:r>
            <a:r>
              <a:rPr lang="sk-SK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zmes.</a:t>
            </a:r>
            <a:endParaRPr lang="sk-SK" sz="2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27896" cy="1051560"/>
          </a:xfrm>
          <a:solidFill>
            <a:srgbClr val="FFFFCC"/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sk-SK" dirty="0" smtClean="0"/>
              <a:t>Vedeli ste, že mlieko obsahuje:</a:t>
            </a:r>
            <a:endParaRPr lang="sk-SK" dirty="0"/>
          </a:p>
        </p:txBody>
      </p:sp>
      <p:pic>
        <p:nvPicPr>
          <p:cNvPr id="4" name="Obrázok 3" descr="C:\Documents and Settings\SKOLA\Dokumenty\Preberanie\[obrazky.4ever.sk] mlieko, pohar, flasa 16801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43388" y="1330885"/>
            <a:ext cx="4464496" cy="53285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35000" sy="35000" algn="ctr" rotWithShape="0">
              <a:srgbClr val="000000">
                <a:alpha val="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Blok textu 2"/>
          <p:cNvSpPr txBox="1"/>
          <p:nvPr/>
        </p:nvSpPr>
        <p:spPr>
          <a:xfrm>
            <a:off x="2325816" y="3059851"/>
            <a:ext cx="1447800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vápnik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Blok textu 3"/>
          <p:cNvSpPr txBox="1"/>
          <p:nvPr/>
        </p:nvSpPr>
        <p:spPr>
          <a:xfrm>
            <a:off x="1786973" y="3522845"/>
            <a:ext cx="130873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5F497A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fosfor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Blok textu 8"/>
          <p:cNvSpPr txBox="1"/>
          <p:nvPr/>
        </p:nvSpPr>
        <p:spPr>
          <a:xfrm>
            <a:off x="1230319" y="4129563"/>
            <a:ext cx="200596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vitamín</a:t>
            </a:r>
            <a:r>
              <a:rPr lang="sk-SK" sz="36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 </a:t>
            </a:r>
            <a:r>
              <a:rPr lang="sk-SK" sz="3600" b="1" dirty="0">
                <a:ln>
                  <a:noFill/>
                </a:ln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A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Blok textu 4"/>
          <p:cNvSpPr txBox="1"/>
          <p:nvPr/>
        </p:nvSpPr>
        <p:spPr>
          <a:xfrm>
            <a:off x="2166626" y="4715934"/>
            <a:ext cx="213931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bielkoviny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Blok textu 9"/>
          <p:cNvSpPr txBox="1"/>
          <p:nvPr/>
        </p:nvSpPr>
        <p:spPr>
          <a:xfrm>
            <a:off x="3095708" y="3699350"/>
            <a:ext cx="144335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FF0066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draslík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lok textu 10"/>
          <p:cNvSpPr txBox="1"/>
          <p:nvPr/>
        </p:nvSpPr>
        <p:spPr>
          <a:xfrm>
            <a:off x="3095708" y="5230334"/>
            <a:ext cx="2033249" cy="6920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00B05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vitamín D</a:t>
            </a:r>
            <a:endParaRPr lang="sk-SK" sz="11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Blok textu 4"/>
          <p:cNvSpPr txBox="1"/>
          <p:nvPr/>
        </p:nvSpPr>
        <p:spPr>
          <a:xfrm>
            <a:off x="1918492" y="5373216"/>
            <a:ext cx="814647" cy="6920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n>
                  <a:noFill/>
                </a:ln>
                <a:solidFill>
                  <a:srgbClr val="7030A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tuk</a:t>
            </a:r>
            <a:endParaRPr lang="sk-SK" sz="1100" dirty="0">
              <a:solidFill>
                <a:srgbClr val="7030A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Blok textu 9"/>
          <p:cNvSpPr txBox="1"/>
          <p:nvPr/>
        </p:nvSpPr>
        <p:spPr>
          <a:xfrm>
            <a:off x="1403703" y="5885967"/>
            <a:ext cx="2467663" cy="6920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solidFill>
                  <a:srgbClr val="FF0066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</a:t>
            </a:r>
            <a:r>
              <a:rPr lang="sk-SK" sz="3600" b="1" dirty="0" smtClean="0">
                <a:ln>
                  <a:noFill/>
                </a:ln>
                <a:solidFill>
                  <a:srgbClr val="FF0066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itamín B12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6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296144"/>
          </a:xfrm>
          <a:solidFill>
            <a:srgbClr val="FFFFCC"/>
          </a:solidFill>
        </p:spPr>
        <p:txBody>
          <a:bodyPr>
            <a:noAutofit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Zmesi </a:t>
            </a:r>
            <a:r>
              <a:rPr lang="sk-SK" dirty="0"/>
              <a:t>podľa skupenstva: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772816"/>
            <a:ext cx="4896544" cy="2808312"/>
          </a:xfr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sz="4800" b="1" dirty="0" smtClean="0"/>
              <a:t> plynné </a:t>
            </a:r>
          </a:p>
          <a:p>
            <a:pPr>
              <a:buFont typeface="Wingdings" pitchFamily="2" charset="2"/>
              <a:buChar char="q"/>
            </a:pPr>
            <a:r>
              <a:rPr lang="sk-SK" sz="4800" b="1" dirty="0" smtClean="0"/>
              <a:t> kvapalné </a:t>
            </a:r>
            <a:endParaRPr lang="sk-SK" sz="4800" dirty="0" smtClean="0"/>
          </a:p>
          <a:p>
            <a:pPr>
              <a:buFont typeface="Wingdings" pitchFamily="2" charset="2"/>
              <a:buChar char="q"/>
            </a:pPr>
            <a:r>
              <a:rPr lang="sk-SK" sz="4800" b="1" dirty="0" smtClean="0"/>
              <a:t> tuhé </a:t>
            </a:r>
            <a:endParaRPr lang="sk-SK" sz="4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1520" y="5156773"/>
            <a:ext cx="8712968" cy="1584176"/>
          </a:xfrm>
          <a:prstGeom prst="rect">
            <a:avLst/>
          </a:prstGeom>
          <a:solidFill>
            <a:srgbClr val="3CEDF6"/>
          </a:solidFill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Úloha: </a:t>
            </a:r>
            <a:r>
              <a:rPr lang="sk-SK" sz="3200" dirty="0" smtClean="0">
                <a:solidFill>
                  <a:srgbClr val="00B050"/>
                </a:solidFill>
              </a:rPr>
              <a:t>Ku každému skupenstvu zmesi  uveďte aspoň 3 konkrétne príklady.</a:t>
            </a:r>
            <a:endParaRPr lang="sk-SK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1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nd02.jxs.cz/206/376/d2652b9052_52498993_o2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74739"/>
            <a:ext cx="4643658" cy="27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79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vlastnosti látok môžeme merať a vyjadrovať číslom</a:t>
            </a:r>
          </a:p>
          <a:p>
            <a:r>
              <a:rPr lang="sk-SK" dirty="0" smtClean="0"/>
              <a:t>napr</a:t>
            </a:r>
            <a:r>
              <a:rPr lang="sk-SK" dirty="0"/>
              <a:t>.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/>
              <a:t>Kde by sme mohli nájsť jednotlivé vlastnosti látok?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755576" y="1844824"/>
            <a:ext cx="2591204" cy="153888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topenia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84168" y="2204864"/>
            <a:ext cx="2383987" cy="707886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hustota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Matematicke, fyzikalne a chemicke tabulky pre SS ob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1970647" cy="27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491880" y="1916832"/>
            <a:ext cx="2398412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varu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568952" cy="6453336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1: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Nájdite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teplotu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varu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etanolu (alkoholu, liehu)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OH.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4900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sz="4400" dirty="0" smtClean="0">
                <a:solidFill>
                  <a:srgbClr val="FF0000"/>
                </a:solidFill>
              </a:rPr>
              <a:t>(etanolu)= ________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2: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Porovnajte ju s teplotou varu vody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Uveďte medzi nich znak menší, väčší alebo rovný &lt;&gt;=)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(etanolu</a:t>
            </a:r>
            <a:r>
              <a:rPr lang="sk-SK" dirty="0" smtClean="0">
                <a:solidFill>
                  <a:srgbClr val="FF0000"/>
                </a:solidFill>
              </a:rPr>
              <a:t>)        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(vody)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___________           ___________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1075" y="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79912" y="5085184"/>
            <a:ext cx="1368152" cy="10801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99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Zopakujme si značky prvkov, doplňte chýbajúci názov alebo značku:</a:t>
            </a:r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47664" y="1844824"/>
          <a:ext cx="6120680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Značka prvku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názov prvku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H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kyslík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chlór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sodík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Fe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835536"/>
          </a:xfrm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Látky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4000" b="1" dirty="0"/>
              <a:t>c</a:t>
            </a:r>
            <a:r>
              <a:rPr lang="sk-SK" sz="4000" b="1" dirty="0" smtClean="0"/>
              <a:t>hemicky čisté látky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4000" b="1" dirty="0" smtClean="0"/>
              <a:t>zmesi 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xmlns="" val="1873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254" y="188640"/>
            <a:ext cx="8183880" cy="763528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1.Chemicky č</a:t>
            </a:r>
            <a:r>
              <a:rPr lang="sk-SK" sz="4000" dirty="0" smtClean="0"/>
              <a:t>isté </a:t>
            </a:r>
            <a:r>
              <a:rPr lang="sk-SK" sz="4000" b="1" dirty="0" smtClean="0"/>
              <a:t>látky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629" y="908720"/>
            <a:ext cx="8855371" cy="5544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sú zložené iba z častíc </a:t>
            </a:r>
            <a:r>
              <a:rPr lang="sk-SK" b="1" dirty="0"/>
              <a:t>rovnakého </a:t>
            </a:r>
            <a:r>
              <a:rPr lang="sk-SK" b="1" dirty="0" smtClean="0"/>
              <a:t>druhu</a:t>
            </a:r>
          </a:p>
          <a:p>
            <a:pPr algn="just"/>
            <a:r>
              <a:rPr lang="sk-SK" dirty="0" smtClean="0"/>
              <a:t>Patria sem: 1.chemické prvky </a:t>
            </a:r>
          </a:p>
          <a:p>
            <a:pPr algn="just">
              <a:buNone/>
            </a:pPr>
            <a:r>
              <a:rPr lang="sk-SK" dirty="0" smtClean="0"/>
              <a:t>                    2.zlúčeniny</a:t>
            </a:r>
          </a:p>
          <a:p>
            <a:pPr algn="just">
              <a:buNone/>
            </a:pPr>
            <a:r>
              <a:rPr lang="sk-SK" dirty="0" smtClean="0"/>
              <a:t>ÚLOHA: </a:t>
            </a:r>
            <a:r>
              <a:rPr lang="sk-SK" dirty="0" smtClean="0"/>
              <a:t>pod obrázok dopíšte </a:t>
            </a:r>
            <a:r>
              <a:rPr lang="sk-SK" sz="2600" b="1" u="sng" dirty="0" smtClean="0"/>
              <a:t>názov </a:t>
            </a:r>
            <a:r>
              <a:rPr lang="sk-SK" sz="2600" b="1" u="sng" dirty="0" err="1" smtClean="0"/>
              <a:t>látky+vzorec</a:t>
            </a:r>
            <a:endParaRPr lang="sk-SK" b="1" u="sng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__________</a:t>
            </a:r>
            <a:r>
              <a:rPr lang="sk-SK" dirty="0" smtClean="0"/>
              <a:t>  </a:t>
            </a:r>
            <a:r>
              <a:rPr lang="sk-SK" b="1" dirty="0" smtClean="0"/>
              <a:t>____________  </a:t>
            </a:r>
            <a:r>
              <a:rPr lang="sk-SK" b="1" dirty="0" smtClean="0"/>
              <a:t>___________</a:t>
            </a:r>
          </a:p>
          <a:p>
            <a:pPr marL="0" indent="0">
              <a:buNone/>
            </a:pPr>
            <a:r>
              <a:rPr lang="sk-SK" b="1" dirty="0" smtClean="0"/>
              <a:t>__________  </a:t>
            </a:r>
            <a:r>
              <a:rPr lang="sk-SK" b="1" dirty="0" smtClean="0"/>
              <a:t>____________  __ uhlík C___</a:t>
            </a:r>
            <a:endParaRPr lang="sk-SK" b="1" dirty="0" smtClean="0"/>
          </a:p>
        </p:txBody>
      </p:sp>
      <p:pic>
        <p:nvPicPr>
          <p:cNvPr id="2050" name="Picture 2" descr="Kuchynská so&amp;lcaron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486"/>
            <a:ext cx="2195726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94"/>
          <a:stretch/>
        </p:blipFill>
        <p:spPr bwMode="auto">
          <a:xfrm>
            <a:off x="3100970" y="2744486"/>
            <a:ext cx="2671097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d/%C5%BDivo%C4%8Di%C5%A1n%C3%A9_uhl%C3%AD_%28Carbocit%29.jpg/800px-%C5%BDivo%C4%8Di%C5%A1n%C3%A9_uhl%C3%AD_%28Carbocit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80" t="3698" r="9396" b="3115"/>
          <a:stretch/>
        </p:blipFill>
        <p:spPr bwMode="auto">
          <a:xfrm>
            <a:off x="6156176" y="2750574"/>
            <a:ext cx="2639169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1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majú stále zloženie a stále usporiadanie stavebných </a:t>
            </a:r>
            <a:r>
              <a:rPr lang="sk-SK" dirty="0" smtClean="0"/>
              <a:t>častíc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oskole.sk/images/chemickelat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036139" cy="35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>
            <a:hlinkClick r:id="rId3"/>
          </p:cNvPr>
          <p:cNvSpPr/>
          <p:nvPr/>
        </p:nvSpPr>
        <p:spPr>
          <a:xfrm>
            <a:off x="7020272" y="2420888"/>
            <a:ext cx="1440160" cy="165618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PSP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611560" y="51571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/>
              <a:t>Chemické látky vieme zapísať </a:t>
            </a:r>
            <a:r>
              <a:rPr lang="sk-SK" sz="2400" dirty="0" smtClean="0"/>
              <a:t>chemickou značkou alebo </a:t>
            </a:r>
            <a:r>
              <a:rPr lang="sk-SK" sz="2400" dirty="0" smtClean="0"/>
              <a:t>vzorcom!!!!</a:t>
            </a: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998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2.Zmesi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sk-SK" dirty="0" smtClean="0"/>
              <a:t>sú zložené z 2 alebo</a:t>
            </a:r>
            <a:r>
              <a:rPr lang="sk-SK" dirty="0"/>
              <a:t> </a:t>
            </a:r>
            <a:r>
              <a:rPr lang="sk-SK" dirty="0" smtClean="0"/>
              <a:t>viacerých látok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http://oskole.sk/images/chemickelatk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17400"/>
            <a:ext cx="4873724" cy="292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 descr="http://nestle-catalogue.lion.cz/export-web/cukrovinky_sk/products/images/1/main_orion-studentska-pecat-biela-200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17636">
            <a:off x="198315" y="1494435"/>
            <a:ext cx="2668604" cy="15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vyzivadeti.sk/o-potravinach/mlieko-a-mliecne-vyrobky/preview-file/10978555_s-33.jpg&amp;w=220&amp;h=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781346">
            <a:off x="846523" y="4465932"/>
            <a:ext cx="2273727" cy="16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reciosa-ornela.com/img/gallery/decorative-glass_05_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75291">
            <a:off x="1910026" y="2742932"/>
            <a:ext cx="2620616" cy="14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etón a betónovani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830"/>
          <a:stretch/>
        </p:blipFill>
        <p:spPr bwMode="auto">
          <a:xfrm rot="1880967">
            <a:off x="7094063" y="1059837"/>
            <a:ext cx="1534551" cy="24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1234">
            <a:off x="6947920" y="4309390"/>
            <a:ext cx="1989792" cy="13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hudnutie-ako.sk/chudnutie-v-sebaobrane-foto/domaci-chlieb-00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2215762" cy="1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esar šalát - Crispy chicke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492"/>
          <a:stretch/>
        </p:blipFill>
        <p:spPr bwMode="auto">
          <a:xfrm>
            <a:off x="3995936" y="980728"/>
            <a:ext cx="2624090" cy="16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680520" cy="936104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Príklady </a:t>
            </a:r>
            <a:r>
              <a:rPr lang="sk-SK" sz="4000" dirty="0" smtClean="0"/>
              <a:t>z</a:t>
            </a:r>
            <a:r>
              <a:rPr lang="sk-SK" sz="4000" dirty="0" smtClean="0"/>
              <a:t>mesí</a:t>
            </a:r>
            <a:endParaRPr lang="sk-SK" sz="40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39952" y="2636912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Šalalát</a:t>
            </a:r>
            <a:r>
              <a:rPr lang="sk-SK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 rot="20755142">
            <a:off x="1296172" y="6019046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mlieko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 rot="1622025">
            <a:off x="6400489" y="5543620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žula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3995936" y="6021288"/>
            <a:ext cx="2376264" cy="83671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Cereálne pečivo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 rot="20617066">
            <a:off x="2411760" y="4005064"/>
            <a:ext cx="2160240" cy="50405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Sklo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 rot="19823611">
            <a:off x="994647" y="2639664"/>
            <a:ext cx="2232248" cy="68321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Študenstká</a:t>
            </a:r>
            <a:r>
              <a:rPr lang="sk-SK" sz="2400" dirty="0" smtClean="0">
                <a:solidFill>
                  <a:schemeClr val="tx1"/>
                </a:solidFill>
              </a:rPr>
              <a:t> pečať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7" name="Zaoblený obdĺžnik 16"/>
          <p:cNvSpPr/>
          <p:nvPr/>
        </p:nvSpPr>
        <p:spPr>
          <a:xfrm rot="1695064">
            <a:off x="6329055" y="3101672"/>
            <a:ext cx="1804480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Betón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sk-SK" dirty="0" smtClean="0"/>
              <a:t>Z čoho je zložený betón a kde sa využíva?</a:t>
            </a:r>
            <a:endParaRPr lang="sk-SK" dirty="0"/>
          </a:p>
        </p:txBody>
      </p:sp>
      <p:pic>
        <p:nvPicPr>
          <p:cNvPr id="2050" name="Picture 2" descr="http://www.bpsaust.com/images/ab-gb-cemen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2592288" cy="201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25801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2" name="Picture 4" descr="http://www.lukabeton.sk/images/stoen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5938" y="3467585"/>
            <a:ext cx="2384714" cy="17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900652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4" name="Picture 6" descr="12 litrov vo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9726" y="1498538"/>
            <a:ext cx="1769649" cy="19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3491880" y="5301208"/>
            <a:ext cx="2448272" cy="116378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sk-SK" sz="2400" dirty="0" smtClean="0">
                <a:solidFill>
                  <a:schemeClr val="tx1"/>
                </a:solidFill>
              </a:rPr>
              <a:t>Štrk alebo piesok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9560" cy="2952328"/>
          </a:xfrm>
          <a:solidFill>
            <a:srgbClr val="FFFFCC"/>
          </a:solidFill>
        </p:spPr>
        <p:txBody>
          <a:bodyPr>
            <a:normAutofit/>
          </a:bodyPr>
          <a:lstStyle/>
          <a:p>
            <a:pPr marL="176213" indent="-176213" algn="just">
              <a:buFont typeface="Wingdings" pitchFamily="2" charset="2"/>
              <a:buChar char="ü"/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Premýšľajte: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Ktoré látky sú v prírode rozšírenejšie -  zmesi alebo chemicky čisté látky? Zdôvodnite.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5474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Zmesi podľa </a:t>
            </a:r>
            <a:r>
              <a:rPr lang="sk-SK" b="1" dirty="0"/>
              <a:t>veľkosti zložiek </a:t>
            </a:r>
            <a:r>
              <a:rPr lang="sk-SK" b="1" dirty="0" smtClean="0"/>
              <a:t>delíme na: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29640" y="1628800"/>
            <a:ext cx="7992888" cy="150810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sk-SK" sz="3600" b="1" dirty="0" smtClean="0">
                <a:solidFill>
                  <a:srgbClr val="0070C0"/>
                </a:solidFill>
              </a:rPr>
              <a:t>rovnorodé </a:t>
            </a:r>
            <a:r>
              <a:rPr lang="sk-SK" sz="3600" b="1" dirty="0">
                <a:solidFill>
                  <a:srgbClr val="0070C0"/>
                </a:solidFill>
              </a:rPr>
              <a:t>= </a:t>
            </a:r>
            <a:r>
              <a:rPr lang="sk-SK" sz="2800" dirty="0">
                <a:solidFill>
                  <a:srgbClr val="0070C0"/>
                </a:solidFill>
              </a:rPr>
              <a:t>roztoky </a:t>
            </a:r>
            <a:r>
              <a:rPr lang="sk-SK" sz="2800" b="1" dirty="0">
                <a:solidFill>
                  <a:srgbClr val="0070C0"/>
                </a:solidFill>
              </a:rPr>
              <a:t>- </a:t>
            </a:r>
            <a:r>
              <a:rPr lang="sk-SK" sz="2800" dirty="0">
                <a:solidFill>
                  <a:srgbClr val="0070C0"/>
                </a:solidFill>
              </a:rPr>
              <a:t>zložky </a:t>
            </a:r>
            <a:r>
              <a:rPr lang="sk-SK" sz="2800" dirty="0" smtClean="0">
                <a:solidFill>
                  <a:srgbClr val="0070C0"/>
                </a:solidFill>
              </a:rPr>
              <a:t>nerozoznáme voľným </a:t>
            </a:r>
            <a:r>
              <a:rPr lang="sk-SK" sz="2800" dirty="0">
                <a:solidFill>
                  <a:srgbClr val="0070C0"/>
                </a:solidFill>
              </a:rPr>
              <a:t>okom, lupou ani mikroskopom</a:t>
            </a:r>
          </a:p>
        </p:txBody>
      </p:sp>
      <p:sp>
        <p:nvSpPr>
          <p:cNvPr id="5" name="Obdĺžnik 4"/>
          <p:cNvSpPr/>
          <p:nvPr/>
        </p:nvSpPr>
        <p:spPr>
          <a:xfrm>
            <a:off x="529640" y="3501008"/>
            <a:ext cx="7992888" cy="150810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sk-SK" sz="3600" b="1" dirty="0" smtClean="0">
                <a:solidFill>
                  <a:srgbClr val="0070C0"/>
                </a:solidFill>
              </a:rPr>
              <a:t>rôznorodé </a:t>
            </a:r>
            <a:r>
              <a:rPr lang="sk-SK" sz="3600" b="1" dirty="0">
                <a:solidFill>
                  <a:srgbClr val="0070C0"/>
                </a:solidFill>
              </a:rPr>
              <a:t>= </a:t>
            </a:r>
            <a:r>
              <a:rPr lang="sk-SK" sz="2800" dirty="0" smtClean="0">
                <a:solidFill>
                  <a:srgbClr val="0070C0"/>
                </a:solidFill>
              </a:rPr>
              <a:t>zložky môžeme rozoznať voľným </a:t>
            </a:r>
            <a:r>
              <a:rPr lang="sk-SK" sz="2800" dirty="0">
                <a:solidFill>
                  <a:srgbClr val="0070C0"/>
                </a:solidFill>
              </a:rPr>
              <a:t>okom, lupou </a:t>
            </a:r>
            <a:r>
              <a:rPr lang="sk-SK" sz="2800" dirty="0" smtClean="0">
                <a:solidFill>
                  <a:srgbClr val="0070C0"/>
                </a:solidFill>
              </a:rPr>
              <a:t>alebo </a:t>
            </a:r>
            <a:r>
              <a:rPr lang="sk-SK" sz="2800" dirty="0">
                <a:solidFill>
                  <a:srgbClr val="0070C0"/>
                </a:solidFill>
              </a:rPr>
              <a:t>mikroskopom</a:t>
            </a:r>
          </a:p>
        </p:txBody>
      </p:sp>
    </p:spTree>
    <p:extLst>
      <p:ext uri="{BB962C8B-B14F-4D97-AF65-F5344CB8AC3E}">
        <p14:creationId xmlns:p14="http://schemas.microsoft.com/office/powerpoint/2010/main" xmlns="" val="3231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332</TotalTime>
  <Words>222</Words>
  <Application>Microsoft Office PowerPoint</Application>
  <PresentationFormat>Prezentácia na obrazovke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Aspekt</vt:lpstr>
      <vt:lpstr>Snímka 1</vt:lpstr>
      <vt:lpstr>Látky delíme na:</vt:lpstr>
      <vt:lpstr>1.Chemicky čisté látky</vt:lpstr>
      <vt:lpstr>Snímka 4</vt:lpstr>
      <vt:lpstr>2.Zmesi</vt:lpstr>
      <vt:lpstr>Príklady zmesí</vt:lpstr>
      <vt:lpstr>Z čoho je zložený betón a kde sa využíva?</vt:lpstr>
      <vt:lpstr>Premýšľajte:  Ktoré látky sú v prírode rozšírenejšie -  zmesi alebo chemicky čisté látky? Zdôvodnite.</vt:lpstr>
      <vt:lpstr>Zmesi podľa veľkosti zložiek delíme na:</vt:lpstr>
      <vt:lpstr>Snímka 10</vt:lpstr>
      <vt:lpstr>Vedeli ste, že mlieko obsahuje:</vt:lpstr>
      <vt:lpstr>  Zmesi podľa skupenstva: </vt:lpstr>
      <vt:lpstr>Snímka 13</vt:lpstr>
      <vt:lpstr>Snímka 14</vt:lpstr>
      <vt:lpstr>Úloha 1: Nájdite teplotu varu etanolu (alkoholu, liehu) CH3CH2OH.  Tv (etanolu)= ________  Úloha 2: Porovnajte ju s teplotou varu vody. Uveďte medzi nich znak menší, väčší alebo rovný &lt;&gt;=)     Tv (etanolu)         Tv (vody)  ___________           ___________ 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látky</dc:title>
  <dc:creator>lensk</dc:creator>
  <cp:lastModifiedBy>Gymgl</cp:lastModifiedBy>
  <cp:revision>27</cp:revision>
  <dcterms:created xsi:type="dcterms:W3CDTF">2014-11-29T13:12:36Z</dcterms:created>
  <dcterms:modified xsi:type="dcterms:W3CDTF">2020-05-13T12:08:56Z</dcterms:modified>
</cp:coreProperties>
</file>