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AF9AFA-9AD2-4F56-927F-B3D03951DC46}" type="datetimeFigureOut">
              <a:rPr lang="sk-SK" smtClean="0"/>
              <a:t>22.01.2023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6726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22.01.2023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12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AF9AFA-9AD2-4F56-927F-B3D03951DC46}" type="datetimeFigureOut">
              <a:rPr lang="sk-SK" smtClean="0"/>
              <a:t>22.01.2023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433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22.01.2023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442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AF9AFA-9AD2-4F56-927F-B3D03951DC46}" type="datetimeFigureOut">
              <a:rPr lang="sk-SK" smtClean="0"/>
              <a:t>22.01.2023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9856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22.01.2023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815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22.01.2023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1422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22.01.2023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728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22.01.2023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987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AF9AFA-9AD2-4F56-927F-B3D03951DC46}" type="datetimeFigureOut">
              <a:rPr lang="sk-SK" smtClean="0"/>
              <a:t>22.01.2023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179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9AFA-9AD2-4F56-927F-B3D03951DC46}" type="datetimeFigureOut">
              <a:rPr lang="sk-SK" smtClean="0"/>
              <a:t>22.01.2023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79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7AF9AFA-9AD2-4F56-927F-B3D03951DC46}" type="datetimeFigureOut">
              <a:rPr lang="sk-SK" smtClean="0"/>
              <a:t>22.01.2023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3F35FE4-7FBC-49F2-B59E-A1AEAC3DA582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783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1D2A1C2-4CB1-433E-A635-1DB5FB3BF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4800" b="1" i="1" dirty="0">
                <a:solidFill>
                  <a:schemeClr val="accent3">
                    <a:lumMod val="75000"/>
                  </a:schemeClr>
                </a:solidFill>
              </a:rPr>
              <a:t>MIMOVYUČOVACIA A MIMOŠKOLSKÁ ČINNOSŤ NA ZÁKLADNÝCH ŠKOLÁCH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39B7692-3B2A-4FA3-977A-04E72D91D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58989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Výsledok vyhľadávania obrázkov pre dopyt výkričník png">
            <a:extLst>
              <a:ext uri="{FF2B5EF4-FFF2-40B4-BE49-F238E27FC236}">
                <a16:creationId xmlns:a16="http://schemas.microsoft.com/office/drawing/2014/main" xmlns="" id="{2E0B835E-347B-4D97-9984-231312B6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1512" y="1852225"/>
            <a:ext cx="3418572" cy="427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/>
              <a:t>Vyberaj múdro a rozvážne! </a:t>
            </a:r>
            <a:r>
              <a:rPr lang="sk-SK" sz="4800" b="1" i="1" dirty="0">
                <a:sym typeface="Wingdings" panose="05000000000000000000" pitchFamily="2" charset="2"/>
              </a:rPr>
              <a:t></a:t>
            </a:r>
            <a:endParaRPr lang="sk-SK" sz="4800" b="1" i="1" dirty="0"/>
          </a:p>
        </p:txBody>
      </p:sp>
      <p:sp>
        <p:nvSpPr>
          <p:cNvPr id="7" name="Šípka: päťuholník 6">
            <a:extLst>
              <a:ext uri="{FF2B5EF4-FFF2-40B4-BE49-F238E27FC236}">
                <a16:creationId xmlns:a16="http://schemas.microsoft.com/office/drawing/2014/main" xmlns="" id="{EFBC9E2B-07B1-44A9-B480-98ADF63035F2}"/>
              </a:ext>
            </a:extLst>
          </p:cNvPr>
          <p:cNvSpPr/>
          <p:nvPr/>
        </p:nvSpPr>
        <p:spPr>
          <a:xfrm>
            <a:off x="581192" y="1578081"/>
            <a:ext cx="3290107" cy="149432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accent3">
                    <a:lumMod val="75000"/>
                  </a:schemeClr>
                </a:solidFill>
              </a:rPr>
              <a:t>1. Rob to, čo Ťa zaujíma a napĺňa!</a:t>
            </a:r>
          </a:p>
        </p:txBody>
      </p:sp>
      <p:sp>
        <p:nvSpPr>
          <p:cNvPr id="12" name="Šípka: päťuholník 11">
            <a:extLst>
              <a:ext uri="{FF2B5EF4-FFF2-40B4-BE49-F238E27FC236}">
                <a16:creationId xmlns:a16="http://schemas.microsoft.com/office/drawing/2014/main" xmlns="" id="{9415505B-F010-45CF-8CE2-32661885AFAE}"/>
              </a:ext>
            </a:extLst>
          </p:cNvPr>
          <p:cNvSpPr/>
          <p:nvPr/>
        </p:nvSpPr>
        <p:spPr>
          <a:xfrm>
            <a:off x="1107035" y="2847475"/>
            <a:ext cx="3290107" cy="149432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accent3">
                    <a:lumMod val="75000"/>
                  </a:schemeClr>
                </a:solidFill>
              </a:rPr>
              <a:t>2. Voľ aktivity, ktoré sú dostupné!</a:t>
            </a:r>
          </a:p>
        </p:txBody>
      </p:sp>
      <p:sp>
        <p:nvSpPr>
          <p:cNvPr id="13" name="Šípka: päťuholník 12">
            <a:extLst>
              <a:ext uri="{FF2B5EF4-FFF2-40B4-BE49-F238E27FC236}">
                <a16:creationId xmlns:a16="http://schemas.microsoft.com/office/drawing/2014/main" xmlns="" id="{6161B6C1-9FED-411A-8EB5-6AD99CC4609F}"/>
              </a:ext>
            </a:extLst>
          </p:cNvPr>
          <p:cNvSpPr/>
          <p:nvPr/>
        </p:nvSpPr>
        <p:spPr>
          <a:xfrm>
            <a:off x="181405" y="4203922"/>
            <a:ext cx="3290107" cy="149432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accent3">
                    <a:lumMod val="75000"/>
                  </a:schemeClr>
                </a:solidFill>
              </a:rPr>
              <a:t>3. Vyberaj aktivity, ktoré sú finančne adekvátne!</a:t>
            </a:r>
          </a:p>
        </p:txBody>
      </p:sp>
      <p:sp>
        <p:nvSpPr>
          <p:cNvPr id="14" name="Šípka: päťuholník 13">
            <a:extLst>
              <a:ext uri="{FF2B5EF4-FFF2-40B4-BE49-F238E27FC236}">
                <a16:creationId xmlns:a16="http://schemas.microsoft.com/office/drawing/2014/main" xmlns="" id="{4CB20739-07A5-485D-994B-E41EC86605BA}"/>
              </a:ext>
            </a:extLst>
          </p:cNvPr>
          <p:cNvSpPr/>
          <p:nvPr/>
        </p:nvSpPr>
        <p:spPr>
          <a:xfrm>
            <a:off x="1363709" y="5560369"/>
            <a:ext cx="3978312" cy="129763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accent3">
                    <a:lumMod val="75000"/>
                  </a:schemeClr>
                </a:solidFill>
              </a:rPr>
              <a:t>4.  Zvoľ len toľko aktivít, aby si sa im zvládol venovať!</a:t>
            </a:r>
          </a:p>
        </p:txBody>
      </p:sp>
      <p:pic>
        <p:nvPicPr>
          <p:cNvPr id="8194" name="Picture 2" descr="Výsledok vyhľadávania obrázkov pre dopyt hobbies">
            <a:extLst>
              <a:ext uri="{FF2B5EF4-FFF2-40B4-BE49-F238E27FC236}">
                <a16:creationId xmlns:a16="http://schemas.microsoft.com/office/drawing/2014/main" xmlns="" id="{E908AABA-1575-458E-94C4-DA626CE3D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85" y="4452218"/>
            <a:ext cx="4939362" cy="230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Výsledok vyhľadávania obrázkov pre dopyt hobbies">
            <a:extLst>
              <a:ext uri="{FF2B5EF4-FFF2-40B4-BE49-F238E27FC236}">
                <a16:creationId xmlns:a16="http://schemas.microsoft.com/office/drawing/2014/main" xmlns="" id="{41420A50-B9A3-46FF-A48F-484375895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84" y="1826376"/>
            <a:ext cx="4939363" cy="251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7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A9576DB-C9E5-4292-8E52-56D8AC15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 descr="Výsledok vyhľadávania obrázkov pre dopyt thank you for your attention gif">
            <a:extLst>
              <a:ext uri="{FF2B5EF4-FFF2-40B4-BE49-F238E27FC236}">
                <a16:creationId xmlns:a16="http://schemas.microsoft.com/office/drawing/2014/main" xmlns="" id="{F29E4475-E747-483B-ABB8-057FF374AA6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4" y="2083868"/>
            <a:ext cx="11617692" cy="429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09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800" b="1" i="1" dirty="0"/>
              <a:t>Rozprávame sa a diskutujeme...</a:t>
            </a:r>
          </a:p>
        </p:txBody>
      </p:sp>
      <p:sp>
        <p:nvSpPr>
          <p:cNvPr id="4" name="Bublina reči: oválna 3">
            <a:extLst>
              <a:ext uri="{FF2B5EF4-FFF2-40B4-BE49-F238E27FC236}">
                <a16:creationId xmlns:a16="http://schemas.microsoft.com/office/drawing/2014/main" xmlns="" id="{AC6AA77E-3E37-4DE4-A120-E86842759E85}"/>
              </a:ext>
            </a:extLst>
          </p:cNvPr>
          <p:cNvSpPr/>
          <p:nvPr/>
        </p:nvSpPr>
        <p:spPr>
          <a:xfrm rot="236208">
            <a:off x="336719" y="1996442"/>
            <a:ext cx="3951184" cy="3514987"/>
          </a:xfrm>
          <a:prstGeom prst="wedgeEllipseCallout">
            <a:avLst>
              <a:gd name="adj1" fmla="val -33161"/>
              <a:gd name="adj2" fmla="val 71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i="1" dirty="0">
                <a:solidFill>
                  <a:schemeClr val="accent3">
                    <a:lumMod val="75000"/>
                  </a:schemeClr>
                </a:solidFill>
              </a:rPr>
              <a:t>1. Ako by si vlastnými slovami definoval VOĽNÝ ČAS?</a:t>
            </a:r>
          </a:p>
        </p:txBody>
      </p:sp>
      <p:sp>
        <p:nvSpPr>
          <p:cNvPr id="5" name="Bublina reči: oválna 4">
            <a:extLst>
              <a:ext uri="{FF2B5EF4-FFF2-40B4-BE49-F238E27FC236}">
                <a16:creationId xmlns:a16="http://schemas.microsoft.com/office/drawing/2014/main" xmlns="" id="{03228F4C-52AF-46C9-97B2-3B36BC543F83}"/>
              </a:ext>
            </a:extLst>
          </p:cNvPr>
          <p:cNvSpPr/>
          <p:nvPr/>
        </p:nvSpPr>
        <p:spPr>
          <a:xfrm rot="20161251">
            <a:off x="7904134" y="1860775"/>
            <a:ext cx="3953707" cy="3514987"/>
          </a:xfrm>
          <a:prstGeom prst="wedgeEllipseCallout">
            <a:avLst>
              <a:gd name="adj1" fmla="val -33161"/>
              <a:gd name="adj2" fmla="val 71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i="1" dirty="0">
                <a:solidFill>
                  <a:schemeClr val="accent3">
                    <a:lumMod val="75000"/>
                  </a:schemeClr>
                </a:solidFill>
              </a:rPr>
              <a:t>2. Ktorým činnostiam sa rád venuješ vo svojom voľnom čase?</a:t>
            </a:r>
          </a:p>
        </p:txBody>
      </p:sp>
      <p:pic>
        <p:nvPicPr>
          <p:cNvPr id="1026" name="Picture 2" descr="Výsledok vyhľadávania obrázkov pre dopyt free time">
            <a:extLst>
              <a:ext uri="{FF2B5EF4-FFF2-40B4-BE49-F238E27FC236}">
                <a16:creationId xmlns:a16="http://schemas.microsoft.com/office/drawing/2014/main" xmlns="" id="{9CD7B52B-5119-4094-B058-47D29AC4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98" y="1938948"/>
            <a:ext cx="3590804" cy="3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A3C209A1-B543-47CC-8031-AC68CE04010D}"/>
              </a:ext>
            </a:extLst>
          </p:cNvPr>
          <p:cNvSpPr txBox="1"/>
          <p:nvPr/>
        </p:nvSpPr>
        <p:spPr>
          <a:xfrm>
            <a:off x="2791531" y="5573049"/>
            <a:ext cx="5805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>
                <a:solidFill>
                  <a:schemeClr val="accent3">
                    <a:lumMod val="75000"/>
                  </a:schemeClr>
                </a:solidFill>
              </a:rPr>
              <a:t>ČAS, V KTOROM ...</a:t>
            </a:r>
          </a:p>
        </p:txBody>
      </p:sp>
    </p:spTree>
    <p:extLst>
      <p:ext uri="{BB962C8B-B14F-4D97-AF65-F5344CB8AC3E}">
        <p14:creationId xmlns:p14="http://schemas.microsoft.com/office/powerpoint/2010/main" val="271975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/>
              <a:t>VOĽNÝ ČAS:</a:t>
            </a:r>
          </a:p>
        </p:txBody>
      </p:sp>
      <p:sp>
        <p:nvSpPr>
          <p:cNvPr id="3" name="Šípka: päťuholník 2">
            <a:extLst>
              <a:ext uri="{FF2B5EF4-FFF2-40B4-BE49-F238E27FC236}">
                <a16:creationId xmlns:a16="http://schemas.microsoft.com/office/drawing/2014/main" xmlns="" id="{D2667771-A2B9-43EA-91C0-556170AD98B2}"/>
              </a:ext>
            </a:extLst>
          </p:cNvPr>
          <p:cNvSpPr/>
          <p:nvPr/>
        </p:nvSpPr>
        <p:spPr>
          <a:xfrm>
            <a:off x="463746" y="1929467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>
                <a:solidFill>
                  <a:schemeClr val="accent3">
                    <a:lumMod val="75000"/>
                  </a:schemeClr>
                </a:solidFill>
              </a:rPr>
              <a:t>mimovyučovací</a:t>
            </a:r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 – mimopracovný čas</a:t>
            </a:r>
          </a:p>
        </p:txBody>
      </p:sp>
      <p:sp>
        <p:nvSpPr>
          <p:cNvPr id="8" name="Šípka: päťuholník 7">
            <a:extLst>
              <a:ext uri="{FF2B5EF4-FFF2-40B4-BE49-F238E27FC236}">
                <a16:creationId xmlns:a16="http://schemas.microsoft.com/office/drawing/2014/main" xmlns="" id="{5BF8271E-3E3E-4CD1-99D5-63FE564B4863}"/>
              </a:ext>
            </a:extLst>
          </p:cNvPr>
          <p:cNvSpPr/>
          <p:nvPr/>
        </p:nvSpPr>
        <p:spPr>
          <a:xfrm>
            <a:off x="463746" y="3493605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je pre Teba prínosný a dôležitý, pretože:</a:t>
            </a: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xmlns="" id="{D2D9DF29-937C-4A47-B651-03163541B5D2}"/>
              </a:ext>
            </a:extLst>
          </p:cNvPr>
          <p:cNvSpPr/>
          <p:nvPr/>
        </p:nvSpPr>
        <p:spPr>
          <a:xfrm>
            <a:off x="125129" y="5265019"/>
            <a:ext cx="3590223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regeneruje Tvoje sily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xmlns="" id="{BCD8DD00-15A0-47C6-BB73-B76D3E81E9DF}"/>
              </a:ext>
            </a:extLst>
          </p:cNvPr>
          <p:cNvSpPr/>
          <p:nvPr/>
        </p:nvSpPr>
        <p:spPr>
          <a:xfrm>
            <a:off x="3896627" y="5142045"/>
            <a:ext cx="3590223" cy="15725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uspokojuje Tvoje potreby</a:t>
            </a: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xmlns="" id="{E03A1FD1-718C-4CD6-9DC3-4BAECF93D68A}"/>
              </a:ext>
            </a:extLst>
          </p:cNvPr>
          <p:cNvSpPr/>
          <p:nvPr/>
        </p:nvSpPr>
        <p:spPr>
          <a:xfrm>
            <a:off x="7860632" y="5142045"/>
            <a:ext cx="3590223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rozvíja Tvoju osobnosť</a:t>
            </a:r>
          </a:p>
        </p:txBody>
      </p:sp>
      <p:pic>
        <p:nvPicPr>
          <p:cNvPr id="2050" name="Picture 2" descr="Výsledok vyhľadávania obrázkov pre dopyt free time">
            <a:extLst>
              <a:ext uri="{FF2B5EF4-FFF2-40B4-BE49-F238E27FC236}">
                <a16:creationId xmlns:a16="http://schemas.microsoft.com/office/drawing/2014/main" xmlns="" id="{811E7062-7B28-4DF1-AC9C-EF744A2EC4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3"/>
          <a:stretch/>
        </p:blipFill>
        <p:spPr bwMode="auto">
          <a:xfrm>
            <a:off x="5220954" y="2042730"/>
            <a:ext cx="4115552" cy="29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ýsledok vyhľadávania obrázkov pre dopyt time for you">
            <a:extLst>
              <a:ext uri="{FF2B5EF4-FFF2-40B4-BE49-F238E27FC236}">
                <a16:creationId xmlns:a16="http://schemas.microsoft.com/office/drawing/2014/main" xmlns="" id="{E27A4A13-86F4-4D58-B126-DFE19BD7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001" y="2042730"/>
            <a:ext cx="3634370" cy="29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48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/>
              <a:t>Jakubov voľný čas: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1EA22811-CF92-4BA2-9912-05A2C3E0C4E5}"/>
              </a:ext>
            </a:extLst>
          </p:cNvPr>
          <p:cNvSpPr/>
          <p:nvPr/>
        </p:nvSpPr>
        <p:spPr>
          <a:xfrm>
            <a:off x="298383" y="1973179"/>
            <a:ext cx="7007192" cy="465862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3">
                    <a:lumMod val="75000"/>
                  </a:schemeClr>
                </a:solidFill>
              </a:rPr>
              <a:t>,,Jakub nemá problém s učením. Napíše si domáce úlohy, pripraví veci do školy a takmer celé popoludnie mu zostáva na krúžky a tréningy. Svoj vzdelávací poukaz odovzdal krúžku Tvorba </a:t>
            </a:r>
            <a:r>
              <a:rPr lang="sk-SK" sz="2400" i="1" dirty="0" err="1">
                <a:solidFill>
                  <a:schemeClr val="accent3">
                    <a:lumMod val="75000"/>
                  </a:schemeClr>
                </a:solidFill>
              </a:rPr>
              <a:t>www</a:t>
            </a:r>
            <a:r>
              <a:rPr lang="sk-SK" sz="2400" i="1" dirty="0">
                <a:solidFill>
                  <a:schemeClr val="accent3">
                    <a:lumMod val="75000"/>
                  </a:schemeClr>
                </a:solidFill>
              </a:rPr>
              <a:t> stránok. Ďalej navštevuje v Centre voľného času kurz anglického jazyka. Zvyšný voľný čas venuje športu. Z mimoškolských aktivít má najradšej basketbal. Venuje sa mu aktívne i pozeraním zápasov v TV. Medzi ďalšie záľuby patrí sledovanie filmov o prírode a cestopisov. Turistika, lyžovanie a plávanie sú zase aktivity, ktorým sa venuje celá Jakubova rodina.“</a:t>
            </a:r>
          </a:p>
        </p:txBody>
      </p:sp>
      <p:sp>
        <p:nvSpPr>
          <p:cNvPr id="12" name="Šípka: päťuholník 11">
            <a:extLst>
              <a:ext uri="{FF2B5EF4-FFF2-40B4-BE49-F238E27FC236}">
                <a16:creationId xmlns:a16="http://schemas.microsoft.com/office/drawing/2014/main" xmlns="" id="{10CF064E-70EB-49AA-8909-1EC869AA5B84}"/>
              </a:ext>
            </a:extLst>
          </p:cNvPr>
          <p:cNvSpPr/>
          <p:nvPr/>
        </p:nvSpPr>
        <p:spPr>
          <a:xfrm>
            <a:off x="7162929" y="1871715"/>
            <a:ext cx="4603204" cy="135062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bg1"/>
                </a:solidFill>
              </a:rPr>
              <a:t>1. Vieš vysvetliť, čo je to vzdelávací poukaz?</a:t>
            </a:r>
          </a:p>
        </p:txBody>
      </p:sp>
      <p:sp>
        <p:nvSpPr>
          <p:cNvPr id="14" name="Šípka: päťuholník 13">
            <a:extLst>
              <a:ext uri="{FF2B5EF4-FFF2-40B4-BE49-F238E27FC236}">
                <a16:creationId xmlns:a16="http://schemas.microsoft.com/office/drawing/2014/main" xmlns="" id="{9409437E-E66A-4AD6-9BF2-E35A9E035696}"/>
              </a:ext>
            </a:extLst>
          </p:cNvPr>
          <p:cNvSpPr/>
          <p:nvPr/>
        </p:nvSpPr>
        <p:spPr>
          <a:xfrm>
            <a:off x="7162929" y="3479565"/>
            <a:ext cx="4603204" cy="135062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bg1"/>
                </a:solidFill>
              </a:rPr>
              <a:t>2. Ktorým činnostiam sa venuje Jakub vo svojom voľnom čase?</a:t>
            </a:r>
          </a:p>
        </p:txBody>
      </p:sp>
      <p:sp>
        <p:nvSpPr>
          <p:cNvPr id="15" name="Šípka: päťuholník 14">
            <a:extLst>
              <a:ext uri="{FF2B5EF4-FFF2-40B4-BE49-F238E27FC236}">
                <a16:creationId xmlns:a16="http://schemas.microsoft.com/office/drawing/2014/main" xmlns="" id="{F815A275-F4BF-4C9D-9C81-95D85BE2AD59}"/>
              </a:ext>
            </a:extLst>
          </p:cNvPr>
          <p:cNvSpPr/>
          <p:nvPr/>
        </p:nvSpPr>
        <p:spPr>
          <a:xfrm>
            <a:off x="7162929" y="5087415"/>
            <a:ext cx="4603204" cy="135062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bg1"/>
                </a:solidFill>
              </a:rPr>
              <a:t>3. Ktoré krúžky navštevuješ Ty? Prečo práve tieto?</a:t>
            </a:r>
          </a:p>
        </p:txBody>
      </p:sp>
    </p:spTree>
    <p:extLst>
      <p:ext uri="{BB962C8B-B14F-4D97-AF65-F5344CB8AC3E}">
        <p14:creationId xmlns:p14="http://schemas.microsoft.com/office/powerpoint/2010/main" val="59457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Výsledok vyhľadávania obrázkov pre dopyt vzdelávací poukaz">
            <a:extLst>
              <a:ext uri="{FF2B5EF4-FFF2-40B4-BE49-F238E27FC236}">
                <a16:creationId xmlns:a16="http://schemas.microsoft.com/office/drawing/2014/main" xmlns="" id="{8F570621-C966-4170-87CD-CFBB36185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08" y="1855494"/>
            <a:ext cx="2908433" cy="157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 err="1"/>
              <a:t>VZDELávací</a:t>
            </a:r>
            <a:r>
              <a:rPr lang="sk-SK" sz="4800" b="1" i="1" dirty="0"/>
              <a:t> poukaz:</a:t>
            </a:r>
          </a:p>
        </p:txBody>
      </p:sp>
      <p:sp>
        <p:nvSpPr>
          <p:cNvPr id="3" name="Šípka: päťuholník 2">
            <a:extLst>
              <a:ext uri="{FF2B5EF4-FFF2-40B4-BE49-F238E27FC236}">
                <a16:creationId xmlns:a16="http://schemas.microsoft.com/office/drawing/2014/main" xmlns="" id="{D2667771-A2B9-43EA-91C0-556170AD98B2}"/>
              </a:ext>
            </a:extLst>
          </p:cNvPr>
          <p:cNvSpPr/>
          <p:nvPr/>
        </p:nvSpPr>
        <p:spPr>
          <a:xfrm>
            <a:off x="246324" y="1929465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ročný príspevok štátu na záujmové vzdelávanie žiakov</a:t>
            </a:r>
          </a:p>
        </p:txBody>
      </p:sp>
      <p:sp>
        <p:nvSpPr>
          <p:cNvPr id="8" name="Šípka: päťuholník 7">
            <a:extLst>
              <a:ext uri="{FF2B5EF4-FFF2-40B4-BE49-F238E27FC236}">
                <a16:creationId xmlns:a16="http://schemas.microsoft.com/office/drawing/2014/main" xmlns="" id="{5BF8271E-3E3E-4CD1-99D5-63FE564B4863}"/>
              </a:ext>
            </a:extLst>
          </p:cNvPr>
          <p:cNvSpPr/>
          <p:nvPr/>
        </p:nvSpPr>
        <p:spPr>
          <a:xfrm>
            <a:off x="246324" y="3493605"/>
            <a:ext cx="4820626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príspevok MŠ </a:t>
            </a:r>
            <a:r>
              <a:rPr lang="sk-SK" sz="3200" dirty="0" smtClean="0">
                <a:solidFill>
                  <a:schemeClr val="accent3">
                    <a:lumMod val="75000"/>
                  </a:schemeClr>
                </a:solidFill>
              </a:rPr>
              <a:t>SR</a:t>
            </a:r>
            <a:endParaRPr lang="sk-SK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xmlns="" id="{D2D9DF29-937C-4A47-B651-03163541B5D2}"/>
              </a:ext>
            </a:extLst>
          </p:cNvPr>
          <p:cNvSpPr/>
          <p:nvPr/>
        </p:nvSpPr>
        <p:spPr>
          <a:xfrm>
            <a:off x="7632834" y="2116252"/>
            <a:ext cx="4475748" cy="15517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krúžky základnej/strednej školy</a:t>
            </a:r>
          </a:p>
        </p:txBody>
      </p:sp>
      <p:sp>
        <p:nvSpPr>
          <p:cNvPr id="12" name="Šípka: päťuholník 11">
            <a:extLst>
              <a:ext uri="{FF2B5EF4-FFF2-40B4-BE49-F238E27FC236}">
                <a16:creationId xmlns:a16="http://schemas.microsoft.com/office/drawing/2014/main" xmlns="" id="{BBCE1FAF-E671-4E05-941C-F440C5A301D5}"/>
              </a:ext>
            </a:extLst>
          </p:cNvPr>
          <p:cNvSpPr/>
          <p:nvPr/>
        </p:nvSpPr>
        <p:spPr>
          <a:xfrm>
            <a:off x="246324" y="5057743"/>
            <a:ext cx="4820626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určený žiakom základných a stredných škôl</a:t>
            </a:r>
          </a:p>
        </p:txBody>
      </p:sp>
      <p:pic>
        <p:nvPicPr>
          <p:cNvPr id="3076" name="Picture 4" descr="Výsledok vyhľadávania obrázkov pre dopyt mš sr">
            <a:extLst>
              <a:ext uri="{FF2B5EF4-FFF2-40B4-BE49-F238E27FC236}">
                <a16:creationId xmlns:a16="http://schemas.microsoft.com/office/drawing/2014/main" xmlns="" id="{83F2173A-2C06-4BA2-A32E-01EE5442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944" y="4913906"/>
            <a:ext cx="25310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Šípka: päťuholník 12">
            <a:extLst>
              <a:ext uri="{FF2B5EF4-FFF2-40B4-BE49-F238E27FC236}">
                <a16:creationId xmlns:a16="http://schemas.microsoft.com/office/drawing/2014/main" xmlns="" id="{DD9FFEC2-9E70-4B22-AA09-723CB53AA5F4}"/>
              </a:ext>
            </a:extLst>
          </p:cNvPr>
          <p:cNvSpPr/>
          <p:nvPr/>
        </p:nvSpPr>
        <p:spPr>
          <a:xfrm>
            <a:off x="4254496" y="3493604"/>
            <a:ext cx="3503466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bezplatných 60 hod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xmlns="" id="{AD40AE2E-2209-411A-8A10-71CB33F2A853}"/>
              </a:ext>
            </a:extLst>
          </p:cNvPr>
          <p:cNvSpPr/>
          <p:nvPr/>
        </p:nvSpPr>
        <p:spPr>
          <a:xfrm>
            <a:off x="7632834" y="4068337"/>
            <a:ext cx="4475748" cy="15517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Centrum voľného času</a:t>
            </a:r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xmlns="" id="{7BC04C59-D78D-4ECD-B5BA-81CF45334893}"/>
              </a:ext>
            </a:extLst>
          </p:cNvPr>
          <p:cNvCxnSpPr/>
          <p:nvPr/>
        </p:nvCxnSpPr>
        <p:spPr>
          <a:xfrm flipV="1">
            <a:off x="7276699" y="2743200"/>
            <a:ext cx="981777" cy="124165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xmlns="" id="{F3B22218-8181-47F0-B762-8465C060304F}"/>
              </a:ext>
            </a:extLst>
          </p:cNvPr>
          <p:cNvCxnSpPr>
            <a:cxnSpLocks/>
          </p:cNvCxnSpPr>
          <p:nvPr/>
        </p:nvCxnSpPr>
        <p:spPr>
          <a:xfrm>
            <a:off x="7276698" y="4198370"/>
            <a:ext cx="1251285" cy="813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3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800" b="1" i="1" dirty="0"/>
              <a:t>AJ škola rozvíja tvoj voľný čas!</a:t>
            </a:r>
          </a:p>
        </p:txBody>
      </p:sp>
      <p:sp>
        <p:nvSpPr>
          <p:cNvPr id="3" name="Šípka: päťuholník 2">
            <a:extLst>
              <a:ext uri="{FF2B5EF4-FFF2-40B4-BE49-F238E27FC236}">
                <a16:creationId xmlns:a16="http://schemas.microsoft.com/office/drawing/2014/main" xmlns="" id="{D2667771-A2B9-43EA-91C0-556170AD98B2}"/>
              </a:ext>
            </a:extLst>
          </p:cNvPr>
          <p:cNvSpPr/>
          <p:nvPr/>
        </p:nvSpPr>
        <p:spPr>
          <a:xfrm>
            <a:off x="463746" y="1929467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záujmové krúžky</a:t>
            </a:r>
          </a:p>
        </p:txBody>
      </p:sp>
      <p:sp>
        <p:nvSpPr>
          <p:cNvPr id="8" name="Šípka: päťuholník 7">
            <a:extLst>
              <a:ext uri="{FF2B5EF4-FFF2-40B4-BE49-F238E27FC236}">
                <a16:creationId xmlns:a16="http://schemas.microsoft.com/office/drawing/2014/main" xmlns="" id="{5BF8271E-3E3E-4CD1-99D5-63FE564B4863}"/>
              </a:ext>
            </a:extLst>
          </p:cNvPr>
          <p:cNvSpPr/>
          <p:nvPr/>
        </p:nvSpPr>
        <p:spPr>
          <a:xfrm>
            <a:off x="463746" y="3493605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rozvoj zručností a talentu</a:t>
            </a: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xmlns="" id="{D2D9DF29-937C-4A47-B651-03163541B5D2}"/>
              </a:ext>
            </a:extLst>
          </p:cNvPr>
          <p:cNvSpPr/>
          <p:nvPr/>
        </p:nvSpPr>
        <p:spPr>
          <a:xfrm>
            <a:off x="141147" y="4957495"/>
            <a:ext cx="2358189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jazykové krúžky</a:t>
            </a: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xmlns="" id="{C1FF6305-70C9-4D03-9978-D96BF1AD2F80}"/>
              </a:ext>
            </a:extLst>
          </p:cNvPr>
          <p:cNvSpPr/>
          <p:nvPr/>
        </p:nvSpPr>
        <p:spPr>
          <a:xfrm>
            <a:off x="1865385" y="5657899"/>
            <a:ext cx="2358189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športové krúžky</a:t>
            </a: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xmlns="" id="{823E57C7-FCED-4336-9244-63E89CE4D68E}"/>
              </a:ext>
            </a:extLst>
          </p:cNvPr>
          <p:cNvSpPr/>
          <p:nvPr/>
        </p:nvSpPr>
        <p:spPr>
          <a:xfrm>
            <a:off x="3817709" y="5057743"/>
            <a:ext cx="2358189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tanečné krúžky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xmlns="" id="{EC17B345-838C-41DE-B8C5-CECC21567E67}"/>
              </a:ext>
            </a:extLst>
          </p:cNvPr>
          <p:cNvSpPr/>
          <p:nvPr/>
        </p:nvSpPr>
        <p:spPr>
          <a:xfrm>
            <a:off x="5610239" y="5639739"/>
            <a:ext cx="2358189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spevácke krúžky</a:t>
            </a:r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xmlns="" id="{DB8DFA2E-6D51-420E-B59F-151A89377F39}"/>
              </a:ext>
            </a:extLst>
          </p:cNvPr>
          <p:cNvSpPr/>
          <p:nvPr/>
        </p:nvSpPr>
        <p:spPr>
          <a:xfrm>
            <a:off x="7494271" y="5070758"/>
            <a:ext cx="2949140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spoločenskovedné krúžky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xmlns="" id="{AED01D92-40F7-4D28-B584-CAE86B531BCF}"/>
              </a:ext>
            </a:extLst>
          </p:cNvPr>
          <p:cNvSpPr/>
          <p:nvPr/>
        </p:nvSpPr>
        <p:spPr>
          <a:xfrm>
            <a:off x="9242860" y="5683718"/>
            <a:ext cx="2949140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prírodovedné krúžky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7840833B-23D0-4596-A171-FD46740A6DDF}"/>
              </a:ext>
            </a:extLst>
          </p:cNvPr>
          <p:cNvSpPr txBox="1"/>
          <p:nvPr/>
        </p:nvSpPr>
        <p:spPr>
          <a:xfrm>
            <a:off x="10443411" y="4852721"/>
            <a:ext cx="5805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>
                <a:solidFill>
                  <a:schemeClr val="accent2">
                    <a:lumMod val="50000"/>
                  </a:schemeClr>
                </a:solidFill>
              </a:rPr>
              <a:t>a iné...</a:t>
            </a:r>
          </a:p>
        </p:txBody>
      </p:sp>
      <p:pic>
        <p:nvPicPr>
          <p:cNvPr id="5122" name="Picture 2" descr="Výsledok vyhľadávania obrázkov pre dopyt tanečný krúžok">
            <a:extLst>
              <a:ext uri="{FF2B5EF4-FFF2-40B4-BE49-F238E27FC236}">
                <a16:creationId xmlns:a16="http://schemas.microsoft.com/office/drawing/2014/main" xmlns="" id="{FEC541D0-F70E-461F-9ED7-0004FE46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72" y="1929467"/>
            <a:ext cx="3434147" cy="264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ýsledok vyhľadávania obrázkov pre dopyt športový krúžok">
            <a:extLst>
              <a:ext uri="{FF2B5EF4-FFF2-40B4-BE49-F238E27FC236}">
                <a16:creationId xmlns:a16="http://schemas.microsoft.com/office/drawing/2014/main" xmlns="" id="{2C631FD6-BD93-4232-B2E4-4576C9DFF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570" y="1908662"/>
            <a:ext cx="3357758" cy="26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3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800" b="1" i="1" dirty="0"/>
              <a:t>Rozprávame sa a diskutujeme...</a:t>
            </a:r>
          </a:p>
        </p:txBody>
      </p:sp>
      <p:pic>
        <p:nvPicPr>
          <p:cNvPr id="6146" name="Picture 2" descr="Výsledok vyhľadávania obrázkov pre dopyt question">
            <a:extLst>
              <a:ext uri="{FF2B5EF4-FFF2-40B4-BE49-F238E27FC236}">
                <a16:creationId xmlns:a16="http://schemas.microsoft.com/office/drawing/2014/main" xmlns="" id="{9BA0AFCF-B6B0-415D-8ED5-6F6B2A20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45" y="4757549"/>
            <a:ext cx="5293894" cy="19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blina reči: oválna 3">
            <a:extLst>
              <a:ext uri="{FF2B5EF4-FFF2-40B4-BE49-F238E27FC236}">
                <a16:creationId xmlns:a16="http://schemas.microsoft.com/office/drawing/2014/main" xmlns="" id="{AC6AA77E-3E37-4DE4-A120-E86842759E85}"/>
              </a:ext>
            </a:extLst>
          </p:cNvPr>
          <p:cNvSpPr/>
          <p:nvPr/>
        </p:nvSpPr>
        <p:spPr>
          <a:xfrm rot="236208">
            <a:off x="336719" y="1996442"/>
            <a:ext cx="3951184" cy="3514987"/>
          </a:xfrm>
          <a:prstGeom prst="wedgeEllipseCallout">
            <a:avLst>
              <a:gd name="adj1" fmla="val -33161"/>
              <a:gd name="adj2" fmla="val 71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i="1" dirty="0">
                <a:solidFill>
                  <a:schemeClr val="accent3">
                    <a:lumMod val="75000"/>
                  </a:schemeClr>
                </a:solidFill>
              </a:rPr>
              <a:t>I. Vieš, ktoré záujmové krúžky existujú na Tvojej škole?</a:t>
            </a:r>
          </a:p>
        </p:txBody>
      </p:sp>
      <p:sp>
        <p:nvSpPr>
          <p:cNvPr id="5" name="Bublina reči: oválna 4">
            <a:extLst>
              <a:ext uri="{FF2B5EF4-FFF2-40B4-BE49-F238E27FC236}">
                <a16:creationId xmlns:a16="http://schemas.microsoft.com/office/drawing/2014/main" xmlns="" id="{03228F4C-52AF-46C9-97B2-3B36BC543F83}"/>
              </a:ext>
            </a:extLst>
          </p:cNvPr>
          <p:cNvSpPr/>
          <p:nvPr/>
        </p:nvSpPr>
        <p:spPr>
          <a:xfrm rot="20161251">
            <a:off x="7904134" y="1860775"/>
            <a:ext cx="3953707" cy="3514987"/>
          </a:xfrm>
          <a:prstGeom prst="wedgeEllipseCallout">
            <a:avLst>
              <a:gd name="adj1" fmla="val -33161"/>
              <a:gd name="adj2" fmla="val 71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i="1" dirty="0">
                <a:solidFill>
                  <a:schemeClr val="accent3">
                    <a:lumMod val="75000"/>
                  </a:schemeClr>
                </a:solidFill>
              </a:rPr>
              <a:t>2. Ktoré iné záujmové krúžky by si uvítal na našej škole v budúcnosti?</a:t>
            </a:r>
          </a:p>
        </p:txBody>
      </p:sp>
      <p:pic>
        <p:nvPicPr>
          <p:cNvPr id="1026" name="Picture 2" descr="Výsledok vyhľadávania obrázkov pre dopyt free time">
            <a:extLst>
              <a:ext uri="{FF2B5EF4-FFF2-40B4-BE49-F238E27FC236}">
                <a16:creationId xmlns:a16="http://schemas.microsoft.com/office/drawing/2014/main" xmlns="" id="{9CD7B52B-5119-4094-B058-47D29AC4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98" y="1938948"/>
            <a:ext cx="3178231" cy="29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67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dirty="0" err="1"/>
              <a:t>MIMOŠkolské</a:t>
            </a:r>
            <a:r>
              <a:rPr lang="sk-SK" sz="4800" b="1" i="1" dirty="0"/>
              <a:t> aktivity:</a:t>
            </a:r>
          </a:p>
        </p:txBody>
      </p:sp>
      <p:sp>
        <p:nvSpPr>
          <p:cNvPr id="7" name="Šípka: päťuholník 6">
            <a:extLst>
              <a:ext uri="{FF2B5EF4-FFF2-40B4-BE49-F238E27FC236}">
                <a16:creationId xmlns:a16="http://schemas.microsoft.com/office/drawing/2014/main" xmlns="" id="{EFBC9E2B-07B1-44A9-B480-98ADF63035F2}"/>
              </a:ext>
            </a:extLst>
          </p:cNvPr>
          <p:cNvSpPr/>
          <p:nvPr/>
        </p:nvSpPr>
        <p:spPr>
          <a:xfrm>
            <a:off x="492621" y="2078373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realizované mimo školských zariadení</a:t>
            </a:r>
          </a:p>
        </p:txBody>
      </p:sp>
      <p:sp>
        <p:nvSpPr>
          <p:cNvPr id="8" name="Šípka: päťuholník 7">
            <a:extLst>
              <a:ext uri="{FF2B5EF4-FFF2-40B4-BE49-F238E27FC236}">
                <a16:creationId xmlns:a16="http://schemas.microsoft.com/office/drawing/2014/main" xmlns="" id="{C8AA713F-E477-4A6B-8006-8C3E14990C55}"/>
              </a:ext>
            </a:extLst>
          </p:cNvPr>
          <p:cNvSpPr/>
          <p:nvPr/>
        </p:nvSpPr>
        <p:spPr>
          <a:xfrm>
            <a:off x="409671" y="3650064"/>
            <a:ext cx="4603204" cy="135062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3">
                    <a:lumMod val="75000"/>
                  </a:schemeClr>
                </a:solidFill>
              </a:rPr>
              <a:t>účasť podmienená uhradením poplatku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xmlns="" id="{0205E7B9-6D28-4527-9BEC-182BD2420E56}"/>
              </a:ext>
            </a:extLst>
          </p:cNvPr>
          <p:cNvSpPr/>
          <p:nvPr/>
        </p:nvSpPr>
        <p:spPr>
          <a:xfrm>
            <a:off x="125129" y="5265019"/>
            <a:ext cx="3590223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základné umelecké školy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xmlns="" id="{64ABE2DA-F407-467F-8C4E-DD4D235FF6CB}"/>
              </a:ext>
            </a:extLst>
          </p:cNvPr>
          <p:cNvSpPr/>
          <p:nvPr/>
        </p:nvSpPr>
        <p:spPr>
          <a:xfrm>
            <a:off x="4012131" y="5265019"/>
            <a:ext cx="3590223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športové kluby</a:t>
            </a: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xmlns="" id="{303D5DB5-9152-4328-B52F-C5AD695A5028}"/>
              </a:ext>
            </a:extLst>
          </p:cNvPr>
          <p:cNvSpPr/>
          <p:nvPr/>
        </p:nvSpPr>
        <p:spPr>
          <a:xfrm>
            <a:off x="8020585" y="5265019"/>
            <a:ext cx="3590223" cy="11742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súkromné záujmové centrá</a:t>
            </a:r>
          </a:p>
        </p:txBody>
      </p:sp>
      <p:pic>
        <p:nvPicPr>
          <p:cNvPr id="7170" name="Picture 2" descr="Výsledok vyhľadávania obrázkov pre dopyt základné umelecké školy">
            <a:extLst>
              <a:ext uri="{FF2B5EF4-FFF2-40B4-BE49-F238E27FC236}">
                <a16:creationId xmlns:a16="http://schemas.microsoft.com/office/drawing/2014/main" xmlns="" id="{7D1F3435-E024-4B39-9607-A69018EFE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74" y="1883715"/>
            <a:ext cx="4242284" cy="309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Výsledok vyhľadávania obrázkov pre dopyt zuš">
            <a:extLst>
              <a:ext uri="{FF2B5EF4-FFF2-40B4-BE49-F238E27FC236}">
                <a16:creationId xmlns:a16="http://schemas.microsoft.com/office/drawing/2014/main" xmlns="" id="{9B351766-0C54-4B15-BB85-B4C82888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683" y="1883714"/>
            <a:ext cx="2620908" cy="309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5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0DF723-DC06-478A-840B-93CB38F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800" b="1" i="1" dirty="0"/>
              <a:t>Rozprávame sa a diskutujeme...</a:t>
            </a:r>
          </a:p>
        </p:txBody>
      </p:sp>
      <p:pic>
        <p:nvPicPr>
          <p:cNvPr id="6146" name="Picture 2" descr="Výsledok vyhľadávania obrázkov pre dopyt question">
            <a:extLst>
              <a:ext uri="{FF2B5EF4-FFF2-40B4-BE49-F238E27FC236}">
                <a16:creationId xmlns:a16="http://schemas.microsoft.com/office/drawing/2014/main" xmlns="" id="{9BA0AFCF-B6B0-415D-8ED5-6F6B2A20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45" y="4757549"/>
            <a:ext cx="5293894" cy="19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blina reči: oválna 3">
            <a:extLst>
              <a:ext uri="{FF2B5EF4-FFF2-40B4-BE49-F238E27FC236}">
                <a16:creationId xmlns:a16="http://schemas.microsoft.com/office/drawing/2014/main" xmlns="" id="{AC6AA77E-3E37-4DE4-A120-E86842759E85}"/>
              </a:ext>
            </a:extLst>
          </p:cNvPr>
          <p:cNvSpPr/>
          <p:nvPr/>
        </p:nvSpPr>
        <p:spPr>
          <a:xfrm rot="236208">
            <a:off x="336719" y="1996442"/>
            <a:ext cx="3951184" cy="3514987"/>
          </a:xfrm>
          <a:prstGeom prst="wedgeEllipseCallout">
            <a:avLst>
              <a:gd name="adj1" fmla="val -33161"/>
              <a:gd name="adj2" fmla="val 71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i="1" dirty="0">
                <a:solidFill>
                  <a:schemeClr val="accent3">
                    <a:lumMod val="75000"/>
                  </a:schemeClr>
                </a:solidFill>
              </a:rPr>
              <a:t>I. Máš vo svojom zozname i také krúžky, ktoré nenavštevuješ z vlastnej vôle?</a:t>
            </a:r>
          </a:p>
        </p:txBody>
      </p:sp>
      <p:sp>
        <p:nvSpPr>
          <p:cNvPr id="5" name="Bublina reči: oválna 4">
            <a:extLst>
              <a:ext uri="{FF2B5EF4-FFF2-40B4-BE49-F238E27FC236}">
                <a16:creationId xmlns:a16="http://schemas.microsoft.com/office/drawing/2014/main" xmlns="" id="{03228F4C-52AF-46C9-97B2-3B36BC543F83}"/>
              </a:ext>
            </a:extLst>
          </p:cNvPr>
          <p:cNvSpPr/>
          <p:nvPr/>
        </p:nvSpPr>
        <p:spPr>
          <a:xfrm rot="20161251">
            <a:off x="7904134" y="1860775"/>
            <a:ext cx="3953707" cy="3514987"/>
          </a:xfrm>
          <a:prstGeom prst="wedgeEllipseCallout">
            <a:avLst>
              <a:gd name="adj1" fmla="val -33161"/>
              <a:gd name="adj2" fmla="val 71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i="1" dirty="0">
                <a:solidFill>
                  <a:schemeClr val="accent3">
                    <a:lumMod val="75000"/>
                  </a:schemeClr>
                </a:solidFill>
              </a:rPr>
              <a:t>2. Je podľa Teba správne, ak rodičia dieťaťu zakážu navštevovať záujmový krúžok, pretože nemá samé jednotky?</a:t>
            </a:r>
          </a:p>
        </p:txBody>
      </p:sp>
      <p:pic>
        <p:nvPicPr>
          <p:cNvPr id="1026" name="Picture 2" descr="Výsledok vyhľadávania obrázkov pre dopyt free time">
            <a:extLst>
              <a:ext uri="{FF2B5EF4-FFF2-40B4-BE49-F238E27FC236}">
                <a16:creationId xmlns:a16="http://schemas.microsoft.com/office/drawing/2014/main" xmlns="" id="{9CD7B52B-5119-4094-B058-47D29AC4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98" y="1938948"/>
            <a:ext cx="3178231" cy="29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37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Zelenožltá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a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TM03457464[[fn=Dividenda]]</Template>
  <TotalTime>70</TotalTime>
  <Words>397</Words>
  <Application>Microsoft Office PowerPoint</Application>
  <PresentationFormat>Vlastná</PresentationFormat>
  <Paragraphs>50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Dividenda</vt:lpstr>
      <vt:lpstr>MIMOVYUČOVACIA A MIMOŠKOLSKÁ ČINNOSŤ NA ZÁKLADNÝCH ŠKOLÁCH</vt:lpstr>
      <vt:lpstr>Rozprávame sa a diskutujeme...</vt:lpstr>
      <vt:lpstr>VOĽNÝ ČAS:</vt:lpstr>
      <vt:lpstr>Jakubov voľný čas:</vt:lpstr>
      <vt:lpstr>VZDELávací poukaz:</vt:lpstr>
      <vt:lpstr>AJ škola rozvíja tvoj voľný čas!</vt:lpstr>
      <vt:lpstr>Rozprávame sa a diskutujeme...</vt:lpstr>
      <vt:lpstr>MIMOŠkolské aktivity:</vt:lpstr>
      <vt:lpstr>Rozprávame sa a diskutujeme...</vt:lpstr>
      <vt:lpstr>Vyberaj múdro a rozvážne! 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MIMOVYUČOVACIA A MIMOŠKOLSKÁ ČINNOSŤ NA ZÁKLADNÝCH ŠKOLÁCH</dc:title>
  <dc:creator>Hrebenakova Nikola</dc:creator>
  <cp:lastModifiedBy>Raduz</cp:lastModifiedBy>
  <cp:revision>9</cp:revision>
  <dcterms:created xsi:type="dcterms:W3CDTF">2021-02-06T14:02:29Z</dcterms:created>
  <dcterms:modified xsi:type="dcterms:W3CDTF">2023-01-22T18:58:22Z</dcterms:modified>
</cp:coreProperties>
</file>