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5" r:id="rId3"/>
    <p:sldId id="263" r:id="rId4"/>
    <p:sldId id="257" r:id="rId5"/>
    <p:sldId id="266" r:id="rId6"/>
    <p:sldId id="267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6666FF"/>
    <a:srgbClr val="FF00FF"/>
    <a:srgbClr val="0099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D86B8-27AB-44FD-B92F-B2B47A52E790}" type="datetimeFigureOut">
              <a:rPr lang="sk-SK"/>
              <a:pPr/>
              <a:t>15. 10. 2020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C72F-18ED-4AF1-85D2-AE6A28CAE7D2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741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5D1DF3-4688-475D-90A7-AA2284C94ABB}" type="slidenum">
              <a:rPr lang="sk-SK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843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A282F3-8D97-41AD-80A7-0641964ABF3E}" type="slidenum">
              <a:rPr lang="sk-SK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D08349-0798-4D99-ADAE-869083B6ED6B}" type="slidenum">
              <a:rPr lang="sk-SK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0E726E-2486-424B-9E22-5545CB839838}" type="slidenum">
              <a:rPr lang="sk-SK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100445-000D-489B-B3AE-D6FCA0FBD71A}" type="slidenum">
              <a:rPr lang="sk-SK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D767D8-3691-4E39-AD53-8EA7BDFBED10}" type="slidenum">
              <a:rPr lang="sk-SK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2E74FB-4F2B-45ED-85CF-276279204C48}" type="slidenum">
              <a:rPr lang="sk-SK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1BAAAD-FFE4-425C-BEAF-1F0151B1F92C}" type="slidenum">
              <a:rPr lang="sk-SK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3072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9E8EF5-659B-4459-B690-33738C492001}" type="slidenum">
              <a:rPr lang="sk-SK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00F83-397C-4AC5-B58C-3FC14AE0FA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3C706-8228-43E6-893F-3E065B00984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AE803-0D64-4818-BB07-5B8A28C71DB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92FAF-73B0-4483-85CA-DAED63F4C48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59E20-5BB2-4C17-A039-FE7491DDB46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03E07-1BB0-4750-A88A-4FA097287B6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99535-BA23-4040-AF92-412031A7E7F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C6CA-CC87-4134-971A-CA90D4E7F47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423A-AB4F-47F8-988E-D17DCC9FDAE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0EE9-473A-42A9-B89A-DD803298F6D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6353F-2AB9-43D4-9427-E352732B531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79FA2F-94E9-411B-A6F5-9A991322A59A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spalovacimo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9538" y="188913"/>
            <a:ext cx="6216650" cy="619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777162" cy="2305050"/>
          </a:xfrm>
          <a:solidFill>
            <a:schemeClr val="bg1">
              <a:alpha val="75999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Kruhový dej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859712" cy="52578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  <a:defRPr/>
            </a:pP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Kruhový dej</a:t>
            </a:r>
            <a:b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určitá </a:t>
            </a:r>
            <a:r>
              <a:rPr lang="cs-CZ" sz="3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postupnosť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tepelných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dejov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zvolená tak, aby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plyn po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určitom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čase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vracal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do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počiatočného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stavu             a periodicky </a:t>
            </a:r>
            <a:r>
              <a:rPr lang="cs-CZ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konal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nenulovú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prácu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507413" cy="547211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</a:pP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Kruhový dej využívajú tepelné 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motory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-technické zariadenia, ktoré 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menia teplo na prácu.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Ich dôležitou súčasťou je valec   s pracovným plynom uzavretý piestom. Zdrojom tepla je  ohrievač, nutný je aj chladič.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979613" y="2852738"/>
            <a:ext cx="1944687" cy="936625"/>
          </a:xfrm>
          <a:prstGeom prst="rect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1600" b="1">
                <a:latin typeface="Comic Sans MS" pitchFamily="66" charset="0"/>
              </a:rPr>
              <a:t>Plyn vo valci</a:t>
            </a:r>
          </a:p>
          <a:p>
            <a:pPr algn="ctr"/>
            <a:r>
              <a:rPr lang="cs-CZ" sz="1600" b="1">
                <a:latin typeface="Comic Sans MS" pitchFamily="66" charset="0"/>
              </a:rPr>
              <a:t> s piestom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752600" y="5410200"/>
            <a:ext cx="2438400" cy="990600"/>
          </a:xfrm>
          <a:prstGeom prst="rect">
            <a:avLst/>
          </a:prstGeom>
          <a:solidFill>
            <a:schemeClr val="accent1"/>
          </a:solidFill>
          <a:ln w="539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2800" b="1">
                <a:solidFill>
                  <a:schemeClr val="accent2"/>
                </a:solidFill>
                <a:latin typeface="Comic Sans MS" pitchFamily="66" charset="0"/>
              </a:rPr>
              <a:t>Chladič</a:t>
            </a:r>
          </a:p>
          <a:p>
            <a:pPr algn="ctr"/>
            <a:r>
              <a:rPr lang="cs-CZ" b="1">
                <a:solidFill>
                  <a:srgbClr val="6666FF"/>
                </a:solidFill>
                <a:latin typeface="Comic Sans MS" pitchFamily="66" charset="0"/>
              </a:rPr>
              <a:t>T</a:t>
            </a:r>
            <a:r>
              <a:rPr lang="cs-CZ" b="1" baseline="-25000">
                <a:solidFill>
                  <a:srgbClr val="6666FF"/>
                </a:solidFill>
                <a:latin typeface="Comic Sans MS" pitchFamily="66" charset="0"/>
              </a:rPr>
              <a:t>2</a:t>
            </a:r>
            <a:r>
              <a:rPr lang="cs-CZ" b="1">
                <a:solidFill>
                  <a:srgbClr val="6666FF"/>
                </a:solidFill>
                <a:latin typeface="Comic Sans MS" pitchFamily="66" charset="0"/>
              </a:rPr>
              <a:t>=283 K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32363" y="260350"/>
            <a:ext cx="4040187" cy="1200150"/>
          </a:xfrm>
          <a:prstGeom prst="rect">
            <a:avLst/>
          </a:prstGeom>
          <a:solidFill>
            <a:schemeClr val="bg1">
              <a:alpha val="63921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3600" b="1">
                <a:solidFill>
                  <a:srgbClr val="CC3300"/>
                </a:solidFill>
                <a:latin typeface="Comic Sans MS" pitchFamily="66" charset="0"/>
              </a:rPr>
              <a:t>Schéma</a:t>
            </a:r>
          </a:p>
          <a:p>
            <a:r>
              <a:rPr lang="cs-CZ" sz="3600" b="1">
                <a:solidFill>
                  <a:srgbClr val="CC3300"/>
                </a:solidFill>
                <a:latin typeface="Comic Sans MS" pitchFamily="66" charset="0"/>
              </a:rPr>
              <a:t>tepelného motora</a:t>
            </a: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4211638" y="2781300"/>
            <a:ext cx="2286000" cy="962025"/>
          </a:xfrm>
          <a:prstGeom prst="rightArrow">
            <a:avLst>
              <a:gd name="adj1" fmla="val 50000"/>
              <a:gd name="adj2" fmla="val 59406"/>
            </a:avLst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2268538" y="3716338"/>
            <a:ext cx="1295400" cy="1825625"/>
          </a:xfrm>
          <a:prstGeom prst="downArrow">
            <a:avLst>
              <a:gd name="adj1" fmla="val 50000"/>
              <a:gd name="adj2" fmla="val 35233"/>
            </a:avLst>
          </a:prstGeom>
          <a:solidFill>
            <a:srgbClr val="66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1676400" y="228600"/>
            <a:ext cx="2438400" cy="990600"/>
          </a:xfrm>
          <a:prstGeom prst="rect">
            <a:avLst/>
          </a:prstGeom>
          <a:solidFill>
            <a:schemeClr val="accent1"/>
          </a:solidFill>
          <a:ln w="539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sz="2800" b="1">
                <a:solidFill>
                  <a:srgbClr val="FF0000"/>
                </a:solidFill>
                <a:latin typeface="Comic Sans MS" pitchFamily="66" charset="0"/>
              </a:rPr>
              <a:t>Ohrievač</a:t>
            </a:r>
          </a:p>
          <a:p>
            <a:pPr algn="ctr"/>
            <a:r>
              <a:rPr lang="cs-CZ" b="1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cs-CZ" b="1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cs-CZ" b="1">
                <a:solidFill>
                  <a:srgbClr val="FF0000"/>
                </a:solidFill>
                <a:latin typeface="Comic Sans MS" pitchFamily="66" charset="0"/>
              </a:rPr>
              <a:t>=1500 K</a:t>
            </a:r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2339975" y="1125538"/>
            <a:ext cx="1158875" cy="1846262"/>
          </a:xfrm>
          <a:prstGeom prst="downArrow">
            <a:avLst>
              <a:gd name="adj1" fmla="val 50000"/>
              <a:gd name="adj2" fmla="val 39829"/>
            </a:avLst>
          </a:prstGeom>
          <a:solidFill>
            <a:srgbClr val="CC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/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276600" y="1700213"/>
            <a:ext cx="2090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b="1">
                <a:solidFill>
                  <a:srgbClr val="FF0000"/>
                </a:solidFill>
              </a:rPr>
              <a:t>Q</a:t>
            </a:r>
            <a:r>
              <a:rPr lang="cs-CZ" sz="2800" b="1" baseline="-25000">
                <a:solidFill>
                  <a:srgbClr val="FF0000"/>
                </a:solidFill>
              </a:rPr>
              <a:t>1</a:t>
            </a:r>
            <a:r>
              <a:rPr lang="cs-CZ" sz="2800" b="1">
                <a:solidFill>
                  <a:srgbClr val="FF0000"/>
                </a:solidFill>
              </a:rPr>
              <a:t>= 64,6 kJ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3348038" y="4292600"/>
            <a:ext cx="26114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cs-CZ" sz="3200" b="1">
                <a:solidFill>
                  <a:srgbClr val="6666FF"/>
                </a:solidFill>
              </a:rPr>
              <a:t>Q</a:t>
            </a:r>
            <a:r>
              <a:rPr lang="cs-CZ" sz="3200" b="1" baseline="-25000">
                <a:solidFill>
                  <a:srgbClr val="6666FF"/>
                </a:solidFill>
              </a:rPr>
              <a:t>2</a:t>
            </a:r>
            <a:r>
              <a:rPr lang="cs-CZ" sz="3200" b="1">
                <a:solidFill>
                  <a:srgbClr val="6666FF"/>
                </a:solidFill>
              </a:rPr>
              <a:t>= 36,6 kJ</a:t>
            </a:r>
            <a:endParaRPr lang="cs-CZ" sz="3200"/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6588125" y="2997200"/>
            <a:ext cx="216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800" b="1">
                <a:solidFill>
                  <a:srgbClr val="009900"/>
                </a:solidFill>
                <a:latin typeface="Comic Sans MS" pitchFamily="66" charset="0"/>
              </a:rPr>
              <a:t>W=28,0 kJ</a:t>
            </a: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H="1">
            <a:off x="1042988" y="285273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H="1">
            <a:off x="1042988" y="3789363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1476375" y="3284538"/>
            <a:ext cx="5032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279" name="Rectangle 5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0" decel="100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0" decel="100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0" decel="100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0" decel="100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09" grpId="0" animBg="1"/>
      <p:bldP spid="3074" grpId="0" animBg="1"/>
      <p:bldP spid="3103" grpId="0" animBg="1"/>
      <p:bldP spid="3105" grpId="0" animBg="1"/>
      <p:bldP spid="3107" grpId="0" animBg="1"/>
      <p:bldP spid="3104" grpId="0" animBg="1"/>
      <p:bldP spid="3112" grpId="0"/>
      <p:bldP spid="3113" grpId="0"/>
      <p:bldP spid="3115" grpId="0"/>
      <p:bldP spid="3119" grpId="0" animBg="1"/>
      <p:bldP spid="3120" grpId="0" animBg="1"/>
      <p:bldP spid="3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6034087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</a:pP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Tepelný motor získava teplo z ohrievača (Q</a:t>
            </a:r>
            <a:r>
              <a:rPr lang="cs-CZ" sz="3800" b="1" baseline="-25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b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	časť je premení na prácu (W) 	zvyšok odovzdá chladiču (Q</a:t>
            </a:r>
            <a:r>
              <a:rPr lang="cs-CZ" sz="3800" b="1" baseline="-25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platí:</a:t>
            </a:r>
            <a:b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cs-CZ" sz="38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Q</a:t>
            </a:r>
            <a:r>
              <a:rPr lang="cs-CZ" sz="38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W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Teplo odevzdané chladiču predstavuje </a:t>
            </a:r>
            <a:r>
              <a:rPr lang="cs-CZ" sz="3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straty</a:t>
            </a:r>
            <a:r>
              <a:rPr lang="cs-CZ" sz="3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1463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  <a:defRPr/>
            </a:pP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účinnosť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) -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f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yzikálna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veličina, na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vyjadrenie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veľkosti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strát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rPr>
              <a:t>: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331913" y="3068638"/>
          <a:ext cx="5834062" cy="2286000"/>
        </p:xfrm>
        <a:graphic>
          <a:graphicData uri="http://schemas.openxmlformats.org/presentationml/2006/ole">
            <p:oleObj spid="_x0000_s2050" name="Rovnice" r:id="rId4" imgW="1091726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507413" cy="4319587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  <a:defRPr/>
            </a:pP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Kruhový dej,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ktorý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má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daných teplotách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ohrievača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a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chladiča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najvyššiu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účinnosť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Carnotov</a:t>
            </a:r>
            <a:r>
              <a:rPr lang="cs-C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cyklus</a:t>
            </a:r>
            <a:r>
              <a:rPr lang="cs-CZ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4319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342900" indent="127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SzPct val="70000"/>
            </a:pPr>
            <a:r>
              <a:rPr lang="cs-CZ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 Termodynamický zákon</a:t>
            </a:r>
            <a:br>
              <a:rPr lang="cs-CZ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Nemožno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zostrojiť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periodicky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prácujúci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tepelný stroj,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ktorý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by teplo od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istého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telesa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prijal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vykonával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rovnako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veľkú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prácu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Teda </a:t>
            </a:r>
            <a:r>
              <a:rPr lang="cs-CZ" sz="3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účinnosť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by bola 100% (perpetum mobile druhého druhu) </a:t>
            </a:r>
            <a: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cs-CZ" sz="3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cs-CZ" sz="3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492375"/>
            <a:ext cx="8229600" cy="1143000"/>
          </a:xfrm>
          <a:solidFill>
            <a:schemeClr val="bg1">
              <a:alpha val="42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cs-CZ" sz="9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Koniec</a:t>
            </a:r>
            <a:endParaRPr lang="cs-CZ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96</Words>
  <Application>Microsoft Office PowerPoint</Application>
  <PresentationFormat>Prezentácia na obrazovke (4:3)</PresentationFormat>
  <Paragraphs>28</Paragraphs>
  <Slides>9</Slides>
  <Notes>9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Comic Sans MS</vt:lpstr>
      <vt:lpstr>Wingdings</vt:lpstr>
      <vt:lpstr>Symbol</vt:lpstr>
      <vt:lpstr>Výchozí návrh</vt:lpstr>
      <vt:lpstr>Editor rovnic 3.0</vt:lpstr>
      <vt:lpstr>Kruhový dej</vt:lpstr>
      <vt:lpstr>Kruhový dej určitá postupnosť tepelných dejov zvolená tak, aby sa plyn po určitom čase vracal do počiatočného stavu             a periodicky konal nenulovú prácu.</vt:lpstr>
      <vt:lpstr>Kruhový dej využívajú tepelné motory -technické zariadenia, ktoré menia teplo na prácu. Ich dôležitou súčasťou je valec   s pracovným plynom uzavretý piestom. Zdrojom tepla je  ohrievač, nutný je aj chladič.</vt:lpstr>
      <vt:lpstr>Snímka 4</vt:lpstr>
      <vt:lpstr>Tepelný motor získava teplo z ohrievača (Q1)   časť je premení na prácu (W)  zvyšok odovzdá chladiču (Q2) platí:       Q1 = Q2 + W  Teplo odevzdané chladiču predstavuje straty. </vt:lpstr>
      <vt:lpstr>účinnosť () -fyzikálna veličina, na vyjadrenie veľkosti strát:</vt:lpstr>
      <vt:lpstr>Kruhový dej, ktorý má pri daných teplotách ohrievača  a chladiča najvyššiu účinnosť Carnotov cyklus.</vt:lpstr>
      <vt:lpstr>2. Termodynamický zákon  Nemožno zostrojiť periodicky prácujúci tepelný stroj, ktorý by teplo od istého telesa prijal a vykonával rovnako veľkú prácu. Teda účinnosť by bola 100% (perpetum mobile druhého druhu)  </vt:lpstr>
      <vt:lpstr>Koniec</vt:lpstr>
    </vt:vector>
  </TitlesOfParts>
  <Company>GJP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Administrator</dc:creator>
  <cp:lastModifiedBy>Jarka Viťazková</cp:lastModifiedBy>
  <cp:revision>30</cp:revision>
  <dcterms:created xsi:type="dcterms:W3CDTF">2007-11-13T21:45:24Z</dcterms:created>
  <dcterms:modified xsi:type="dcterms:W3CDTF">2020-10-15T08:26:24Z</dcterms:modified>
</cp:coreProperties>
</file>