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76" r:id="rId5"/>
    <p:sldId id="270" r:id="rId6"/>
    <p:sldId id="277" r:id="rId7"/>
    <p:sldId id="271" r:id="rId8"/>
    <p:sldId id="272" r:id="rId9"/>
    <p:sldId id="278" r:id="rId10"/>
    <p:sldId id="273" r:id="rId11"/>
    <p:sldId id="264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B5DA3F-8523-4CAA-A5DD-D567B32EFE55}" type="datetimeFigureOut">
              <a:rPr lang="sk-SK" smtClean="0"/>
              <a:pPr/>
              <a:t>04.12.2016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91680" y="332656"/>
            <a:ext cx="7200800" cy="1894362"/>
          </a:xfrm>
        </p:spPr>
        <p:txBody>
          <a:bodyPr>
            <a:normAutofit/>
          </a:bodyPr>
          <a:lstStyle/>
          <a:p>
            <a:pPr algn="ctr"/>
            <a:r>
              <a:rPr lang="sk-SK" sz="4400" dirty="0" smtClean="0"/>
              <a:t>Vlastnosti tuhých látok a telies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Meranie hmotnosti pevných telies</a:t>
            </a:r>
            <a:endParaRPr lang="sk-SK" sz="3200" dirty="0"/>
          </a:p>
        </p:txBody>
      </p:sp>
      <p:pic>
        <p:nvPicPr>
          <p:cNvPr id="10242" name="Picture 2" descr="Výsledok vyhľadávania obrázkov pre dopyt kilo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92896"/>
            <a:ext cx="2212504" cy="2212505"/>
          </a:xfrm>
          <a:prstGeom prst="rect">
            <a:avLst/>
          </a:prstGeom>
          <a:noFill/>
        </p:spPr>
      </p:pic>
      <p:pic>
        <p:nvPicPr>
          <p:cNvPr id="10244" name="Picture 4" descr="Výsledok vyhľadávania obrázkov pre dopyt kilogram of feath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3096344" cy="2060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Premieňame jednotky hmotnosti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075240" cy="5349208"/>
          </a:xfrm>
        </p:spPr>
        <p:txBody>
          <a:bodyPr/>
          <a:lstStyle/>
          <a:p>
            <a:r>
              <a:rPr lang="sk-SK" dirty="0" smtClean="0"/>
              <a:t>7 kg =               g</a:t>
            </a:r>
          </a:p>
          <a:p>
            <a:r>
              <a:rPr lang="sk-SK" dirty="0" smtClean="0"/>
              <a:t>90 000 g =          kg</a:t>
            </a:r>
          </a:p>
          <a:p>
            <a:r>
              <a:rPr lang="sk-SK" dirty="0" smtClean="0"/>
              <a:t>8 t  =             kg</a:t>
            </a:r>
          </a:p>
          <a:p>
            <a:r>
              <a:rPr lang="sk-SK" dirty="0" smtClean="0"/>
              <a:t>120 000 kg =         t</a:t>
            </a:r>
          </a:p>
          <a:p>
            <a:r>
              <a:rPr lang="sk-SK" dirty="0" smtClean="0"/>
              <a:t>60 g =            mg</a:t>
            </a:r>
          </a:p>
          <a:p>
            <a:r>
              <a:rPr lang="sk-SK" dirty="0" smtClean="0"/>
              <a:t>5 000 mg =        g</a:t>
            </a:r>
          </a:p>
          <a:p>
            <a:r>
              <a:rPr lang="sk-SK" dirty="0" smtClean="0"/>
              <a:t>15 dag =        g</a:t>
            </a:r>
          </a:p>
          <a:p>
            <a:r>
              <a:rPr lang="sk-SK" dirty="0" smtClean="0"/>
              <a:t>750 g =      dag</a:t>
            </a:r>
          </a:p>
          <a:p>
            <a:r>
              <a:rPr lang="sk-SK" dirty="0" smtClean="0"/>
              <a:t>3 q =        kg</a:t>
            </a:r>
          </a:p>
          <a:p>
            <a:r>
              <a:rPr lang="sk-SK" dirty="0" smtClean="0"/>
              <a:t>2 t =          q</a:t>
            </a:r>
          </a:p>
          <a:p>
            <a:r>
              <a:rPr lang="sk-SK" dirty="0" smtClean="0"/>
              <a:t>400 kg =      q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4214810" y="1071546"/>
            <a:ext cx="3714776" cy="512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sk-SK" sz="2400" dirty="0" smtClean="0"/>
              <a:t>7 kg =  </a:t>
            </a:r>
            <a:r>
              <a:rPr lang="sk-SK" sz="2400" b="1" dirty="0" smtClean="0">
                <a:solidFill>
                  <a:srgbClr val="00B050"/>
                </a:solidFill>
              </a:rPr>
              <a:t>7 000  </a:t>
            </a:r>
            <a:r>
              <a:rPr lang="sk-SK" sz="2400" dirty="0" smtClean="0"/>
              <a:t>g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90 000 g =  </a:t>
            </a:r>
            <a:r>
              <a:rPr lang="sk-SK" sz="2400" b="1" dirty="0" smtClean="0">
                <a:solidFill>
                  <a:srgbClr val="00B050"/>
                </a:solidFill>
              </a:rPr>
              <a:t>90</a:t>
            </a:r>
            <a:r>
              <a:rPr lang="sk-SK" sz="2400" dirty="0" smtClean="0"/>
              <a:t>  kg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8 t  = </a:t>
            </a:r>
            <a:r>
              <a:rPr lang="sk-SK" sz="2400" b="1" dirty="0" smtClean="0">
                <a:solidFill>
                  <a:srgbClr val="00B050"/>
                </a:solidFill>
              </a:rPr>
              <a:t>8 000</a:t>
            </a:r>
            <a:r>
              <a:rPr lang="sk-SK" sz="2400" dirty="0" smtClean="0"/>
              <a:t>   kg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120 000 kg =    </a:t>
            </a:r>
            <a:r>
              <a:rPr lang="sk-SK" sz="2400" b="1" dirty="0" smtClean="0">
                <a:solidFill>
                  <a:srgbClr val="00B050"/>
                </a:solidFill>
              </a:rPr>
              <a:t>120</a:t>
            </a:r>
            <a:r>
              <a:rPr lang="sk-SK" sz="2400" dirty="0" smtClean="0"/>
              <a:t>  t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60 g =  </a:t>
            </a:r>
            <a:r>
              <a:rPr lang="sk-SK" sz="2400" b="1" dirty="0" smtClean="0">
                <a:solidFill>
                  <a:srgbClr val="00B050"/>
                </a:solidFill>
              </a:rPr>
              <a:t>60 000  </a:t>
            </a:r>
            <a:r>
              <a:rPr lang="sk-SK" sz="2400" dirty="0" smtClean="0"/>
              <a:t>mg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5 000 mg =   </a:t>
            </a:r>
            <a:r>
              <a:rPr lang="sk-SK" sz="2400" b="1" dirty="0" smtClean="0">
                <a:solidFill>
                  <a:srgbClr val="00B050"/>
                </a:solidFill>
              </a:rPr>
              <a:t>5</a:t>
            </a:r>
            <a:r>
              <a:rPr lang="sk-SK" sz="2400" dirty="0" smtClean="0"/>
              <a:t>  g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15 dag = </a:t>
            </a:r>
            <a:r>
              <a:rPr lang="sk-SK" sz="2400" b="1" dirty="0" smtClean="0">
                <a:solidFill>
                  <a:srgbClr val="00B050"/>
                </a:solidFill>
              </a:rPr>
              <a:t>150 </a:t>
            </a:r>
            <a:r>
              <a:rPr lang="sk-SK" sz="2400" dirty="0" smtClean="0"/>
              <a:t> g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750 g = </a:t>
            </a:r>
            <a:r>
              <a:rPr lang="sk-SK" sz="2400" b="1" dirty="0" smtClean="0">
                <a:solidFill>
                  <a:srgbClr val="00B050"/>
                </a:solidFill>
              </a:rPr>
              <a:t>75</a:t>
            </a:r>
            <a:r>
              <a:rPr lang="sk-SK" sz="2400" dirty="0" smtClean="0"/>
              <a:t> dag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3 q = </a:t>
            </a:r>
            <a:r>
              <a:rPr lang="sk-SK" sz="2400" b="1" dirty="0" smtClean="0">
                <a:solidFill>
                  <a:srgbClr val="00B050"/>
                </a:solidFill>
              </a:rPr>
              <a:t>300</a:t>
            </a:r>
            <a:r>
              <a:rPr lang="sk-SK" sz="2400" dirty="0" smtClean="0"/>
              <a:t> kg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2 t =   </a:t>
            </a:r>
            <a:r>
              <a:rPr lang="sk-SK" sz="2400" b="1" dirty="0" smtClean="0">
                <a:solidFill>
                  <a:srgbClr val="00B050"/>
                </a:solidFill>
              </a:rPr>
              <a:t>20</a:t>
            </a:r>
            <a:r>
              <a:rPr lang="sk-SK" sz="2400" dirty="0" smtClean="0"/>
              <a:t> q</a:t>
            </a:r>
          </a:p>
          <a:p>
            <a:pPr>
              <a:lnSpc>
                <a:spcPts val="3500"/>
              </a:lnSpc>
            </a:pPr>
            <a:r>
              <a:rPr lang="sk-SK" sz="2400" dirty="0" smtClean="0"/>
              <a:t>400 kg = </a:t>
            </a:r>
            <a:r>
              <a:rPr lang="sk-SK" sz="2400" b="1" dirty="0" smtClean="0">
                <a:solidFill>
                  <a:srgbClr val="00B050"/>
                </a:solidFill>
              </a:rPr>
              <a:t>4</a:t>
            </a:r>
            <a:r>
              <a:rPr lang="sk-SK" sz="2400" dirty="0" smtClean="0"/>
              <a:t> q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852936"/>
            <a:ext cx="7467600" cy="792088"/>
          </a:xfrm>
        </p:spPr>
        <p:txBody>
          <a:bodyPr/>
          <a:lstStyle/>
          <a:p>
            <a:pPr algn="ctr"/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11560" y="587727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 obrázkov: internet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562074"/>
          </a:xfrm>
        </p:spPr>
        <p:txBody>
          <a:bodyPr/>
          <a:lstStyle/>
          <a:p>
            <a:pPr algn="ctr"/>
            <a:r>
              <a:rPr lang="sk-SK" b="1" dirty="0" smtClean="0"/>
              <a:t>hmotnosť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435280" cy="5493224"/>
          </a:xfrm>
        </p:spPr>
        <p:txBody>
          <a:bodyPr/>
          <a:lstStyle/>
          <a:p>
            <a:r>
              <a:rPr lang="sk-SK" b="1" dirty="0" smtClean="0"/>
              <a:t>Hmotnosť</a:t>
            </a:r>
            <a:r>
              <a:rPr lang="sk-SK" dirty="0" smtClean="0"/>
              <a:t> je fyzikálna veličina, označuje sa</a:t>
            </a:r>
            <a:r>
              <a:rPr lang="sk-SK" b="1" dirty="0" smtClean="0">
                <a:solidFill>
                  <a:srgbClr val="0070C0"/>
                </a:solidFill>
              </a:rPr>
              <a:t> m .</a:t>
            </a:r>
            <a:endParaRPr lang="sk-SK" sz="2800" b="1" dirty="0" smtClean="0">
              <a:solidFill>
                <a:srgbClr val="0070C0"/>
              </a:solidFill>
              <a:latin typeface="Arial Narrow" pitchFamily="34" charset="0"/>
            </a:endParaRPr>
          </a:p>
          <a:p>
            <a:r>
              <a:rPr lang="sk-SK" dirty="0" smtClean="0"/>
              <a:t>Základnou jednotkou hmotnosti je </a:t>
            </a:r>
            <a:r>
              <a:rPr lang="sk-SK" b="1" dirty="0" smtClean="0"/>
              <a:t>kilogram</a:t>
            </a:r>
            <a:r>
              <a:rPr lang="sk-SK" dirty="0" smtClean="0"/>
              <a:t>, jeho označenie je </a:t>
            </a:r>
            <a:r>
              <a:rPr lang="sk-SK" b="1" dirty="0" smtClean="0">
                <a:solidFill>
                  <a:schemeClr val="accent6">
                    <a:lumMod val="25000"/>
                  </a:schemeClr>
                </a:solidFill>
              </a:rPr>
              <a:t>kg </a:t>
            </a:r>
            <a:r>
              <a:rPr lang="sk-SK" dirty="0" smtClean="0"/>
              <a:t>.</a:t>
            </a:r>
          </a:p>
          <a:p>
            <a:r>
              <a:rPr lang="sk-SK" dirty="0" smtClean="0"/>
              <a:t>Ďalšie jednotky hmotnosti sú:</a:t>
            </a:r>
          </a:p>
          <a:p>
            <a:pPr lvl="1"/>
            <a:r>
              <a:rPr lang="sk-SK" b="1" dirty="0" smtClean="0">
                <a:solidFill>
                  <a:schemeClr val="tx2">
                    <a:lumMod val="75000"/>
                  </a:schemeClr>
                </a:solidFill>
              </a:rPr>
              <a:t>tona</a:t>
            </a:r>
            <a:r>
              <a:rPr lang="sk-SK" dirty="0" smtClean="0"/>
              <a:t>, označenie </a:t>
            </a:r>
            <a:r>
              <a:rPr lang="sk-SK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1"/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gram</a:t>
            </a:r>
            <a:r>
              <a:rPr lang="sk-SK" dirty="0" smtClean="0"/>
              <a:t>, označenie 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</a:p>
          <a:p>
            <a:pPr lvl="1"/>
            <a:r>
              <a:rPr lang="sk-SK" b="1" dirty="0" smtClean="0">
                <a:solidFill>
                  <a:schemeClr val="accent6">
                    <a:lumMod val="25000"/>
                  </a:schemeClr>
                </a:solidFill>
              </a:rPr>
              <a:t>miligram</a:t>
            </a:r>
            <a:r>
              <a:rPr lang="sk-SK" dirty="0" smtClean="0"/>
              <a:t>, označenie </a:t>
            </a:r>
            <a:r>
              <a:rPr lang="sk-SK" b="1" dirty="0" smtClean="0">
                <a:solidFill>
                  <a:schemeClr val="accent6">
                    <a:lumMod val="25000"/>
                  </a:schemeClr>
                </a:solidFill>
              </a:rPr>
              <a:t>mg</a:t>
            </a:r>
          </a:p>
          <a:p>
            <a:endParaRPr lang="sk-SK" dirty="0" smtClean="0"/>
          </a:p>
          <a:p>
            <a:r>
              <a:rPr lang="sk-SK" dirty="0" smtClean="0"/>
              <a:t>V bežnom živote používame:</a:t>
            </a:r>
          </a:p>
          <a:p>
            <a:pPr lvl="1"/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</a:rPr>
              <a:t>dekagram</a:t>
            </a:r>
            <a:r>
              <a:rPr lang="sk-SK" dirty="0" smtClean="0"/>
              <a:t>, označenie</a:t>
            </a:r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</a:rPr>
              <a:t> dag</a:t>
            </a:r>
          </a:p>
          <a:p>
            <a:pPr lvl="1"/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metrický cent</a:t>
            </a:r>
            <a:r>
              <a:rPr lang="sk-SK" dirty="0" smtClean="0"/>
              <a:t> – „metrák“, označenie</a:t>
            </a: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 q</a:t>
            </a:r>
          </a:p>
          <a:p>
            <a:pPr lvl="1"/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Jednotky hmotnosti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8003232" cy="5493224"/>
          </a:xfrm>
        </p:spPr>
        <p:txBody>
          <a:bodyPr/>
          <a:lstStyle/>
          <a:p>
            <a:r>
              <a:rPr lang="sk-SK" b="1" dirty="0" smtClean="0"/>
              <a:t>Platí: </a:t>
            </a:r>
          </a:p>
          <a:p>
            <a:endParaRPr lang="sk-SK" b="1" dirty="0" smtClean="0"/>
          </a:p>
          <a:p>
            <a:r>
              <a:rPr lang="sk-SK" b="1" dirty="0" smtClean="0"/>
              <a:t>1 t = 1 000 kg</a:t>
            </a:r>
          </a:p>
          <a:p>
            <a:r>
              <a:rPr lang="sk-SK" b="1" dirty="0" smtClean="0"/>
              <a:t>1 kg = 1 000 g</a:t>
            </a:r>
          </a:p>
          <a:p>
            <a:r>
              <a:rPr lang="sk-SK" b="1" dirty="0" smtClean="0"/>
              <a:t>1 g = 1 000  mg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1 kg = 100 dag</a:t>
            </a:r>
          </a:p>
          <a:p>
            <a:r>
              <a:rPr lang="sk-SK" b="1" dirty="0" smtClean="0"/>
              <a:t>1 dag = 10 g</a:t>
            </a:r>
          </a:p>
          <a:p>
            <a:r>
              <a:rPr lang="sk-SK" b="1" dirty="0" smtClean="0"/>
              <a:t>1 t = 10 q</a:t>
            </a:r>
          </a:p>
          <a:p>
            <a:r>
              <a:rPr lang="sk-SK" b="1" dirty="0" smtClean="0"/>
              <a:t>1 q = 100 kg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357554" y="1000108"/>
            <a:ext cx="4317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u="sng" dirty="0" smtClean="0"/>
              <a:t>Iné jednotky hmotnosti:</a:t>
            </a:r>
          </a:p>
          <a:p>
            <a:endParaRPr lang="sk-SK" sz="2400" dirty="0" smtClean="0"/>
          </a:p>
          <a:p>
            <a:r>
              <a:rPr lang="sk-SK" sz="2400" dirty="0" smtClean="0"/>
              <a:t>1 unca = 1 </a:t>
            </a:r>
            <a:r>
              <a:rPr lang="sk-SK" sz="2400" dirty="0" err="1" smtClean="0"/>
              <a:t>oz</a:t>
            </a:r>
            <a:r>
              <a:rPr lang="sk-SK" sz="2400" dirty="0" smtClean="0"/>
              <a:t> = 28 g</a:t>
            </a:r>
          </a:p>
          <a:p>
            <a:r>
              <a:rPr lang="sk-SK" sz="2400" dirty="0" smtClean="0"/>
              <a:t>1 libra = 1 </a:t>
            </a:r>
            <a:r>
              <a:rPr lang="sk-SK" sz="2400" dirty="0" err="1" smtClean="0"/>
              <a:t>lb</a:t>
            </a:r>
            <a:r>
              <a:rPr lang="sk-SK" sz="2400" dirty="0" smtClean="0"/>
              <a:t> = 454 g</a:t>
            </a:r>
          </a:p>
          <a:p>
            <a:endParaRPr lang="en-US" sz="2400" dirty="0"/>
          </a:p>
        </p:txBody>
      </p:sp>
      <p:pic>
        <p:nvPicPr>
          <p:cNvPr id="8198" name="Picture 6" descr="Výsledok vyhľadávania obrázkov pre dopyt packaged sa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643182"/>
            <a:ext cx="2325423" cy="3500462"/>
          </a:xfrm>
          <a:prstGeom prst="rect">
            <a:avLst/>
          </a:prstGeom>
          <a:noFill/>
        </p:spPr>
      </p:pic>
      <p:pic>
        <p:nvPicPr>
          <p:cNvPr id="8194" name="Picture 2" descr="Výsledok vyhľadávania obrázkov pre dopyt stick of but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14481">
            <a:off x="5077639" y="3297440"/>
            <a:ext cx="3801021" cy="20145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b="1" dirty="0" smtClean="0"/>
              <a:t>Prototyp kilogramu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043890" cy="5616720"/>
          </a:xfrm>
        </p:spPr>
        <p:txBody>
          <a:bodyPr/>
          <a:lstStyle/>
          <a:p>
            <a:r>
              <a:rPr lang="sk-SK" dirty="0" smtClean="0"/>
              <a:t>Je to valec zo zmesi platiny a irídia. Jeho hmotnosť je presne 1 kg. </a:t>
            </a:r>
          </a:p>
          <a:p>
            <a:r>
              <a:rPr lang="sk-SK" dirty="0" smtClean="0"/>
              <a:t>Je uložený v Medzinárodnom ústave pre miery v </a:t>
            </a:r>
            <a:r>
              <a:rPr lang="sk-SK" dirty="0" err="1" smtClean="0"/>
              <a:t>Sèvres</a:t>
            </a:r>
            <a:r>
              <a:rPr lang="sk-SK" dirty="0" smtClean="0"/>
              <a:t> pri Paríži.</a:t>
            </a:r>
          </a:p>
          <a:p>
            <a:r>
              <a:rPr lang="sk-SK" dirty="0" smtClean="0"/>
              <a:t>Podľa neho sa zhotovujú ďalšie prototypy kilogramov.</a:t>
            </a:r>
            <a:endParaRPr lang="sk-SK" dirty="0"/>
          </a:p>
        </p:txBody>
      </p:sp>
      <p:pic>
        <p:nvPicPr>
          <p:cNvPr id="23554" name="Picture 2" descr="Výsledok vyhľadávania obrázkov pre dopyt prototyp kilogram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928934"/>
            <a:ext cx="2928958" cy="3649482"/>
          </a:xfrm>
          <a:prstGeom prst="rect">
            <a:avLst/>
          </a:prstGeom>
          <a:noFill/>
        </p:spPr>
      </p:pic>
      <p:pic>
        <p:nvPicPr>
          <p:cNvPr id="23556" name="Picture 4" descr="kilogram, etaló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3000372"/>
            <a:ext cx="3238490" cy="2428868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4214810" y="557214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Československé kópie prototypu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b="1" dirty="0" smtClean="0"/>
              <a:t>Váhy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859216" cy="5349208"/>
          </a:xfrm>
        </p:spPr>
        <p:txBody>
          <a:bodyPr>
            <a:normAutofit/>
          </a:bodyPr>
          <a:lstStyle/>
          <a:p>
            <a:r>
              <a:rPr lang="sk-SK" dirty="0" smtClean="0"/>
              <a:t>Hmotnosť telies meriame váhami.</a:t>
            </a:r>
          </a:p>
          <a:p>
            <a:r>
              <a:rPr lang="sk-SK" dirty="0" smtClean="0"/>
              <a:t>Existuje veľa druhov váh:</a:t>
            </a:r>
          </a:p>
          <a:p>
            <a:endParaRPr lang="sk-SK" dirty="0" smtClean="0"/>
          </a:p>
          <a:p>
            <a:r>
              <a:rPr lang="sk-SK" dirty="0" smtClean="0"/>
              <a:t>Osobná</a:t>
            </a:r>
          </a:p>
          <a:p>
            <a:r>
              <a:rPr lang="sk-SK" dirty="0" smtClean="0"/>
              <a:t>Kuchynské </a:t>
            </a:r>
          </a:p>
          <a:p>
            <a:r>
              <a:rPr lang="sk-SK" dirty="0" smtClean="0"/>
              <a:t>Obchodnícke</a:t>
            </a:r>
          </a:p>
          <a:p>
            <a:r>
              <a:rPr lang="sk-SK" dirty="0" smtClean="0"/>
              <a:t>laboratórne</a:t>
            </a:r>
          </a:p>
          <a:p>
            <a:r>
              <a:rPr lang="sk-SK" dirty="0" smtClean="0"/>
              <a:t>Listové</a:t>
            </a:r>
          </a:p>
          <a:p>
            <a:r>
              <a:rPr lang="sk-SK" dirty="0" smtClean="0"/>
              <a:t>Dobytčie,...</a:t>
            </a:r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7173" name="Picture 5" descr="Výsledok vyhľadávania obrázkov pre dopyt vá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000240"/>
            <a:ext cx="4143404" cy="44748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90" name="Picture 14" descr="Výsledok vyhľadávania obrázkov pre dopyt listové vá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572008"/>
            <a:ext cx="1857356" cy="1857356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Váhy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714348" y="1357298"/>
            <a:ext cx="7467600" cy="487375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28596" y="435769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Laboratórne váhy</a:t>
            </a:r>
            <a:endParaRPr lang="sk-SK" b="1" dirty="0">
              <a:ln w="10541" cmpd="sng">
                <a:solidFill>
                  <a:schemeClr val="tx2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4584" name="Picture 8" descr="Výsledok vyhľadávania obrázkov pre dopyt vá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714356"/>
            <a:ext cx="2286016" cy="2286016"/>
          </a:xfrm>
          <a:prstGeom prst="rect">
            <a:avLst/>
          </a:prstGeom>
          <a:noFill/>
        </p:spPr>
      </p:pic>
      <p:pic>
        <p:nvPicPr>
          <p:cNvPr id="24580" name="Picture 4" descr="Výsledok vyhľadávania obrázkov pre dopyt váh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500042"/>
            <a:ext cx="3000356" cy="3000356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5643570" y="364331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Obchodné  váhy</a:t>
            </a:r>
            <a:endParaRPr lang="sk-SK" b="1" dirty="0">
              <a:ln w="10541" cmpd="sng">
                <a:solidFill>
                  <a:schemeClr val="tx2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071802" y="292893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Žeriavové váhy</a:t>
            </a:r>
            <a:endParaRPr lang="sk-SK" b="1" dirty="0">
              <a:ln w="10541" cmpd="sng">
                <a:solidFill>
                  <a:schemeClr val="tx2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714356"/>
            <a:ext cx="2668404" cy="362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0" descr="Výsledok vyhľadávania obrázkov pre dopyt váh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4000504"/>
            <a:ext cx="1643074" cy="2307688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5500694" y="621508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Kuchynské váhy</a:t>
            </a:r>
            <a:endParaRPr lang="sk-SK" b="1" dirty="0">
              <a:ln w="10541" cmpd="sng">
                <a:solidFill>
                  <a:schemeClr val="tx2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4588" name="Picture 12" descr="Výsledok vyhľadávania obrázkov pre dopyt osobná váh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7554" y="3857628"/>
            <a:ext cx="2285984" cy="1711631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3143240" y="564357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Osobná váha</a:t>
            </a:r>
            <a:endParaRPr lang="sk-SK" b="1" dirty="0">
              <a:ln w="10541" cmpd="sng">
                <a:solidFill>
                  <a:schemeClr val="tx2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571472" y="614364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Listové  váhy</a:t>
            </a:r>
            <a:endParaRPr lang="sk-SK" b="1" dirty="0">
              <a:ln w="10541" cmpd="sng">
                <a:solidFill>
                  <a:schemeClr val="tx2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2" grpId="0"/>
      <p:bldP spid="15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Rovnoramenné laboratórne váhy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249000" cy="5565232"/>
          </a:xfrm>
        </p:spPr>
        <p:txBody>
          <a:bodyPr/>
          <a:lstStyle/>
          <a:p>
            <a:r>
              <a:rPr lang="sk-SK" sz="2000" i="1" dirty="0" smtClean="0"/>
              <a:t>Aj keď v súčasnosti sú takmer všetky váhy digitálne, donedávna sa vážilo </a:t>
            </a:r>
            <a:r>
              <a:rPr lang="sk-SK" sz="2000" b="1" i="1" dirty="0" smtClean="0"/>
              <a:t>porovnávaním</a:t>
            </a:r>
            <a:r>
              <a:rPr lang="sk-SK" sz="2000" i="1" dirty="0" smtClean="0"/>
              <a:t> hmotnosti telesa so známymi  hmotnosťami závaží.</a:t>
            </a:r>
          </a:p>
          <a:p>
            <a:endParaRPr lang="sk-SK" dirty="0"/>
          </a:p>
        </p:txBody>
      </p:sp>
      <p:pic>
        <p:nvPicPr>
          <p:cNvPr id="6146" name="Picture 2" descr="Výsledok vyhľadávania obrázkov pre dopyt rovnoramenné laboratórne vá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0"/>
            <a:ext cx="4500594" cy="4184764"/>
          </a:xfrm>
          <a:prstGeom prst="rect">
            <a:avLst/>
          </a:prstGeom>
          <a:noFill/>
        </p:spPr>
      </p:pic>
      <p:pic>
        <p:nvPicPr>
          <p:cNvPr id="6148" name="Picture 4" descr="Výsledok vyhľadávania obrázkov pre dopyt sada závaží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2643182"/>
            <a:ext cx="3427237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b="1" dirty="0" smtClean="0"/>
              <a:t>Správne meranie hmotnosti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715200" cy="5421216"/>
          </a:xfrm>
        </p:spPr>
        <p:txBody>
          <a:bodyPr/>
          <a:lstStyle/>
          <a:p>
            <a:r>
              <a:rPr lang="sk-SK" dirty="0" smtClean="0"/>
              <a:t>Poznáte pojmy netto, brutto, </a:t>
            </a:r>
            <a:r>
              <a:rPr lang="sk-SK" dirty="0" err="1" smtClean="0"/>
              <a:t>tara</a:t>
            </a:r>
            <a:r>
              <a:rPr lang="sk-SK" dirty="0" smtClean="0"/>
              <a:t> ?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Netto je tzv. čistá hmotnosť</a:t>
            </a:r>
          </a:p>
          <a:p>
            <a:r>
              <a:rPr lang="sk-SK" dirty="0" err="1" smtClean="0"/>
              <a:t>Tara</a:t>
            </a:r>
            <a:r>
              <a:rPr lang="sk-SK" dirty="0" smtClean="0"/>
              <a:t> je hmotnosť obalu</a:t>
            </a:r>
          </a:p>
          <a:p>
            <a:r>
              <a:rPr lang="sk-SK" dirty="0" smtClean="0"/>
              <a:t>Brutto je celková hmotnosť obalu s obsahom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000232" y="1785926"/>
            <a:ext cx="4714908" cy="584775"/>
          </a:xfrm>
          <a:prstGeom prst="rect">
            <a:avLst/>
          </a:prstGeom>
          <a:noFill/>
          <a:ln>
            <a:solidFill>
              <a:schemeClr val="accent6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n w="1905">
                  <a:solidFill>
                    <a:schemeClr val="accent6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netto + </a:t>
            </a:r>
            <a:r>
              <a:rPr lang="sk-SK" sz="3200" b="1" dirty="0" err="1" smtClean="0">
                <a:ln w="1905">
                  <a:solidFill>
                    <a:schemeClr val="accent6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tara</a:t>
            </a:r>
            <a:r>
              <a:rPr lang="sk-SK" sz="3200" b="1" dirty="0" smtClean="0">
                <a:ln w="1905">
                  <a:solidFill>
                    <a:schemeClr val="accent6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= brutto</a:t>
            </a:r>
            <a:endParaRPr lang="sk-SK" sz="3200" b="1" dirty="0">
              <a:ln w="1905">
                <a:solidFill>
                  <a:schemeClr val="accent6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122" name="Picture 2" descr="Výsledok vyhľadávania obrázkov pre dopyt blank canned fo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786058"/>
            <a:ext cx="2270141" cy="1857388"/>
          </a:xfrm>
          <a:prstGeom prst="rect">
            <a:avLst/>
          </a:prstGeom>
          <a:noFill/>
        </p:spPr>
      </p:pic>
      <p:pic>
        <p:nvPicPr>
          <p:cNvPr id="5124" name="Picture 4" descr="Výsledok vyhľadávania obrázkov pre dopyt kukurica v konzer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2928934"/>
            <a:ext cx="2095461" cy="1571596"/>
          </a:xfrm>
          <a:prstGeom prst="rect">
            <a:avLst/>
          </a:prstGeom>
          <a:noFill/>
        </p:spPr>
      </p:pic>
      <p:pic>
        <p:nvPicPr>
          <p:cNvPr id="5126" name="Picture 6" descr="Výsledok vyhľadávania obrázkov pre dopyt sweet cor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786058"/>
            <a:ext cx="2465742" cy="2190735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3143240" y="3429000"/>
            <a:ext cx="3786214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n w="1905">
                  <a:solidFill>
                    <a:schemeClr val="accent6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                =</a:t>
            </a:r>
            <a:endParaRPr lang="sk-SK" sz="3200" b="1" dirty="0">
              <a:ln w="1905">
                <a:solidFill>
                  <a:schemeClr val="accent6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Správne meranie hmotnosti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043890" cy="5402406"/>
          </a:xfrm>
        </p:spPr>
        <p:txBody>
          <a:bodyPr/>
          <a:lstStyle/>
          <a:p>
            <a:r>
              <a:rPr lang="sk-SK" dirty="0" smtClean="0"/>
              <a:t>Najskôr je potrebné vybrať vhodnú váhu, ktorá má vhodný merací rozsah (</a:t>
            </a:r>
            <a:r>
              <a:rPr lang="sk-SK" dirty="0" err="1" smtClean="0"/>
              <a:t>od-do</a:t>
            </a:r>
            <a:r>
              <a:rPr lang="sk-SK" dirty="0" smtClean="0"/>
              <a:t>), vhodnú presnosť.</a:t>
            </a:r>
          </a:p>
          <a:p>
            <a:r>
              <a:rPr lang="sk-SK" dirty="0" smtClean="0"/>
              <a:t>Ak meriame hmotnosť napr. sypkých látok, odpočítame hmotnosť nádoby alebo použijeme tlačidlo  TARA na váhach.</a:t>
            </a:r>
          </a:p>
          <a:p>
            <a:r>
              <a:rPr lang="sk-SK" dirty="0" smtClean="0"/>
              <a:t>Počkáme, kým sa displej ustáli a hmotnosť zapíšeme.</a:t>
            </a:r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857628"/>
            <a:ext cx="49339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518</TotalTime>
  <Words>425</Words>
  <Application>Microsoft Office PowerPoint</Application>
  <PresentationFormat>Prezentácia na obrazovke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Arkáda</vt:lpstr>
      <vt:lpstr>Vlastnosti tuhých látok a telies</vt:lpstr>
      <vt:lpstr>hmotnosť</vt:lpstr>
      <vt:lpstr>Jednotky hmotnosti</vt:lpstr>
      <vt:lpstr>Prototyp kilogramu</vt:lpstr>
      <vt:lpstr>Váhy </vt:lpstr>
      <vt:lpstr>Váhy </vt:lpstr>
      <vt:lpstr>Rovnoramenné laboratórne váhy</vt:lpstr>
      <vt:lpstr>Správne meranie hmotnosti</vt:lpstr>
      <vt:lpstr>Správne meranie hmotnosti</vt:lpstr>
      <vt:lpstr>Premieňame jednotky hmotnosti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predmetu fyzika</dc:title>
  <dc:creator>Pedagog</dc:creator>
  <cp:lastModifiedBy>Jaroslava Vitazkova</cp:lastModifiedBy>
  <cp:revision>93</cp:revision>
  <dcterms:created xsi:type="dcterms:W3CDTF">2016-09-07T07:49:12Z</dcterms:created>
  <dcterms:modified xsi:type="dcterms:W3CDTF">2016-12-04T11:07:59Z</dcterms:modified>
</cp:coreProperties>
</file>