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00" r:id="rId3"/>
    <p:sldId id="270" r:id="rId4"/>
    <p:sldId id="321" r:id="rId5"/>
    <p:sldId id="326" r:id="rId6"/>
    <p:sldId id="322" r:id="rId7"/>
    <p:sldId id="327" r:id="rId8"/>
    <p:sldId id="328" r:id="rId9"/>
    <p:sldId id="329" r:id="rId10"/>
    <p:sldId id="330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7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Stredný štýl 4 - zvýrazneni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9BF55-6D9B-4A48-BC66-0DF84B453FBE}" type="datetimeFigureOut">
              <a:rPr lang="sk-SK" smtClean="0"/>
              <a:t>7. 6. 2020</a:t>
            </a:fld>
            <a:endParaRPr lang="sk-SK" dirty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004EC-35A3-42E8-9695-BA49C596E7C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9615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2568091-D8E7-46A8-AB54-7CFD009934AA}" type="datetimeFigureOut">
              <a:rPr lang="sk-SK" smtClean="0"/>
              <a:pPr/>
              <a:t>7. 6. 2020</a:t>
            </a:fld>
            <a:endParaRPr lang="sk-SK" dirty="0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8091-D8E7-46A8-AB54-7CFD009934AA}" type="datetimeFigureOut">
              <a:rPr lang="sk-SK" smtClean="0"/>
              <a:pPr/>
              <a:t>7. 6. 2020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8091-D8E7-46A8-AB54-7CFD009934AA}" type="datetimeFigureOut">
              <a:rPr lang="sk-SK" smtClean="0"/>
              <a:pPr/>
              <a:t>7. 6. 2020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568091-D8E7-46A8-AB54-7CFD009934AA}" type="datetimeFigureOut">
              <a:rPr lang="sk-SK" smtClean="0"/>
              <a:pPr/>
              <a:t>7. 6. 2020</a:t>
            </a:fld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2568091-D8E7-46A8-AB54-7CFD009934AA}" type="datetimeFigureOut">
              <a:rPr lang="sk-SK" smtClean="0"/>
              <a:pPr/>
              <a:t>7. 6. 2020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8091-D8E7-46A8-AB54-7CFD009934AA}" type="datetimeFigureOut">
              <a:rPr lang="sk-SK" smtClean="0"/>
              <a:pPr/>
              <a:t>7. 6. 2020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8091-D8E7-46A8-AB54-7CFD009934AA}" type="datetimeFigureOut">
              <a:rPr lang="sk-SK" smtClean="0"/>
              <a:pPr/>
              <a:t>7. 6. 2020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568091-D8E7-46A8-AB54-7CFD009934AA}" type="datetimeFigureOut">
              <a:rPr lang="sk-SK" smtClean="0"/>
              <a:pPr/>
              <a:t>7. 6. 2020</a:t>
            </a:fld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8091-D8E7-46A8-AB54-7CFD009934AA}" type="datetimeFigureOut">
              <a:rPr lang="sk-SK" smtClean="0"/>
              <a:pPr/>
              <a:t>7. 6. 2020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568091-D8E7-46A8-AB54-7CFD009934AA}" type="datetimeFigureOut">
              <a:rPr lang="sk-SK" smtClean="0"/>
              <a:pPr/>
              <a:t>7. 6. 2020</a:t>
            </a:fld>
            <a:endParaRPr lang="sk-SK" dirty="0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dirty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568091-D8E7-46A8-AB54-7CFD009934AA}" type="datetimeFigureOut">
              <a:rPr lang="sk-SK" smtClean="0"/>
              <a:pPr/>
              <a:t>7. 6. 2020</a:t>
            </a:fld>
            <a:endParaRPr lang="sk-SK" dirty="0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2568091-D8E7-46A8-AB54-7CFD009934AA}" type="datetimeFigureOut">
              <a:rPr lang="sk-SK" smtClean="0"/>
              <a:pPr/>
              <a:t>7. 6. 2020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835696" y="476672"/>
            <a:ext cx="6604248" cy="1440160"/>
          </a:xfrm>
        </p:spPr>
        <p:txBody>
          <a:bodyPr>
            <a:noAutofit/>
          </a:bodyPr>
          <a:lstStyle/>
          <a:p>
            <a:pPr algn="ctr"/>
            <a:r>
              <a:rPr lang="sk-SK" sz="4000" dirty="0"/>
              <a:t>Organické látky v bežnom živote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195736" y="5486400"/>
            <a:ext cx="6172200" cy="1038944"/>
          </a:xfrm>
        </p:spPr>
        <p:txBody>
          <a:bodyPr>
            <a:normAutofit/>
          </a:bodyPr>
          <a:lstStyle/>
          <a:p>
            <a:pPr algn="ctr"/>
            <a:r>
              <a:rPr lang="sk-SK" sz="2800" dirty="0"/>
              <a:t>Pesticídy </a:t>
            </a:r>
          </a:p>
        </p:txBody>
      </p:sp>
      <p:pic>
        <p:nvPicPr>
          <p:cNvPr id="4" name="Picture 2" descr="Kuprikol 50 | Agrokomp">
            <a:extLst>
              <a:ext uri="{FF2B5EF4-FFF2-40B4-BE49-F238E27FC236}">
                <a16:creationId xmlns:a16="http://schemas.microsoft.com/office/drawing/2014/main" xmlns="" id="{AAC10FAE-0ACC-4244-AD64-1FDAB46E8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540073"/>
            <a:ext cx="2483110" cy="2483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1721829-729E-4A96-860B-53446A91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4D95CD8A-E0BB-484A-A015-252209C661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072D0DC6-CFA4-4092-9C22-C53A2D742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" r="3239"/>
          <a:stretch/>
        </p:blipFill>
        <p:spPr>
          <a:xfrm>
            <a:off x="215515" y="1204175"/>
            <a:ext cx="8712969" cy="444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147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4005064"/>
            <a:ext cx="7467600" cy="792088"/>
          </a:xfrm>
        </p:spPr>
        <p:txBody>
          <a:bodyPr/>
          <a:lstStyle/>
          <a:p>
            <a:pPr algn="ctr"/>
            <a:r>
              <a:rPr lang="sk-SK" b="1" dirty="0"/>
              <a:t>Ďakujem za pozornosť!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539552" y="544522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Zdroj obrázkov a niektorých informácií :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36603"/>
            <a:ext cx="8115672" cy="54868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Pesticídy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8280920" cy="6093296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bg2">
                    <a:lumMod val="50000"/>
                  </a:schemeClr>
                </a:solidFill>
              </a:rPr>
              <a:t>Pôvod tohto slova je </a:t>
            </a:r>
            <a:r>
              <a:rPr lang="sk-SK" dirty="0" err="1">
                <a:solidFill>
                  <a:schemeClr val="bg2">
                    <a:lumMod val="50000"/>
                  </a:schemeClr>
                </a:solidFill>
              </a:rPr>
              <a:t>angicko</a:t>
            </a:r>
            <a:r>
              <a:rPr lang="sk-SK" dirty="0">
                <a:solidFill>
                  <a:schemeClr val="bg2">
                    <a:lumMod val="50000"/>
                  </a:schemeClr>
                </a:solidFill>
              </a:rPr>
              <a:t> - latinský:</a:t>
            </a:r>
            <a:r>
              <a:rPr lang="sk-SK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k-SK" i="1" dirty="0" err="1">
                <a:solidFill>
                  <a:schemeClr val="bg2">
                    <a:lumMod val="50000"/>
                  </a:schemeClr>
                </a:solidFill>
              </a:rPr>
              <a:t>pest</a:t>
            </a:r>
            <a:r>
              <a:rPr lang="sk-SK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k-SK" dirty="0">
                <a:solidFill>
                  <a:schemeClr val="bg2">
                    <a:lumMod val="50000"/>
                  </a:schemeClr>
                </a:solidFill>
              </a:rPr>
              <a:t>– škodca, </a:t>
            </a:r>
            <a:r>
              <a:rPr lang="sk-SK" i="1" dirty="0" err="1">
                <a:solidFill>
                  <a:schemeClr val="bg2">
                    <a:lumMod val="50000"/>
                  </a:schemeClr>
                </a:solidFill>
              </a:rPr>
              <a:t>caedo</a:t>
            </a:r>
            <a:r>
              <a:rPr lang="sk-SK" i="1" dirty="0">
                <a:solidFill>
                  <a:schemeClr val="bg2">
                    <a:lumMod val="50000"/>
                  </a:schemeClr>
                </a:solidFill>
              </a:rPr>
              <a:t> – zabiť.</a:t>
            </a:r>
          </a:p>
          <a:p>
            <a:pPr>
              <a:lnSpc>
                <a:spcPct val="120000"/>
              </a:lnSpc>
            </a:pPr>
            <a:r>
              <a:rPr lang="sk-SK" i="1" dirty="0">
                <a:solidFill>
                  <a:schemeClr val="accent1">
                    <a:lumMod val="75000"/>
                  </a:schemeClr>
                </a:solidFill>
              </a:rPr>
              <a:t>Syntetické pesticídy boli známe už v 19.storočí.</a:t>
            </a:r>
          </a:p>
          <a:p>
            <a:pPr>
              <a:lnSpc>
                <a:spcPct val="120000"/>
              </a:lnSpc>
            </a:pPr>
            <a:r>
              <a:rPr lang="sk-SK" i="1" dirty="0">
                <a:solidFill>
                  <a:schemeClr val="accent2">
                    <a:lumMod val="75000"/>
                  </a:schemeClr>
                </a:solidFill>
              </a:rPr>
              <a:t>Ich moderná éra siaha do tridsiatych rokov 20.storočia.</a:t>
            </a:r>
          </a:p>
          <a:p>
            <a:pPr>
              <a:lnSpc>
                <a:spcPct val="120000"/>
              </a:lnSpc>
            </a:pPr>
            <a:r>
              <a:rPr lang="sk-SK" i="1" dirty="0">
                <a:solidFill>
                  <a:schemeClr val="accent4">
                    <a:lumMod val="50000"/>
                  </a:schemeClr>
                </a:solidFill>
              </a:rPr>
              <a:t>Použitie pesticídov sa od roku 1950 zvýšilo 50-násobne, čo znamená, že každoročne sa použije vyše 2,5 milióna ton priemyselných pesticídov.</a:t>
            </a:r>
          </a:p>
          <a:p>
            <a:pPr>
              <a:lnSpc>
                <a:spcPct val="120000"/>
              </a:lnSpc>
            </a:pPr>
            <a:r>
              <a:rPr lang="sk-SK" i="1" dirty="0">
                <a:solidFill>
                  <a:schemeClr val="accent3">
                    <a:lumMod val="75000"/>
                  </a:schemeClr>
                </a:solidFill>
              </a:rPr>
              <a:t>Pesticíd  DDT. Bol prvý ,,globálny ‘’ pesticíd, ktorý sa začal používať po druhej svetovej vojne, zakázaný bol od roku 1974. Táto látka sa dodnes nachádza v tukových tkanivách živočíchov a predovšetkým v materskom mlieku cicavcov, teda aj človeka.</a:t>
            </a:r>
            <a:endParaRPr lang="sk-SK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27243"/>
            <a:ext cx="7467600" cy="634082"/>
          </a:xfrm>
        </p:spPr>
        <p:txBody>
          <a:bodyPr/>
          <a:lstStyle/>
          <a:p>
            <a:pPr algn="ctr"/>
            <a:r>
              <a:rPr lang="sk-SK" b="1" dirty="0"/>
              <a:t>Pesticídy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661325"/>
            <a:ext cx="8964488" cy="579201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>Sú to látky, prípravky určené </a:t>
            </a:r>
            <a:r>
              <a:rPr lang="sk-SK" b="1" dirty="0">
                <a:solidFill>
                  <a:schemeClr val="accent3">
                    <a:lumMod val="75000"/>
                  </a:schemeClr>
                </a:solidFill>
              </a:rPr>
              <a:t>proti škodlivým organizmom </a:t>
            </a: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>na</a:t>
            </a:r>
            <a:r>
              <a:rPr lang="sk-SK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>kultúrnych rastlinách .</a:t>
            </a:r>
          </a:p>
          <a:p>
            <a:pPr>
              <a:lnSpc>
                <a:spcPct val="140000"/>
              </a:lnSpc>
            </a:pPr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Využívajú sa hlavne </a:t>
            </a:r>
            <a:r>
              <a:rPr lang="sk-SK" b="1" dirty="0">
                <a:solidFill>
                  <a:schemeClr val="accent2">
                    <a:lumMod val="75000"/>
                  </a:schemeClr>
                </a:solidFill>
              </a:rPr>
              <a:t>v poľnohospodárstve.</a:t>
            </a:r>
          </a:p>
          <a:p>
            <a:pPr>
              <a:lnSpc>
                <a:spcPct val="140000"/>
              </a:lnSpc>
            </a:pPr>
            <a:r>
              <a:rPr lang="sk-SK" sz="2800" b="1" dirty="0">
                <a:solidFill>
                  <a:schemeClr val="accent5">
                    <a:lumMod val="75000"/>
                  </a:schemeClr>
                </a:solidFill>
              </a:rPr>
              <a:t>Ich používaním sa:</a:t>
            </a:r>
          </a:p>
          <a:p>
            <a:pPr lvl="1">
              <a:lnSpc>
                <a:spcPct val="140000"/>
              </a:lnSpc>
            </a:pPr>
            <a:r>
              <a:rPr lang="sk-SK" sz="2500" dirty="0">
                <a:solidFill>
                  <a:schemeClr val="accent1">
                    <a:lumMod val="75000"/>
                  </a:schemeClr>
                </a:solidFill>
              </a:rPr>
              <a:t>zvyšujú výnosy,</a:t>
            </a:r>
          </a:p>
          <a:p>
            <a:pPr lvl="1">
              <a:lnSpc>
                <a:spcPct val="140000"/>
              </a:lnSpc>
            </a:pPr>
            <a:r>
              <a:rPr lang="sk-SK" sz="2500" dirty="0">
                <a:solidFill>
                  <a:schemeClr val="bg2">
                    <a:lumMod val="50000"/>
                  </a:schemeClr>
                </a:solidFill>
              </a:rPr>
              <a:t>zlepšuje kvalitu potravín v čase uskladňovania,</a:t>
            </a:r>
          </a:p>
          <a:p>
            <a:pPr lvl="1">
              <a:lnSpc>
                <a:spcPct val="140000"/>
              </a:lnSpc>
            </a:pPr>
            <a:r>
              <a:rPr lang="sk-SK" sz="2500" dirty="0">
                <a:solidFill>
                  <a:schemeClr val="accent6">
                    <a:lumMod val="75000"/>
                  </a:schemeClr>
                </a:solidFill>
              </a:rPr>
              <a:t>stabilizuje úroda,</a:t>
            </a:r>
          </a:p>
          <a:p>
            <a:pPr lvl="1">
              <a:lnSpc>
                <a:spcPct val="140000"/>
              </a:lnSpc>
            </a:pPr>
            <a:r>
              <a:rPr lang="sk-SK" sz="2500" dirty="0">
                <a:solidFill>
                  <a:schemeClr val="tx2">
                    <a:lumMod val="75000"/>
                  </a:schemeClr>
                </a:solidFill>
              </a:rPr>
              <a:t>znižuje podiel ručnej práce.</a:t>
            </a:r>
          </a:p>
          <a:p>
            <a:pPr lvl="1">
              <a:lnSpc>
                <a:spcPct val="140000"/>
              </a:lnSpc>
            </a:pPr>
            <a:endParaRPr lang="sk-SK" sz="25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sk-SK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3DC3310-4F76-444A-9914-99CA1213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sk-SK" dirty="0"/>
              <a:t>Skupiny pesticídov: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21FE89B-A481-43E7-9363-8A8F5887214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980728"/>
            <a:ext cx="8820472" cy="5760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dirty="0"/>
              <a:t>Podľa ich </a:t>
            </a:r>
            <a:r>
              <a:rPr lang="sk-SK" b="1" dirty="0"/>
              <a:t>biologického účinku </a:t>
            </a:r>
            <a:r>
              <a:rPr lang="sk-SK" dirty="0"/>
              <a:t>sú základné skupiny pesticídov:</a:t>
            </a:r>
          </a:p>
          <a:p>
            <a:pPr marL="2070100" indent="-273050">
              <a:lnSpc>
                <a:spcPct val="150000"/>
              </a:lnSpc>
            </a:pPr>
            <a:r>
              <a:rPr lang="sk-SK" b="1" dirty="0">
                <a:solidFill>
                  <a:schemeClr val="bg2">
                    <a:lumMod val="25000"/>
                  </a:schemeClr>
                </a:solidFill>
              </a:rPr>
              <a:t>herbicídy</a:t>
            </a:r>
            <a:endParaRPr lang="sk-SK" sz="2400" dirty="0">
              <a:solidFill>
                <a:schemeClr val="bg2">
                  <a:lumMod val="25000"/>
                </a:schemeClr>
              </a:solidFill>
            </a:endParaRPr>
          </a:p>
          <a:p>
            <a:pPr marL="2070100" indent="-273050">
              <a:lnSpc>
                <a:spcPct val="150000"/>
              </a:lnSpc>
            </a:pPr>
            <a:r>
              <a:rPr lang="sk-SK" b="1" dirty="0" err="1">
                <a:solidFill>
                  <a:schemeClr val="accent2">
                    <a:lumMod val="75000"/>
                  </a:schemeClr>
                </a:solidFill>
              </a:rPr>
              <a:t>fungicídy</a:t>
            </a:r>
            <a:endParaRPr lang="sk-SK" dirty="0">
              <a:solidFill>
                <a:schemeClr val="accent2">
                  <a:lumMod val="75000"/>
                </a:schemeClr>
              </a:solidFill>
            </a:endParaRPr>
          </a:p>
          <a:p>
            <a:pPr marL="2070100" indent="-273050">
              <a:lnSpc>
                <a:spcPct val="150000"/>
              </a:lnSpc>
            </a:pPr>
            <a:r>
              <a:rPr lang="sk-SK" b="1" dirty="0">
                <a:solidFill>
                  <a:schemeClr val="accent3">
                    <a:lumMod val="75000"/>
                  </a:schemeClr>
                </a:solidFill>
              </a:rPr>
              <a:t>insekticídy</a:t>
            </a:r>
            <a:endParaRPr lang="sk-SK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sk-SK" dirty="0"/>
          </a:p>
          <a:p>
            <a:r>
              <a:rPr lang="sk-SK" dirty="0"/>
              <a:t>Môžu byť:</a:t>
            </a:r>
          </a:p>
          <a:p>
            <a:pPr lvl="1">
              <a:lnSpc>
                <a:spcPct val="150000"/>
              </a:lnSpc>
            </a:pPr>
            <a:r>
              <a:rPr lang="sk-SK" b="1" dirty="0">
                <a:solidFill>
                  <a:schemeClr val="accent6">
                    <a:lumMod val="75000"/>
                  </a:schemeClr>
                </a:solidFill>
              </a:rPr>
              <a:t>kontaktné 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– látka ostáva na povrchu rastliny</a:t>
            </a:r>
          </a:p>
          <a:p>
            <a:pPr lvl="1">
              <a:lnSpc>
                <a:spcPct val="150000"/>
              </a:lnSpc>
            </a:pPr>
            <a:r>
              <a:rPr lang="sk-SK" b="1" dirty="0">
                <a:solidFill>
                  <a:schemeClr val="bg2">
                    <a:lumMod val="25000"/>
                  </a:schemeClr>
                </a:solidFill>
              </a:rPr>
              <a:t>systémové</a:t>
            </a:r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 – látka preniká do tela rastliny, napr. cez korene, listy.</a:t>
            </a:r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1600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3DC3310-4F76-444A-9914-99CA1213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0"/>
            <a:ext cx="7467600" cy="53469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/>
              <a:t>Herbicídy  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21FE89B-A481-43E7-9363-8A8F5887214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534690"/>
            <a:ext cx="9144000" cy="447848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sk-SK" i="1" dirty="0"/>
              <a:t>Z latinského </a:t>
            </a:r>
            <a:r>
              <a:rPr lang="sk-SK" i="1" dirty="0" err="1"/>
              <a:t>herba</a:t>
            </a:r>
            <a:r>
              <a:rPr lang="sk-SK" i="1" dirty="0"/>
              <a:t> – rastlina</a:t>
            </a:r>
          </a:p>
          <a:p>
            <a:pPr>
              <a:lnSpc>
                <a:spcPct val="150000"/>
              </a:lnSpc>
            </a:pPr>
            <a:r>
              <a:rPr lang="sk-SK" dirty="0">
                <a:solidFill>
                  <a:schemeClr val="bg2">
                    <a:lumMod val="50000"/>
                  </a:schemeClr>
                </a:solidFill>
              </a:rPr>
              <a:t>Sú to prostriedky na ničenie </a:t>
            </a:r>
            <a:r>
              <a:rPr lang="sk-SK" b="1" dirty="0">
                <a:solidFill>
                  <a:schemeClr val="bg2">
                    <a:lumMod val="50000"/>
                  </a:schemeClr>
                </a:solidFill>
              </a:rPr>
              <a:t>buriny.</a:t>
            </a:r>
          </a:p>
          <a:p>
            <a:pPr>
              <a:lnSpc>
                <a:spcPct val="150000"/>
              </a:lnSpc>
            </a:pPr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Väčšinou sa vstrebávajú cez listy, ďalej sa rozvádzajú až ku koreňom.</a:t>
            </a:r>
          </a:p>
          <a:p>
            <a:pPr>
              <a:lnSpc>
                <a:spcPct val="150000"/>
              </a:lnSpc>
            </a:pP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>Burina po nich zastavuje svoj rast a vývin.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accent2">
                    <a:lumMod val="75000"/>
                  </a:schemeClr>
                </a:solidFill>
              </a:rPr>
              <a:t>Totálny herbicíd </a:t>
            </a:r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– prípravok na ničenie nežiadúcich porastov a burín, zničí všetky zasiahnuté rastliny.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accent6">
                    <a:lumMod val="75000"/>
                  </a:schemeClr>
                </a:solidFill>
              </a:rPr>
              <a:t>Selektívny herbicíd 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- prípravky ničia buriny v pestovaných porastoch, sú určené pre konkrétne typy burín.</a:t>
            </a:r>
          </a:p>
          <a:p>
            <a:endParaRPr lang="sk-SK" dirty="0"/>
          </a:p>
          <a:p>
            <a:pPr lvl="1"/>
            <a:endParaRPr lang="sk-SK" dirty="0"/>
          </a:p>
        </p:txBody>
      </p:sp>
      <p:pic>
        <p:nvPicPr>
          <p:cNvPr id="4" name="Picture 2" descr="Ocot a soľ proti burinám: proporcie - Záhradníctvo - 2020">
            <a:extLst>
              <a:ext uri="{FF2B5EF4-FFF2-40B4-BE49-F238E27FC236}">
                <a16:creationId xmlns:a16="http://schemas.microsoft.com/office/drawing/2014/main" xmlns="" id="{48E6B3EC-1C5F-4A35-A32A-312825ECB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019763"/>
            <a:ext cx="3768080" cy="1607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278FB4F-D143-45FF-8536-3CA3BC7E8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640594"/>
            <a:ext cx="1168524" cy="1986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40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3DC3310-4F76-444A-9914-99CA1213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0"/>
            <a:ext cx="7467600" cy="53469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err="1"/>
              <a:t>Fungicídy</a:t>
            </a:r>
            <a:r>
              <a:rPr lang="sk-SK" b="1" dirty="0"/>
              <a:t> 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21FE89B-A481-43E7-9363-8A8F5887214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7" y="806480"/>
            <a:ext cx="7303295" cy="38304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i="1" dirty="0"/>
              <a:t>Z latinského </a:t>
            </a:r>
            <a:r>
              <a:rPr lang="sk-SK" i="1" dirty="0" err="1"/>
              <a:t>fungus</a:t>
            </a:r>
            <a:r>
              <a:rPr lang="sk-SK" i="1" dirty="0"/>
              <a:t> – huba</a:t>
            </a:r>
          </a:p>
          <a:p>
            <a:pPr>
              <a:lnSpc>
                <a:spcPct val="150000"/>
              </a:lnSpc>
            </a:pPr>
            <a:r>
              <a:rPr lang="sk-SK" dirty="0">
                <a:solidFill>
                  <a:schemeClr val="bg2">
                    <a:lumMod val="50000"/>
                  </a:schemeClr>
                </a:solidFill>
              </a:rPr>
              <a:t>Sú to prostriedky na ničenie </a:t>
            </a:r>
            <a:r>
              <a:rPr lang="sk-SK" b="1" dirty="0">
                <a:solidFill>
                  <a:schemeClr val="bg2">
                    <a:lumMod val="50000"/>
                  </a:schemeClr>
                </a:solidFill>
              </a:rPr>
              <a:t>húb a plesní</a:t>
            </a:r>
            <a:r>
              <a:rPr lang="sk-SK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Používajú sa aj na </a:t>
            </a:r>
            <a:r>
              <a:rPr lang="sk-SK" b="1" dirty="0">
                <a:solidFill>
                  <a:schemeClr val="accent2">
                    <a:lumMod val="75000"/>
                  </a:schemeClr>
                </a:solidFill>
              </a:rPr>
              <a:t>morenie</a:t>
            </a:r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 sadby, napríklad cesnaku a cibule.</a:t>
            </a:r>
          </a:p>
          <a:p>
            <a:pPr>
              <a:lnSpc>
                <a:spcPct val="150000"/>
              </a:lnSpc>
            </a:pP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>Okrem poľnohospodárstva sa používajú napr. aj na ochranu dreva pred plesňami.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2">
                  <a:lumMod val="50000"/>
                </a:schemeClr>
              </a:solidFill>
            </a:endParaRPr>
          </a:p>
          <a:p>
            <a:endParaRPr lang="sk-SK" dirty="0"/>
          </a:p>
          <a:p>
            <a:pPr lvl="1"/>
            <a:endParaRPr lang="sk-SK" dirty="0"/>
          </a:p>
        </p:txBody>
      </p:sp>
      <p:pic>
        <p:nvPicPr>
          <p:cNvPr id="6" name="Picture 6" descr="Pleseň na hrozne">
            <a:extLst>
              <a:ext uri="{FF2B5EF4-FFF2-40B4-BE49-F238E27FC236}">
                <a16:creationId xmlns:a16="http://schemas.microsoft.com/office/drawing/2014/main" xmlns="" id="{CA6F7645-AB36-4007-833D-2F2F2B43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83" y="5020411"/>
            <a:ext cx="1979378" cy="1482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horoby viniča peronospóra">
            <a:extLst>
              <a:ext uri="{FF2B5EF4-FFF2-40B4-BE49-F238E27FC236}">
                <a16:creationId xmlns:a16="http://schemas.microsoft.com/office/drawing/2014/main" xmlns="" id="{9B175AFE-43EE-4F6D-BF44-AE3B7973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663" y="5020411"/>
            <a:ext cx="1979378" cy="1484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horoby viniča múčnatka">
            <a:extLst>
              <a:ext uri="{FF2B5EF4-FFF2-40B4-BE49-F238E27FC236}">
                <a16:creationId xmlns:a16="http://schemas.microsoft.com/office/drawing/2014/main" xmlns="" id="{FE9A4546-E071-4AB8-A9E3-975FB9F917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9" t="20367" r="15914" b="16416"/>
          <a:stretch/>
        </p:blipFill>
        <p:spPr bwMode="auto">
          <a:xfrm>
            <a:off x="5868144" y="5020411"/>
            <a:ext cx="1993496" cy="1482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C69ABEC7-82C0-46FA-A0E6-CF2B7E2E4617}"/>
              </a:ext>
            </a:extLst>
          </p:cNvPr>
          <p:cNvSpPr txBox="1"/>
          <p:nvPr/>
        </p:nvSpPr>
        <p:spPr>
          <a:xfrm>
            <a:off x="2123728" y="4835745"/>
            <a:ext cx="46085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/>
              <a:t>hubové a plesňové ochorenia viniča</a:t>
            </a:r>
          </a:p>
        </p:txBody>
      </p:sp>
      <p:pic>
        <p:nvPicPr>
          <p:cNvPr id="2060" name="Picture 12" descr="Sulka k">
            <a:extLst>
              <a:ext uri="{FF2B5EF4-FFF2-40B4-BE49-F238E27FC236}">
                <a16:creationId xmlns:a16="http://schemas.microsoft.com/office/drawing/2014/main" xmlns="" id="{82F19414-DC39-4FCB-9888-71D3FCE77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1" r="32360"/>
          <a:stretch/>
        </p:blipFill>
        <p:spPr bwMode="auto">
          <a:xfrm>
            <a:off x="7815655" y="918207"/>
            <a:ext cx="872852" cy="2364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55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3DC3310-4F76-444A-9914-99CA1213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0"/>
            <a:ext cx="7467600" cy="53469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/>
              <a:t>Insekticídy  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21FE89B-A481-43E7-9363-8A8F5887214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7" y="806480"/>
            <a:ext cx="8424937" cy="38304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i="1" dirty="0"/>
              <a:t>Z </a:t>
            </a:r>
            <a:r>
              <a:rPr lang="sk-SK" i="1" dirty="0" err="1"/>
              <a:t>ang</a:t>
            </a:r>
            <a:r>
              <a:rPr lang="sk-SK" i="1" dirty="0"/>
              <a:t>. </a:t>
            </a:r>
            <a:r>
              <a:rPr lang="sk-SK" i="1" dirty="0" err="1"/>
              <a:t>insect</a:t>
            </a:r>
            <a:r>
              <a:rPr lang="sk-SK" i="1" dirty="0"/>
              <a:t>– hmyz</a:t>
            </a:r>
          </a:p>
          <a:p>
            <a:pPr>
              <a:lnSpc>
                <a:spcPct val="150000"/>
              </a:lnSpc>
            </a:pPr>
            <a:r>
              <a:rPr lang="sk-SK" dirty="0">
                <a:solidFill>
                  <a:schemeClr val="bg2">
                    <a:lumMod val="50000"/>
                  </a:schemeClr>
                </a:solidFill>
              </a:rPr>
              <a:t>Sú to prostriedky na ničenie </a:t>
            </a:r>
            <a:r>
              <a:rPr lang="sk-SK" b="1" dirty="0">
                <a:solidFill>
                  <a:schemeClr val="bg2">
                    <a:lumMod val="50000"/>
                  </a:schemeClr>
                </a:solidFill>
              </a:rPr>
              <a:t>živočíšnych škodcov, hlavne hmyzu.</a:t>
            </a:r>
            <a:endParaRPr lang="sk-SK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Veľmi často ich používame aj </a:t>
            </a:r>
            <a:r>
              <a:rPr lang="sk-SK" b="1" dirty="0">
                <a:solidFill>
                  <a:schemeClr val="accent2">
                    <a:lumMod val="75000"/>
                  </a:schemeClr>
                </a:solidFill>
              </a:rPr>
              <a:t>v domácnostiach.</a:t>
            </a:r>
          </a:p>
          <a:p>
            <a:pPr>
              <a:lnSpc>
                <a:spcPct val="150000"/>
              </a:lnSpc>
            </a:pP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>Ich veľkou nevýhodou je </a:t>
            </a:r>
            <a:r>
              <a:rPr lang="sk-SK" b="1" dirty="0">
                <a:solidFill>
                  <a:schemeClr val="accent3">
                    <a:lumMod val="75000"/>
                  </a:schemeClr>
                </a:solidFill>
              </a:rPr>
              <a:t>ničenie</a:t>
            </a: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> aj užitočného hmyzu, najmä </a:t>
            </a:r>
            <a:r>
              <a:rPr lang="sk-SK" b="1" dirty="0">
                <a:solidFill>
                  <a:schemeClr val="accent3">
                    <a:lumMod val="75000"/>
                  </a:schemeClr>
                </a:solidFill>
              </a:rPr>
              <a:t>včiel.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2">
                  <a:lumMod val="50000"/>
                </a:schemeClr>
              </a:solidFill>
            </a:endParaRPr>
          </a:p>
          <a:p>
            <a:endParaRPr lang="sk-SK" dirty="0"/>
          </a:p>
          <a:p>
            <a:pPr lvl="1"/>
            <a:endParaRPr lang="sk-SK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70CD0E38-2F8D-481D-946A-9C8DF650F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3" t="8495" r="24800" b="12654"/>
          <a:stretch/>
        </p:blipFill>
        <p:spPr bwMode="auto">
          <a:xfrm>
            <a:off x="6772158" y="4029100"/>
            <a:ext cx="1244140" cy="2005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xmlns="" id="{CD4299C3-655D-43EA-9D5E-B0BE7A3D631A}"/>
              </a:ext>
            </a:extLst>
          </p:cNvPr>
          <p:cNvSpPr txBox="1"/>
          <p:nvPr/>
        </p:nvSpPr>
        <p:spPr>
          <a:xfrm>
            <a:off x="6314108" y="6034589"/>
            <a:ext cx="216024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/>
              <a:t>Prípravok na ničenie roztočov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xmlns="" id="{A66CA762-DAE5-48C0-A55C-3A56D08B6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0" r="29210"/>
          <a:stretch/>
        </p:blipFill>
        <p:spPr bwMode="auto">
          <a:xfrm>
            <a:off x="547537" y="4438472"/>
            <a:ext cx="1244140" cy="2182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Biolit sprej Plus na osy | Dr.Max">
            <a:extLst>
              <a:ext uri="{FF2B5EF4-FFF2-40B4-BE49-F238E27FC236}">
                <a16:creationId xmlns:a16="http://schemas.microsoft.com/office/drawing/2014/main" xmlns="" id="{2B78810E-8F93-44CD-9846-8132D48CD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0" r="35273"/>
          <a:stretch/>
        </p:blipFill>
        <p:spPr bwMode="auto">
          <a:xfrm>
            <a:off x="4273352" y="3969007"/>
            <a:ext cx="780332" cy="2651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uper Cobra Kills Flying Insects sprej proti lietajúcemu hmyzu 400 ...">
            <a:extLst>
              <a:ext uri="{FF2B5EF4-FFF2-40B4-BE49-F238E27FC236}">
                <a16:creationId xmlns:a16="http://schemas.microsoft.com/office/drawing/2014/main" xmlns="" id="{769038F3-62E9-4543-B6D7-88DC007BA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2" r="32542"/>
          <a:stretch/>
        </p:blipFill>
        <p:spPr bwMode="auto">
          <a:xfrm>
            <a:off x="5158188" y="3906202"/>
            <a:ext cx="947860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95DB4EE0-1ACE-44B1-A9C1-FC379FB4EF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721" r="24597"/>
          <a:stretch/>
        </p:blipFill>
        <p:spPr>
          <a:xfrm>
            <a:off x="2629765" y="4131691"/>
            <a:ext cx="1175196" cy="246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0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5DC9C8D-978F-4E41-8675-C3812EF9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-10789"/>
            <a:ext cx="7467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/>
              <a:t>Použitie pesticídov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45F8A43-C534-42ED-A247-988098DFF5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479277"/>
            <a:ext cx="7200800" cy="614447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accent2">
                    <a:lumMod val="75000"/>
                  </a:schemeClr>
                </a:solidFill>
              </a:rPr>
              <a:t>Pesticídy sú jedy!</a:t>
            </a:r>
          </a:p>
          <a:p>
            <a:pPr>
              <a:lnSpc>
                <a:spcPct val="150000"/>
              </a:lnSpc>
            </a:pPr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Najčastejšie sa používajú vo forme </a:t>
            </a:r>
            <a:r>
              <a:rPr lang="sk-SK" b="1" dirty="0">
                <a:solidFill>
                  <a:schemeClr val="bg2">
                    <a:lumMod val="25000"/>
                  </a:schemeClr>
                </a:solidFill>
              </a:rPr>
              <a:t>postrekov.</a:t>
            </a:r>
          </a:p>
          <a:p>
            <a:pPr>
              <a:lnSpc>
                <a:spcPct val="150000"/>
              </a:lnSpc>
            </a:pP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>To sú dva hlavné dôvody, prečo je nevyhnutné:</a:t>
            </a:r>
          </a:p>
          <a:p>
            <a:pPr lvl="1">
              <a:lnSpc>
                <a:spcPct val="150000"/>
              </a:lnSpc>
            </a:pP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Veľmi pozorne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čítať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 ich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návod 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na použitie.</a:t>
            </a:r>
          </a:p>
          <a:p>
            <a:pPr lvl="1">
              <a:lnSpc>
                <a:spcPct val="150000"/>
              </a:lnSpc>
            </a:pPr>
            <a:r>
              <a:rPr lang="sk-SK" dirty="0">
                <a:solidFill>
                  <a:schemeClr val="bg2">
                    <a:lumMod val="50000"/>
                  </a:schemeClr>
                </a:solidFill>
              </a:rPr>
              <a:t>Dodržiavať dávkovanie, koncentráciu, ...</a:t>
            </a:r>
          </a:p>
          <a:p>
            <a:pPr lvl="1">
              <a:lnSpc>
                <a:spcPct val="150000"/>
              </a:lnSpc>
            </a:pP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Používať </a:t>
            </a:r>
            <a:r>
              <a:rPr lang="sk-SK" b="1" dirty="0">
                <a:solidFill>
                  <a:schemeClr val="accent6">
                    <a:lumMod val="75000"/>
                  </a:schemeClr>
                </a:solidFill>
              </a:rPr>
              <a:t>ochranné pracovné prostriedky 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– aj doma!</a:t>
            </a:r>
          </a:p>
          <a:p>
            <a:pPr lvl="1">
              <a:lnSpc>
                <a:spcPct val="150000"/>
              </a:lnSpc>
            </a:pP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Dodržiavať tzv. </a:t>
            </a:r>
            <a:r>
              <a:rPr lang="sk-SK" b="1" dirty="0">
                <a:solidFill>
                  <a:schemeClr val="accent4">
                    <a:lumMod val="75000"/>
                  </a:schemeClr>
                </a:solidFill>
              </a:rPr>
              <a:t>ochrannú dobu</a:t>
            </a: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, počas ktorej sa rastliny, ich plody nesmú konzumovať. </a:t>
            </a:r>
          </a:p>
          <a:p>
            <a:pPr lvl="1">
              <a:lnSpc>
                <a:spcPct val="150000"/>
              </a:lnSpc>
            </a:pPr>
            <a:r>
              <a:rPr lang="sk-SK" dirty="0">
                <a:solidFill>
                  <a:schemeClr val="tx2">
                    <a:lumMod val="75000"/>
                  </a:schemeClr>
                </a:solidFill>
              </a:rPr>
              <a:t>Ak napríklad postrekujeme stromy, treba dávať pozor na plodiny zasadené v ich blízkosti.</a:t>
            </a:r>
          </a:p>
          <a:p>
            <a:pPr lvl="1">
              <a:lnSpc>
                <a:spcPct val="150000"/>
              </a:lnSpc>
            </a:pP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Nepostrekovať vo veternom počasí.</a:t>
            </a:r>
          </a:p>
        </p:txBody>
      </p:sp>
      <p:pic>
        <p:nvPicPr>
          <p:cNvPr id="5122" name="Picture 2" descr="Aj bežné dávky pesticídov predstavujú zdravotné riziko">
            <a:extLst>
              <a:ext uri="{FF2B5EF4-FFF2-40B4-BE49-F238E27FC236}">
                <a16:creationId xmlns:a16="http://schemas.microsoft.com/office/drawing/2014/main" xmlns="" id="{C478F03F-B45A-4C97-A480-E8EF013228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7" r="42913" b="3931"/>
          <a:stretch/>
        </p:blipFill>
        <p:spPr bwMode="auto">
          <a:xfrm>
            <a:off x="7092280" y="3717032"/>
            <a:ext cx="1610265" cy="1643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7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5DC9C8D-978F-4E41-8675-C3812EF9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7467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/>
              <a:t>Použitie pesticídov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45F8A43-C534-42ED-A247-988098DFF5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507288" cy="59492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accent2">
                    <a:lumMod val="75000"/>
                  </a:schemeClr>
                </a:solidFill>
              </a:rPr>
              <a:t>Ich nadmerné a nesprávne používanie :</a:t>
            </a:r>
          </a:p>
          <a:p>
            <a:pPr>
              <a:lnSpc>
                <a:spcPct val="150000"/>
              </a:lnSpc>
            </a:pPr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porušuje ekologickú rovnováhu,</a:t>
            </a:r>
            <a:endParaRPr lang="sk-SK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>znečisťuje povrchové aj podzemné vody,</a:t>
            </a:r>
          </a:p>
          <a:p>
            <a:pPr>
              <a:lnSpc>
                <a:spcPct val="150000"/>
              </a:lnSpc>
            </a:pP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ničí a poškodzuje užitočný hmyz a živočíchy,</a:t>
            </a:r>
          </a:p>
          <a:p>
            <a:pPr>
              <a:lnSpc>
                <a:spcPct val="150000"/>
              </a:lnSpc>
            </a:pPr>
            <a:r>
              <a:rPr lang="sk-SK" dirty="0">
                <a:solidFill>
                  <a:schemeClr val="bg2">
                    <a:lumMod val="50000"/>
                  </a:schemeClr>
                </a:solidFill>
              </a:rPr>
              <a:t>môže kontaminovať aj pôdu a vzduch,</a:t>
            </a:r>
          </a:p>
          <a:p>
            <a:pPr>
              <a:lnSpc>
                <a:spcPct val="150000"/>
              </a:lnSpc>
            </a:pP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spôsobuje, že sa dostávajú a hromadia v telách živočíchov,</a:t>
            </a:r>
          </a:p>
          <a:p>
            <a:pPr>
              <a:lnSpc>
                <a:spcPct val="150000"/>
              </a:lnSpc>
            </a:pP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Je nebezpečné pre človeka.</a:t>
            </a:r>
          </a:p>
          <a:p>
            <a:pPr>
              <a:lnSpc>
                <a:spcPct val="150000"/>
              </a:lnSpc>
            </a:pPr>
            <a:r>
              <a:rPr lang="sk-SK" i="1" dirty="0">
                <a:solidFill>
                  <a:schemeClr val="bg2">
                    <a:lumMod val="10000"/>
                  </a:schemeClr>
                </a:solidFill>
              </a:rPr>
              <a:t>Preto sa nemôžu uvádzať na trh bez úradného testovania a registrácie v rámci, ktorých sa stanovia aj podmienky pre používanie v daných prírodných, klimatických podmienkach štátu.</a:t>
            </a:r>
          </a:p>
        </p:txBody>
      </p:sp>
      <p:pic>
        <p:nvPicPr>
          <p:cNvPr id="6148" name="Picture 4" descr="Európska komisia nedokáže presne monitorovať riziká vyplývajúce z ...">
            <a:extLst>
              <a:ext uri="{FF2B5EF4-FFF2-40B4-BE49-F238E27FC236}">
                <a16:creationId xmlns:a16="http://schemas.microsoft.com/office/drawing/2014/main" xmlns="" id="{913C170C-9A6F-46B9-BC42-7FAA8ABD9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67" y="1484784"/>
            <a:ext cx="2046333" cy="115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57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518</Words>
  <Application>Microsoft Office PowerPoint</Application>
  <PresentationFormat>Prezentácia na obrazovke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Arkáda</vt:lpstr>
      <vt:lpstr>Organické látky v bežnom živote</vt:lpstr>
      <vt:lpstr>Pesticídy</vt:lpstr>
      <vt:lpstr>Pesticídy </vt:lpstr>
      <vt:lpstr>Skupiny pesticídov:</vt:lpstr>
      <vt:lpstr>Herbicídy  :</vt:lpstr>
      <vt:lpstr>Fungicídy :</vt:lpstr>
      <vt:lpstr>Insekticídy  :</vt:lpstr>
      <vt:lpstr>Použitie pesticídov</vt:lpstr>
      <vt:lpstr>Použitie pesticídov</vt:lpstr>
      <vt:lpstr>Prezentácia programu PowerPoint</vt:lpstr>
      <vt:lpstr>Ďakujem za pozornosť!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Organické látky v živých organizmoch</dc:title>
  <dc:creator>Zuzana  Kodadová</dc:creator>
  <cp:lastModifiedBy>spravca</cp:lastModifiedBy>
  <cp:revision>386</cp:revision>
  <dcterms:created xsi:type="dcterms:W3CDTF">2020-02-03T08:33:03Z</dcterms:created>
  <dcterms:modified xsi:type="dcterms:W3CDTF">2020-06-07T20:15:08Z</dcterms:modified>
</cp:coreProperties>
</file>