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úhe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úhlý trojúhe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úhe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Přímá spojovací čár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úhlý trojúhe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search?q=oxid+hlinity&amp;tbm=isch&amp;hl=sk&amp;gbv=2&amp;oq=oxid+hlinity&amp;gs_l=img.3..0i24l2.21584.22433.0.22876.4.4.0.0.0.0.131.504.0j4.4.0.msedr...0...1ac.1.34.img..3.1.131.-n0dEM8L7nQ" TargetMode="External"/><Relationship Id="rId2" Type="http://schemas.openxmlformats.org/officeDocument/2006/relationships/hyperlink" Target="http://www.google.sk/search?q=periodick%C3%A1+s%C3%BAstava+chemick%C3%BDch+prvkov&amp;hl=sk&amp;gbv=2&amp;prmd=ivns&amp;source=lnms&amp;tbm=isch&amp;sa=X&amp;ei=xtuiVJPlFIm2Ue7ogfAN&amp;ved=0CAUQ_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images?hl=sk&amp;q=sluda&amp;gbv=2&amp;sa=X&amp;oi=image_result_group&amp;ei=fgSkVPepHMOyUZq-gqAL&amp;ved=0CB8QsAQ" TargetMode="External"/><Relationship Id="rId5" Type="http://schemas.openxmlformats.org/officeDocument/2006/relationships/hyperlink" Target="http://www.google.sk/images?q=ZIVEC&amp;hl=sk&amp;gbv=2&amp;oq=ZIVEC&amp;gs_l=img.3..0l10.89294.91650.0.91748.7.6.1.0.0.0.209.678.1j3j1.5.0.msedr...0...1ac.1.34.img..3.4.331.PGuWa1-n150" TargetMode="External"/><Relationship Id="rId4" Type="http://schemas.openxmlformats.org/officeDocument/2006/relationships/hyperlink" Target="http://www.google.sk/search?q=hydroxid+hlinity&amp;tbm=isch&amp;hl=sk&amp;gbv=2&amp;oq=hydroxid+hlinity&amp;gs_l=img.3...24812.284541.0.285553.16.10.0.6.6.0.202.1338.1j8j1.10.0.msedr...0...1ac.1.34.img..2.14.1169.wXApqfRBZM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3140968"/>
            <a:ext cx="8062912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k-SK" sz="7200" b="1" cap="all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P-prvky</a:t>
            </a:r>
            <a:r>
              <a:rPr lang="sk-SK" sz="72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-</a:t>
            </a:r>
            <a:r>
              <a:rPr lang="sk-SK" sz="7200" b="1" cap="all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HLINÍk</a:t>
            </a:r>
            <a:endParaRPr lang="sk-SK" sz="72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9600" dirty="0" smtClean="0">
                <a:solidFill>
                  <a:srgbClr val="00B050"/>
                </a:solidFill>
              </a:rPr>
              <a:t>ZDROJE</a:t>
            </a:r>
            <a:endParaRPr lang="sk-SK" sz="9600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400" dirty="0" smtClean="0">
                <a:solidFill>
                  <a:srgbClr val="FF0000"/>
                </a:solidFill>
              </a:rPr>
              <a:t>Učebnica chémie  pre 2.ročník gymnázia so štvorročným štúdiom a 6.ročník gymnázia s osemročným štúdiom.</a:t>
            </a:r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2"/>
              </a:rPr>
              <a:t>http://www.google.sk/search?q=periodick%C3%A1+s%C3%BAstava+chemick%C3%BDch+prvkov&amp;hl=sk&amp;gbv=2&amp;prmd=ivns&amp;source=lnms&amp;tbm=isch&amp;sa=X&amp;ei=xtuiVJPlFIm2Ue7ogfAN&amp;ved=0CAUQ_AU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3"/>
              </a:rPr>
              <a:t>http://www.google.sk/search?q=oxid+hlinity&amp;tbm=isch&amp;hl=sk&amp;gbv=2&amp;oq=oxid+hlinity&amp;gs_l=img.3..0i24l2.21584.22433.0.22876.4.4.0.0.0.0.131.504.0j4.4.0.msedr...0...1ac.1.34.img..3.1.131.-n0dEM8L7nQ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4"/>
              </a:rPr>
              <a:t>http://www.google.sk/search?q=hydroxid+hlinity&amp;tbm=isch&amp;hl=sk&amp;gbv=2&amp;oq=hydroxid+hlinity&amp;gs_l=img.3...24812.284541.0.285553.16.10.0.6.6.0.202.1338.1j8j1.10.0.msedr...0...1ac.1.34.img..2.14.1169.wXApqfRBZMg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5"/>
              </a:rPr>
              <a:t>http://www.google.sk/images?q=ZIVEC&amp;hl=sk&amp;gbv=2&amp;oq=ZIVEC&amp;gs_l=img.3..0l10.89294.91650.0.91748.7.6.1.0.0.0.209.678.1j3j1.5.0.msedr...0...1ac.1.34.img..3.4.331.PGuWa1-n150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6"/>
              </a:rPr>
              <a:t>http://www.google.sk/images?hl=sk&amp;q=sluda&amp;gbv=2&amp;sa=X&amp;oi=image_result_group&amp;ei=fgSkVPepHMOyUZq-gqAL&amp;ved=0CB8QsAQ</a:t>
            </a:r>
            <a:endParaRPr lang="sk-SK" sz="1400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C00000"/>
                </a:solidFill>
              </a:rPr>
              <a:t>HLINÍK</a:t>
            </a:r>
            <a:endParaRPr lang="sk-SK" sz="72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46237"/>
            <a:ext cx="9144000" cy="4526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600" dirty="0" smtClean="0"/>
              <a:t> Nachádza sa v  13.skupine, 3.periode periodickej sústavy prvkov.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Patrí medzi </a:t>
            </a:r>
            <a:r>
              <a:rPr lang="sk-SK" sz="1600" dirty="0" err="1" smtClean="0"/>
              <a:t>p-prvky</a:t>
            </a:r>
            <a:r>
              <a:rPr lang="sk-SK" sz="1600" dirty="0" smtClean="0"/>
              <a:t> spolu s bórom(B), gáliom(</a:t>
            </a:r>
            <a:r>
              <a:rPr lang="sk-SK" sz="1600" dirty="0" err="1" smtClean="0"/>
              <a:t>Ga</a:t>
            </a:r>
            <a:r>
              <a:rPr lang="sk-SK" sz="1600" dirty="0" smtClean="0"/>
              <a:t>), </a:t>
            </a:r>
            <a:r>
              <a:rPr lang="sk-SK" sz="1600" dirty="0" err="1" smtClean="0"/>
              <a:t>indiom</a:t>
            </a:r>
            <a:r>
              <a:rPr lang="sk-SK" sz="1600" dirty="0" smtClean="0"/>
              <a:t>(In), táliom(</a:t>
            </a:r>
            <a:r>
              <a:rPr lang="sk-SK" sz="1600" dirty="0" err="1" smtClean="0"/>
              <a:t>Tl</a:t>
            </a:r>
            <a:r>
              <a:rPr lang="sk-SK" sz="16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ZAKLADNÉ CHARAKTERISTIKY HLINIKA- elektrónová konfigurácia atómu:[Ne]3s</a:t>
            </a:r>
            <a:r>
              <a:rPr lang="sk-SK" sz="1600" baseline="30000" dirty="0" smtClean="0"/>
              <a:t>2</a:t>
            </a:r>
            <a:r>
              <a:rPr lang="sk-SK" sz="1600" dirty="0" smtClean="0"/>
              <a:t>3p</a:t>
            </a:r>
            <a:r>
              <a:rPr lang="sk-SK" sz="1600" baseline="30000" dirty="0" smtClean="0"/>
              <a:t>1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</a:t>
            </a:r>
            <a:r>
              <a:rPr lang="sk-SK" sz="1600" dirty="0" err="1" smtClean="0"/>
              <a:t>elektronegativita</a:t>
            </a:r>
            <a:r>
              <a:rPr lang="sk-SK" sz="1600" dirty="0" smtClean="0"/>
              <a:t> :1,6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</a:t>
            </a:r>
            <a:r>
              <a:rPr lang="sk-SK" sz="1600" dirty="0" err="1" smtClean="0"/>
              <a:t>molárna</a:t>
            </a:r>
            <a:r>
              <a:rPr lang="sk-SK" sz="1600" dirty="0" smtClean="0"/>
              <a:t> hmotnosť: 26,98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-teplota topenia/°C: 660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-oxidačne číslo : III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</a:t>
            </a:r>
          </a:p>
          <a:p>
            <a:pPr>
              <a:buFont typeface="Wingdings" pitchFamily="2" charset="2"/>
              <a:buChar char="v"/>
            </a:pPr>
            <a:endParaRPr lang="sk-SK" sz="1600" dirty="0" smtClean="0"/>
          </a:p>
          <a:p>
            <a:pPr>
              <a:buFont typeface="Wingdings" pitchFamily="2" charset="2"/>
              <a:buChar char="v"/>
            </a:pPr>
            <a:endParaRPr lang="sk-SK" sz="1600" dirty="0" smtClean="0"/>
          </a:p>
          <a:p>
            <a:pPr>
              <a:buNone/>
            </a:pPr>
            <a:endParaRPr lang="sk-SK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3096344" cy="39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C00000"/>
                </a:solidFill>
              </a:rPr>
              <a:t>FYZIKALNE  A CHEMICKE VLASTNOSŤI HLINÍKA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800" dirty="0" smtClean="0"/>
              <a:t>Striebro lesklý, ľahký kov.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Veľmi kujný, ťažný a dobre vedie  elektrický prúd.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V čistom stave je mäkký  (nie je vhodný konštrukčný materiál).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Najpoužívanejšie v zmesi z meďou, mangánom, horčíkom,  kremíkom či zinkom.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Je vyrábaný z hliníkových  rúd, najvýznamnejšou je bauxit.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Na  Slovensku sa hliník  vyrába  v závode Slovaco  v Žiari nad Hronom 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Do popredia sa dostáva  recyklácia  hliníka.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Recykláciou sa  ušetrí až 95% energie a v každej tone asi 4 tony bauxitu.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Odoláva  korózii, pokrýva sa vrstvičkou vlastného oxidu.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Je reaktívny , ma amfotérne vlastnosti,  reaguje s kyselinami aj oxidmi.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672" y="1484784"/>
            <a:ext cx="2952328" cy="188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795664"/>
            <a:ext cx="2812276" cy="206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>
            <a:stCxn id="1026" idx="3"/>
          </p:cNvCxnSpPr>
          <p:nvPr/>
        </p:nvCxnSpPr>
        <p:spPr>
          <a:xfrm>
            <a:off x="2571750" y="2698651"/>
            <a:ext cx="1424186" cy="10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1028" idx="3"/>
          </p:cNvCxnSpPr>
          <p:nvPr/>
        </p:nvCxnSpPr>
        <p:spPr>
          <a:xfrm flipV="1">
            <a:off x="6160140" y="5301208"/>
            <a:ext cx="860132" cy="52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rot="10800000" flipV="1">
            <a:off x="5004048" y="2996952"/>
            <a:ext cx="122413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399593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PEVNÝ HLINIK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203848" y="37170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PRAŠKOVÝ HLINIK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948264" y="50131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HLINIKOVÁ FOLIA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ZLUČENINY HLINÍKA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600" dirty="0" smtClean="0">
                <a:solidFill>
                  <a:srgbClr val="002060"/>
                </a:solidFill>
              </a:rPr>
              <a:t>Oxid hlinitý(Al</a:t>
            </a:r>
            <a:r>
              <a:rPr lang="sk-SK" sz="1600" baseline="-25000" dirty="0" smtClean="0">
                <a:solidFill>
                  <a:srgbClr val="002060"/>
                </a:solidFill>
              </a:rPr>
              <a:t>2</a:t>
            </a:r>
            <a:r>
              <a:rPr lang="sk-SK" sz="1600" dirty="0" smtClean="0">
                <a:solidFill>
                  <a:srgbClr val="002060"/>
                </a:solidFill>
              </a:rPr>
              <a:t>O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)</a:t>
            </a:r>
            <a:r>
              <a:rPr lang="sk-SK" sz="1600" dirty="0" smtClean="0"/>
              <a:t>-pripravuje sa spaľovaním práškového hliníka na vzduchu.</a:t>
            </a:r>
          </a:p>
          <a:p>
            <a:pPr>
              <a:buNone/>
            </a:pPr>
            <a:r>
              <a:rPr lang="sk-SK" sz="1600" dirty="0" smtClean="0"/>
              <a:t>                                       -nereaguje s vodou</a:t>
            </a:r>
          </a:p>
          <a:p>
            <a:pPr>
              <a:buNone/>
            </a:pPr>
            <a:r>
              <a:rPr lang="sk-SK" sz="1600" dirty="0" smtClean="0"/>
              <a:t>                                       -v prírode sa vyskytuje ako minerál  </a:t>
            </a:r>
            <a:r>
              <a:rPr lang="sk-SK" sz="1600" b="1" u="sng" dirty="0" smtClean="0"/>
              <a:t>korund</a:t>
            </a:r>
            <a:r>
              <a:rPr lang="sk-SK" sz="1600" dirty="0" smtClean="0"/>
              <a:t>, niektoré jeho odrody sú známe drahokamy –červený  rubín a  modrý  zafír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>
                <a:solidFill>
                  <a:srgbClr val="002060"/>
                </a:solidFill>
              </a:rPr>
              <a:t>Hydroxid hlinitý[</a:t>
            </a:r>
            <a:r>
              <a:rPr lang="sk-SK" sz="1600" dirty="0" err="1" smtClean="0">
                <a:solidFill>
                  <a:srgbClr val="002060"/>
                </a:solidFill>
              </a:rPr>
              <a:t>Al</a:t>
            </a:r>
            <a:r>
              <a:rPr lang="sk-SK" sz="1600" dirty="0" smtClean="0">
                <a:solidFill>
                  <a:srgbClr val="002060"/>
                </a:solidFill>
              </a:rPr>
              <a:t> (OH)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]</a:t>
            </a:r>
            <a:r>
              <a:rPr lang="sk-SK" sz="1600" dirty="0" smtClean="0"/>
              <a:t>-je biela gélovitá, malo rozpustná látka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-rozpúšťa sa v kyselinách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-reakcia s roztokmi hydroxidov vznikajú </a:t>
            </a:r>
            <a:r>
              <a:rPr lang="sk-SK" sz="1600" dirty="0" err="1" smtClean="0"/>
              <a:t>hydroxohlinitany</a:t>
            </a:r>
            <a:endParaRPr lang="sk-SK" sz="1600" dirty="0" smtClean="0"/>
          </a:p>
          <a:p>
            <a:pPr>
              <a:buNone/>
            </a:pPr>
            <a:endParaRPr lang="sk-SK" sz="1600" dirty="0" smtClean="0"/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 </a:t>
            </a:r>
            <a:r>
              <a:rPr lang="sk-SK" sz="1600" dirty="0" err="1" smtClean="0">
                <a:solidFill>
                  <a:srgbClr val="002060"/>
                </a:solidFill>
              </a:rPr>
              <a:t>Halogenidy</a:t>
            </a:r>
            <a:r>
              <a:rPr lang="sk-SK" sz="1600" dirty="0" smtClean="0">
                <a:solidFill>
                  <a:srgbClr val="002060"/>
                </a:solidFill>
              </a:rPr>
              <a:t> hlinité (AlX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)</a:t>
            </a:r>
            <a:r>
              <a:rPr lang="sk-SK" sz="1600" dirty="0" smtClean="0"/>
              <a:t>-okrem fluoridu hlinitého, ktorý je iónovou zlúčeninou, sú atómy všetkých ostatných halogenidov hliníka viazane kovalentnou väzbou 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-všetky podliehajú hydrolýze, za prítomnosti vzdušnej vlhkosti čo sa prejavuje dymením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-veľmi známy </a:t>
            </a:r>
            <a:r>
              <a:rPr lang="sk-SK" sz="1600" b="1" u="sng" dirty="0" smtClean="0"/>
              <a:t>chlorid hlinitý(AlCl</a:t>
            </a:r>
            <a:r>
              <a:rPr lang="sk-SK" sz="1600" b="1" u="sng" baseline="-25000" dirty="0" smtClean="0"/>
              <a:t>3</a:t>
            </a:r>
            <a:r>
              <a:rPr lang="sk-SK" sz="1600" b="1" u="sng" dirty="0" smtClean="0"/>
              <a:t>)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9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33056"/>
            <a:ext cx="981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 flipV="1">
            <a:off x="2051720" y="404664"/>
            <a:ext cx="12961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2051" idx="3"/>
          </p:cNvCxnSpPr>
          <p:nvPr/>
        </p:nvCxnSpPr>
        <p:spPr>
          <a:xfrm flipV="1">
            <a:off x="1371600" y="3356992"/>
            <a:ext cx="1184176" cy="19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2052" idx="3"/>
          </p:cNvCxnSpPr>
          <p:nvPr/>
        </p:nvCxnSpPr>
        <p:spPr>
          <a:xfrm flipV="1">
            <a:off x="981075" y="4509120"/>
            <a:ext cx="1286669" cy="19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3203848" y="2606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OXID HLINITÝ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248376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RUBÍN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26774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ZAFÍR</a:t>
            </a:r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Přímá spojovací šipka 17"/>
          <p:cNvCxnSpPr>
            <a:stCxn id="2053" idx="1"/>
          </p:cNvCxnSpPr>
          <p:nvPr/>
        </p:nvCxnSpPr>
        <p:spPr>
          <a:xfrm rot="10800000" flipV="1">
            <a:off x="5724128" y="1143000"/>
            <a:ext cx="1133872" cy="1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4427984" y="11247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HYDROXID HLINITÝ</a:t>
            </a:r>
            <a:endParaRPr lang="sk-SK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7500" y="5000625"/>
            <a:ext cx="24765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Přímá spojovací šipka 21"/>
          <p:cNvCxnSpPr/>
          <p:nvPr/>
        </p:nvCxnSpPr>
        <p:spPr>
          <a:xfrm rot="10800000">
            <a:off x="5652120" y="4005064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4355976" y="36450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CHLORID HLINITÝ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VÝSKYT HLINÍKA A JEHO ZLUĚNÝN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Je tretím najrozšírenejším prvkom zemskej kôry.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Je najrozšírenejším kovovým prvkom.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V zemskej kôre do 16km hĺbky je 8% hliníka.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V prírode iba vo forme zlúčenín.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Je stavebnou zložkou napr. sľudy a živcov.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248"/>
            <a:ext cx="1899606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Přímá spojovací šipka 5"/>
          <p:cNvCxnSpPr>
            <a:stCxn id="1026" idx="3"/>
          </p:cNvCxnSpPr>
          <p:nvPr/>
        </p:nvCxnSpPr>
        <p:spPr>
          <a:xfrm flipV="1">
            <a:off x="1899606" y="6021288"/>
            <a:ext cx="944202" cy="23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771800" y="5877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SĽUDA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728" y="5211688"/>
            <a:ext cx="1929272" cy="16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Přímá spojovací šipka 9"/>
          <p:cNvCxnSpPr>
            <a:stCxn id="1027" idx="1"/>
          </p:cNvCxnSpPr>
          <p:nvPr/>
        </p:nvCxnSpPr>
        <p:spPr>
          <a:xfrm rot="10800000">
            <a:off x="6156176" y="6021288"/>
            <a:ext cx="1058552" cy="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5436096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ŽIVEC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VÝZNAM HLINÍKA A JEHO ZLUĚNÝN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000" dirty="0" smtClean="0"/>
              <a:t>V domácnosti ako alobal, práškový hliník sa pridáva do niektorých zubných pást.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V hutníctve aluminotermicka výroba kovov. 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Vo forme zliatin v automobilovom, lodiarskom a leteckom priemysle.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Z čistého oxidu hlinitého sa vyrábajú umele drahokamy.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Syntetické rubíny sa používajú v ložiskách.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Chlorid hlinitý je známy katalyzátor a v antiperspirantoch. 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Síran hlinitý v textilnom a papiernickom priemysle, známy aj ako moridlo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Octan hlinitý proti opuchom a zápalom v octanovej masti.                                                   </a:t>
            </a:r>
          </a:p>
          <a:p>
            <a:pPr>
              <a:buFont typeface="Wingdings" pitchFamily="2" charset="2"/>
              <a:buChar char="v"/>
            </a:pPr>
            <a:endParaRPr lang="sk-SK" sz="2000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Dôležité  zhrnutie !!!!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2600" dirty="0" smtClean="0"/>
              <a:t>Hliník je tretím najrozšírenejším prvkom v zemskej kôre.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Vyskytuje sa predovšetkým vo forme zlúčenín s kladným oxidačným číslom III.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Hliník, oxid hlinitý a hydroxid hlinitý sú amfoterné látky. Reagujú s roztokmi  kyselín aj hydroxidov.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Vďaka svojim vlastnostiam nachádza hliník a jeho zlúčeniny široké uplatnenie v bežnom živote aj priemysle, predovšetkým ako spotrebný a konštrukčný materiál.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ent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alen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alen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261</TotalTime>
  <Words>553</Words>
  <Application>Microsoft Office PowerPoint</Application>
  <PresentationFormat>Prezentácia na obrazovke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Talent</vt:lpstr>
      <vt:lpstr>P-prvky -HLINÍk</vt:lpstr>
      <vt:lpstr>HLINÍK</vt:lpstr>
      <vt:lpstr>FYZIKALNE  A CHEMICKE VLASTNOSŤI HLINÍKA</vt:lpstr>
      <vt:lpstr>Snímka 4</vt:lpstr>
      <vt:lpstr>ZLUČENINY HLINÍKA</vt:lpstr>
      <vt:lpstr>Snímka 6</vt:lpstr>
      <vt:lpstr>VÝSKYT HLINÍKA A JEHO ZLUĚNÝN</vt:lpstr>
      <vt:lpstr>VÝZNAM HLINÍKA A JEHO ZLUĚNÝN</vt:lpstr>
      <vt:lpstr>Dôležité  zhrnutie !!!!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x</dc:creator>
  <cp:lastModifiedBy>Gymgl</cp:lastModifiedBy>
  <cp:revision>23</cp:revision>
  <dcterms:created xsi:type="dcterms:W3CDTF">2001-12-31T23:48:22Z</dcterms:created>
  <dcterms:modified xsi:type="dcterms:W3CDTF">2015-01-11T17:56:53Z</dcterms:modified>
</cp:coreProperties>
</file>