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9" r:id="rId4"/>
    <p:sldId id="261" r:id="rId5"/>
    <p:sldId id="262" r:id="rId6"/>
    <p:sldId id="263" r:id="rId7"/>
    <p:sldId id="257" r:id="rId8"/>
    <p:sldId id="264" r:id="rId9"/>
    <p:sldId id="272" r:id="rId10"/>
    <p:sldId id="265" r:id="rId11"/>
    <p:sldId id="267" r:id="rId12"/>
    <p:sldId id="268" r:id="rId13"/>
    <p:sldId id="266" r:id="rId14"/>
    <p:sldId id="269" r:id="rId15"/>
    <p:sldId id="271" r:id="rId16"/>
    <p:sldId id="270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BFFC2-235C-47B1-8758-A2685AEB9BDD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5E910-C86A-4433-AC68-E168ABEF16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91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372C6-3D44-4995-80A4-849DAE51714C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46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11. 3. 2014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Spojivové tkanivo I.</a:t>
            </a:r>
            <a:br>
              <a:rPr lang="sk-SK" dirty="0" smtClean="0"/>
            </a:br>
            <a:r>
              <a:rPr lang="sk-SK" dirty="0" smtClean="0"/>
              <a:t>väzivo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3.-7. MAREC 2014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5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://www.as.miami.edu/chemistry/2008-1-MDC/2085/Chap4_New/chap4_files/image0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b="14094"/>
          <a:stretch/>
        </p:blipFill>
        <p:spPr bwMode="auto">
          <a:xfrm>
            <a:off x="4150859" y="-21020"/>
            <a:ext cx="4983063" cy="20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1431" y="-21020"/>
            <a:ext cx="4424948" cy="11387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800" dirty="0"/>
              <a:t>1.2. </a:t>
            </a:r>
            <a:r>
              <a:rPr lang="sk-SK" sz="2000" dirty="0"/>
              <a:t>tuhé </a:t>
            </a:r>
            <a:r>
              <a:rPr lang="sk-SK" sz="2000" dirty="0" smtClean="0"/>
              <a:t>neusporiadané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</a:t>
            </a:r>
            <a:r>
              <a:rPr lang="sk-SK" sz="2000" dirty="0" err="1"/>
              <a:t>kolagénové</a:t>
            </a:r>
            <a:r>
              <a:rPr lang="sk-SK" sz="2000" dirty="0"/>
              <a:t> väzivo </a:t>
            </a:r>
            <a:r>
              <a:rPr lang="sk-SK" sz="2000" i="1" dirty="0" smtClean="0"/>
              <a:t>  koža </a:t>
            </a:r>
            <a:r>
              <a:rPr lang="sk-SK" sz="2000" i="1" dirty="0"/>
              <a:t>-</a:t>
            </a:r>
            <a:r>
              <a:rPr lang="sk-SK" sz="2000" i="1" dirty="0" smtClean="0"/>
              <a:t>63</a:t>
            </a:r>
          </a:p>
          <a:p>
            <a:endParaRPr lang="sk-SK" sz="2000" i="1" dirty="0"/>
          </a:p>
        </p:txBody>
      </p:sp>
      <p:sp>
        <p:nvSpPr>
          <p:cNvPr id="4" name="Obdĺžnik 3"/>
          <p:cNvSpPr/>
          <p:nvPr/>
        </p:nvSpPr>
        <p:spPr>
          <a:xfrm>
            <a:off x="3635896" y="4470842"/>
            <a:ext cx="190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kolagénové</a:t>
            </a:r>
            <a:r>
              <a:rPr lang="sk-SK" dirty="0"/>
              <a:t> vlákna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048714" y="206772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</a:t>
            </a:r>
            <a:r>
              <a:rPr lang="sk-SK" dirty="0" smtClean="0"/>
              <a:t>adrá </a:t>
            </a:r>
            <a:r>
              <a:rPr lang="sk-SK" dirty="0" err="1" smtClean="0"/>
              <a:t>fibroblastov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 flipH="1">
            <a:off x="1076102" y="2677445"/>
            <a:ext cx="432048" cy="1947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1508150" y="2677445"/>
            <a:ext cx="903610" cy="789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 flipV="1">
            <a:off x="2843808" y="4036001"/>
            <a:ext cx="720080" cy="7611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H="1">
            <a:off x="3059832" y="4797152"/>
            <a:ext cx="504056" cy="8362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iagram of dense irregular connective tiss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75230"/>
            <a:ext cx="1596192" cy="21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BlokTextu 24"/>
          <p:cNvSpPr txBox="1"/>
          <p:nvPr/>
        </p:nvSpPr>
        <p:spPr>
          <a:xfrm>
            <a:off x="3679561" y="2852065"/>
            <a:ext cx="106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</a:t>
            </a:r>
            <a:r>
              <a:rPr lang="sk-SK" dirty="0" smtClean="0"/>
              <a:t>rvné kapiláry </a:t>
            </a:r>
            <a:endParaRPr lang="sk-SK" dirty="0"/>
          </a:p>
        </p:txBody>
      </p:sp>
      <p:cxnSp>
        <p:nvCxnSpPr>
          <p:cNvPr id="26" name="Rovná spojovacia šípka 25"/>
          <p:cNvCxnSpPr/>
          <p:nvPr/>
        </p:nvCxnSpPr>
        <p:spPr>
          <a:xfrm>
            <a:off x="4588977" y="3498396"/>
            <a:ext cx="694620" cy="5778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http://eugraph.com/histology/ctprop/ctprimag/dir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7" y="2042381"/>
            <a:ext cx="6205310" cy="460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http://biology.clc.uc.edu/fankhauser/Labs/Anatomy_&amp;_Physiology/A&amp;P201/Connective_Tissues/dermis_400x_PA0419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/>
        </p:blipFill>
        <p:spPr bwMode="auto">
          <a:xfrm>
            <a:off x="612775" y="409787"/>
            <a:ext cx="8369632" cy="62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medsci.indiana.edu/a215/virtualscope/images/skin_thin_2_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http://medsci.indiana.edu/a215/virtualscope/images/skin_thin_2_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3" name="Picture 5" descr="C:\Users\uzivatel\Desktop\skin_thin_2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3" y="17359"/>
            <a:ext cx="3073525" cy="3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 flipH="1">
            <a:off x="4797591" y="2968125"/>
            <a:ext cx="50405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2267744" y="5229200"/>
            <a:ext cx="50405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3995936" y="4379352"/>
            <a:ext cx="658851" cy="417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135316" y="4365104"/>
            <a:ext cx="5446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5317624" y="4704668"/>
            <a:ext cx="50405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5451419" y="4725144"/>
            <a:ext cx="340081" cy="5040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H="1">
            <a:off x="4572001" y="4725144"/>
            <a:ext cx="1219499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5451419" y="2788975"/>
            <a:ext cx="106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</a:t>
            </a:r>
            <a:r>
              <a:rPr lang="sk-SK" dirty="0" smtClean="0"/>
              <a:t>rvné kapiláry 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5975806" y="4265086"/>
            <a:ext cx="169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</a:t>
            </a:r>
            <a:r>
              <a:rPr lang="sk-SK" dirty="0" err="1" smtClean="0"/>
              <a:t>olagénové</a:t>
            </a:r>
            <a:r>
              <a:rPr lang="sk-SK" dirty="0" smtClean="0"/>
              <a:t> vlákna</a:t>
            </a:r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4706611" y="3779187"/>
            <a:ext cx="245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retenovité jadrá </a:t>
            </a:r>
            <a:r>
              <a:rPr lang="sk-SK" dirty="0" err="1" smtClean="0"/>
              <a:t>fibroblastov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2771800" y="4812805"/>
            <a:ext cx="106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e</a:t>
            </a:r>
            <a:r>
              <a:rPr lang="sk-SK" dirty="0" smtClean="0"/>
              <a:t>lastické vlákna</a:t>
            </a:r>
            <a:endParaRPr lang="sk-SK" dirty="0"/>
          </a:p>
        </p:txBody>
      </p:sp>
      <p:cxnSp>
        <p:nvCxnSpPr>
          <p:cNvPr id="27" name="Rovná spojovacia šípka 26"/>
          <p:cNvCxnSpPr/>
          <p:nvPr/>
        </p:nvCxnSpPr>
        <p:spPr>
          <a:xfrm flipV="1">
            <a:off x="2519772" y="3505088"/>
            <a:ext cx="571275" cy="25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/>
          <p:cNvSpPr txBox="1"/>
          <p:nvPr/>
        </p:nvSpPr>
        <p:spPr>
          <a:xfrm>
            <a:off x="1578879" y="343530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</a:t>
            </a:r>
            <a:r>
              <a:rPr lang="sk-SK" dirty="0" smtClean="0"/>
              <a:t>adrá </a:t>
            </a:r>
            <a:r>
              <a:rPr lang="sk-SK" dirty="0" err="1" smtClean="0"/>
              <a:t>histiocytov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53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blogs.elpunt.cat/olgadomenech/files/2011/08/cunningham-john-d-white-fibrous-tissue-of-a-tendon-the-connective-tissue-that-connects-muscles-to-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02987"/>
            <a:ext cx="5148064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0" y="116632"/>
            <a:ext cx="468052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800" dirty="0"/>
              <a:t>1.3. </a:t>
            </a:r>
            <a:r>
              <a:rPr lang="sk-SK" sz="2000" dirty="0"/>
              <a:t>tuhé </a:t>
            </a:r>
            <a:r>
              <a:rPr lang="sk-SK" sz="2000" dirty="0" smtClean="0"/>
              <a:t>usporiadané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</a:t>
            </a:r>
            <a:r>
              <a:rPr lang="sk-SK" sz="2000" dirty="0" err="1"/>
              <a:t>kolagénové</a:t>
            </a:r>
            <a:r>
              <a:rPr lang="sk-SK" sz="2000" dirty="0"/>
              <a:t> väzivo </a:t>
            </a:r>
            <a:r>
              <a:rPr lang="sk-SK" sz="2000" dirty="0" smtClean="0"/>
              <a:t> </a:t>
            </a:r>
            <a:r>
              <a:rPr lang="sk-SK" i="1" dirty="0" smtClean="0"/>
              <a:t>šľacha-10</a:t>
            </a:r>
            <a:endParaRPr lang="sk-SK" i="1" dirty="0"/>
          </a:p>
        </p:txBody>
      </p:sp>
      <p:pic>
        <p:nvPicPr>
          <p:cNvPr id="6" name="Picture 4" descr="http://www.as.miami.edu/chemistry/2008-1-MDC/2085/Chap4_New/chap4_files/image01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2186" b="18691"/>
          <a:stretch/>
        </p:blipFill>
        <p:spPr bwMode="auto">
          <a:xfrm>
            <a:off x="3508477" y="399"/>
            <a:ext cx="5598900" cy="22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 diagram of dense regular connective tissu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/>
          <p:nvPr/>
        </p:nvPicPr>
        <p:blipFill rotWithShape="1">
          <a:blip r:embed="rId2"/>
          <a:srcRect l="25565" t="26071" r="2160" b="9326"/>
          <a:stretch/>
        </p:blipFill>
        <p:spPr bwMode="auto">
          <a:xfrm>
            <a:off x="-17258" y="-24162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7092280" y="34290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</a:t>
            </a:r>
            <a:r>
              <a:rPr lang="sk-SK" dirty="0" smtClean="0"/>
              <a:t>adrá </a:t>
            </a:r>
            <a:r>
              <a:rPr lang="sk-SK" dirty="0" err="1" smtClean="0"/>
              <a:t>fibroblastov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148064" y="443711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s</a:t>
            </a:r>
            <a:r>
              <a:rPr lang="sk-SK" dirty="0" err="1" smtClean="0"/>
              <a:t>nopce</a:t>
            </a:r>
            <a:r>
              <a:rPr lang="sk-SK" dirty="0" smtClean="0"/>
              <a:t>  </a:t>
            </a:r>
            <a:r>
              <a:rPr lang="sk-SK" dirty="0" err="1" smtClean="0"/>
              <a:t>kolagénových</a:t>
            </a:r>
            <a:r>
              <a:rPr lang="sk-SK" dirty="0" smtClean="0"/>
              <a:t> vláken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H="1">
            <a:off x="6228184" y="3752165"/>
            <a:ext cx="864096" cy="2528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4283968" y="4922150"/>
            <a:ext cx="864096" cy="2528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 flipV="1">
            <a:off x="4716016" y="4005064"/>
            <a:ext cx="432048" cy="89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lab.anhb.uwa.edu.au/mb140/corepages/connective/Images/mtj040v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7"/>
          <a:stretch/>
        </p:blipFill>
        <p:spPr bwMode="auto">
          <a:xfrm>
            <a:off x="179512" y="149748"/>
            <a:ext cx="3096344" cy="358143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9512" y="188640"/>
            <a:ext cx="25558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1.4.  </a:t>
            </a:r>
            <a:r>
              <a:rPr lang="sk-SK" sz="2000" dirty="0"/>
              <a:t>elastické väzivo </a:t>
            </a:r>
            <a:endParaRPr lang="sk-SK" sz="2000" dirty="0" smtClean="0"/>
          </a:p>
          <a:p>
            <a:r>
              <a:rPr lang="sk-SK" i="1" dirty="0"/>
              <a:t> </a:t>
            </a:r>
            <a:r>
              <a:rPr lang="sk-SK" i="1" dirty="0" smtClean="0"/>
              <a:t>             aorta- 3</a:t>
            </a:r>
            <a:endParaRPr lang="sk-SK" i="1" dirty="0"/>
          </a:p>
        </p:txBody>
      </p:sp>
      <p:pic>
        <p:nvPicPr>
          <p:cNvPr id="6146" name="Picture 2" descr="http://www.as.miami.edu/chemistry/2008-1-MDC/2085/Chap4_New/chap4_files/image01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4" t="-13348" r="-1205" b="13348"/>
          <a:stretch/>
        </p:blipFill>
        <p:spPr bwMode="auto">
          <a:xfrm>
            <a:off x="3678520" y="-329616"/>
            <a:ext cx="5449037" cy="27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histology-world.com/photoalbum/albums/userpics/normal_aorta40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5" y="2381647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dquarterly.com/mq88/MQIMAGES/Notes/Cardiology/HistologyVessels_html_72b7cc9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1008"/>
            <a:ext cx="4221237" cy="2835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encrypted-tbn3.gstatic.com/images?q=tbn:ANd9GcSUrLw4wJp6C-iTnSM8PPSxpOtJAEAY-3ExRaNcDJbPGuAuYUv-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02" y="476672"/>
            <a:ext cx="1466662" cy="19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hnutá šípka 2"/>
          <p:cNvSpPr/>
          <p:nvPr/>
        </p:nvSpPr>
        <p:spPr>
          <a:xfrm>
            <a:off x="3542147" y="822199"/>
            <a:ext cx="820176" cy="333319"/>
          </a:xfrm>
          <a:prstGeom prst="ben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jpeg;base64,/9j/4AAQSkZJRgABAQAAAQABAAD/2wCEAAkGBhQSERUUExMWFRUWFxoYGRgYGBweHhwaGRwcGhwaHBwcHCYfGhojHBwaIC8iIycpLCwsGh8xNTAqNSYrLCkBCQoKDgwOGg8PGiwkHyQsLCwsLCwsLCwsLywsLCwsLCwsLCwsLCwsLCwsLCwsLCwsLCwsLCwsLCwsLCwsLCwsLP/AABEIALcBEwMBIgACEQEDEQH/xAAbAAADAAMBAQAAAAAAAAAAAAAEBQYAAgMBB//EAD4QAAECBAQDBQcEAQMDBQEAAAECEQADBCEFEjFBUWFxBhMigfAykaGxwdHhFCNCUvEVM2JDcoIHNFOS4hb/xAAYAQEBAQEBAAAAAAAAAAAAAAACAQADBP/EACIRAAIDAAMBAAMBAQEAAAAAAAABAhEhEjFBUSJhcTKRgf/aAAwDAQACEQMRAD8A9kEIYpYjhDSXVpVZVwX4eniEwxRlKKJiiAdDtDgmYjRQKTcR6eJ61TNe0OFiStNRIDMrxBOh8oq5tMmokJmJDEp98RmIYse7KctjY8opv/T/ABTvJJlKIzILM+2xHGJJNaR4xFLwcpWcsyZJfXKfpDjDsCkqvNWuads6i3/1h5i+H6EC/GF0qXLSr9xJB2a1xGbsdJo6Y1gEiTI7+R+3MRdkksRzEPKKoE6QkkOogHyMTeJKC5JQlRJLuD8I54H2oFOhMuoSoKSAlKwHSpI0HIxabRONIZYlgV+8lO26eHGBf05JdCjLWOFgeShD6R2ikzSGsDu1jG9bhQLLRe23q8G2iqXjJYUylKadMUhexOhjtTz5slX7oUUH+Q090MFiXOBlnUWD/J9xHCinqQruphdOz/In5Q7YrD5lL3oyhTpUORty9cIm8U7DZCCA6DqWuIPqULpVBctyh9DoDw8+MUmG4mKhIB0UGPXeJq1dBaa3w+bT8MnUa88hSunXlFp2R7UGplrlzjlXoGtYjbmIIrMPBUqWRcDwnl6+sIZmGGROEwWD3+8XtGpMs8JpiiUAoqVlfxb+hHuKjvEhITzdQsG+flChWMzZIBzJWnUsm7cdYYyMckKSlZUL2Bfloecc2ndgad2TGLSMp8Jvw58j9Iyiq0zRlmeGaNOcMcYmy13QDzcbQsn4cVjMlXiSN/k8dU7WnS8C5deUBjpwMJcVkTkKTNkkkJdgbhjdjy5Qyps01LFXiTYhWoPXhB9ICQy0O1rROjAGF9t0FLTBkI2P0MNaiemdKzILhtR8DE/j/Z5C7ytWuk7wH2Jq1SpqpKjroD8RfeJSatEC6icC4e4v68949wDGUirV3xyiYhnuBmTYQyxHCWWVAWOo+0T2LYYzFQJSRY8D6+UaLHkkVOJ0wUM0tiDwP1jpKS4yksryiHl084f7S34J4wTRY2tCwmeky1bEixjcfhP0Vf6NOYiagHmQCD8IeYZSgJ8ISEnQCFcmsdIsLBr/ADjrSVIuQrrAA1aC6rDQpTAEc+H4iXxDCShWWYNfZUNHHyixp6rxXNtbxvidGmakhWjfHjETrsHJogJmHNqLbP6vHBNAqWSqXfcp5cuUUkulIT3S33ynYjVgePKOVTh5CHG3o+UK6Z05C6TMlqALs+xVp8IyOcjuwkOC/KPIoqYrrKXwl0g26wHQ4YoAFMwccp0ipm0ymZQtAww8fx22jXhMEUySlylScr76pMcP9IUg5kkpI0UmzdYrF0ToKSEkEW9aROTJ0yjmJSrxylGz6iEnfRDvTdqaiXacnvE/23b6wfKxVFQzHTbf1rDGowQKlukg5g/IvwiUXhEyUokC77bdI0aZV+iknUeUOk6+vc0FYRTS5gKZo19bwPguIy5yck05V7EWf6Q0lISmx12I0PrhEeYzP4wT/wDh5RJyLmIL/wATb3aRywPFV01QaaerMFEBKti+hvp6G0McXrp1OEmWXSSNvnCTtLLVMyTSHbce+Kk32SrHfaLCCDnlliPjC2TU94ly4ULRQYfiCZktIutTCyQT6MBHD0qmKABBHlBt1TKnlM0pCZiTLWzka/C0C0ss0yylybP1HHrBNbKMvxAO3wjJiTN1LKTcEa8jGTKdplX3oBHtDQ8RwMGz0CokEJAzhJDni0IZdQqWXZlEseCvsYMp5jKCtArUvofs8Vr4Fr4ByKVRBSqyk2I+sC0GCS1LmBV2O5O/SCsZmzJU3vB4kt4hyhIe0CEznBYKAuRvwJi7VoW0WVHgylomy0kMkunq2ghbKQpJuCC7EdLPBuEY33bE6G5bQ+uMdxjiO+UlRSETGUlRZgrQgnb8wbbsNu2JMRpW8aPa5b8o7YPX5ioBy6dHY9IaYphyWKklyz8oRKnd0tM1IuLKHEceoip2qEvyRuuo8RBRkPFzYQvxrs6qYc8ojNrbU/mKGorJc1ImC7C/Mbg8+UaFAsUWOxf0xiW1pBf2X7S94RJqPDNTYE7/AJ+cUtRg6FggsOkTeJYUiq9oZZqdFDjwUIHwLtJMkr7iqt/WYdOQJ4c4zV6gtfA+o7OCXcKe9vOBKiqlrSZVTKdtFbjmDFPMl94BfW4bQ8wdIT4lga1MTfZ4N/Spp9khPr59J4VEzJP8VB7D1tDDDcWzoORTjlqOo2hiiiCUqlzQVJOvSJHtBgCqRQnSHKD/AJa0LlfZborJM6Y7BTg84NpscWPAfaTYA78n+sBdkcZRWAIIAWnUfbiIbVvZZQU9yBvvGedm5RfZ7OqnTkmjLm0fj1e0T86UuWolM9SHd0s4foTpzhlX4YUof2mZn2bblE5iWJKKrpLDh84iMkaGpO4IPKMgPu0quJuvExkdMFb+hye2igwnS2VuU782MN8LxqVPLILn3GCldnZa/wCrniNYn63sioKKpSsqhcEafiBhz/hVyqQhRILg7G0Le0mFd9LKRZQDh+I4QHg3atSFCVVJIOmbY9fxFNUFExLpPujamX+i/wD9P8UzSMqrlBKSDqN/l8uUMcZoUKdQDK6RMzcNPfZ5azKm/wBhor/uENaXtfMQtMqpQB/HOND1fjGr4SmnYvqcNAS6ksT7JGsaIr50sMr9xFjmGsV8zDkrBANyH/HWFiuz0xBzAhSDtuk9OEVSwfJMylxRE5A9xB928dplCUADL4dhs3KFS6U06xMSnNLVqnh9vpD5FWlbZVeEjQi4PreM1Wrojw3w5SEjwgJfVhvGlNUn9cxb9xBA55btyMZPweYAwLP7vfCTFaSYpgXzoNlDUNuNIips1J9FbWUn9g43ECTMPGUEWUBbpCgdsJ0pKU1KErGgmJcK89n90UOE4kich0HS7QXFrTnUooUCWDZQHPy/ECVicgUU3S1+R4w8raK2YawulKSQxD7EcjFTOid6bdnqlNRKKZgGZNiOI2PueFGIdkkJWoMFJ9ocW3D8Y9mSF0lQmYkEylM/Q2+0WIlpWytiIUnx1dMMvxdroiJ3ZM2/TrVlULJKjb7wqkyZiVqkzUl06pOrauOPWLpH7Sig6G6TyG3WEvaOcn9XInfxUMijyPHjq/lFjJt0JN2LqGsm0xJvMlM2VWoEPcHq6eoVazi4O3T0YLq8MBSFJ9wHx6RM4vRhLTpXhWguoDcevhEtSNjDcSpZUhSkvofaTz5cI50pVLKT/FRsdjDQYdLqpaZqVBQIDsbj/iocoCVQZfC/hBtf5xuRU7OmKJzMuU6VgXSd24cfnAwMmrATOSx/sNR65xsDkBEwZkk2ILKT04iB6hBGlybhQ39aRjUdzglTS3kTc8sXyK4fL5RRYNi6ZpKFpyTAPEkt7wdxHDBcUOUJWLi1947Y9hXfJzS1ZZsv2Dp/4kjaC3eS/wCnN/H/ANDlSJaiRlGZmdon8Ypwy5akOi/4bnG3Z/H+8soMsFi/GDe00wpkqWDomC006ZEmnTPnGB9lpi1KXIXkWg2Ltq/CLek7RVNOAmsl5kv/ALqGPvAgfsfSEIKv7KvFX3D+GOk2k6LNJOjRFJKnozJuFBwQYh8awDulujRzFTUYYqR45BYg3R/FXlsYICUVUoKAuRfrwMc/2gRk4s+ZHCgb6dBGRST8JWlRA2MZDtnotD7CpWV8qAoud235/aOsykzG4YDzjxVSAQtKVeWkFJqBNTZQCnv+ecE4bdkxj3ZzvEFgCzt9wfpHLsxVj/YqEgTAPCTbMOPMxUGctJZQ+sTvaLBMwE1BKVpcgjbfyhJ2qZ0W4wjE8KCh4Tp61hVVSsyO7nJJDeFQvfnxENMBniolOSy3ZXBx9DrG+I4YSwFiN4i7Kn4SuG43NpF5VEqRx3Aj6JhWJS5iErSQQbGJOXg+y2U/DhxfeNaEfo5wIJ7ldlDg+/vhNKXXZnFSKWvpACctxq3KFJkpYhFil/XT5RTz6d0JW76e43iZx2nMtQmy9B7Q5afK3ugwfgYO8KfDsT7yWLCwZT6gjZo5zsPzEBxe8T2FVLZlgkhTHmONtxFNh9eJhYllAe+DJU8BKPHUT2O4YCzqslyym6ecIsMRPlKCpaA199Q7aa+cW/aDCDOSkCzP6+XuhPThcohBALDQt8Dwhxn+J1hK0FU2OZh+4koUzX0fhwgWdTMe8SHBN49r096lgMqvn94X4fiKpboU7NcHUcxxHxicctGSpWigBTOkKBGzN0vCzBMRVJUJU32f4KPy6wXhWIy2VcJ3udRxEH/o0qBzAEE/SJdWmG0rT6PMVkhcsFNim49c4maqWicjIuwOihsrbyinmWuB4dG6CEGJ03dzGQHSrxAdNW+bRomh8AZU+qpk5VI7yW1lC9ucaokmqSTKUlx7Sdx74c4Ziwy5VaaX4faA6vAFd6JtOShRGo0fViNwYdp99iuhBJ7NqCiM5lq21b3jSHGE15kKMiqUACPBMUH8ieHM6R2NYtwJqGVvoz7EMbRzrJWaxGdP9VDT6jyiuTeSLd9jTEcOQZPhWFbhi9m2LsYm5lTMQjJkcA5ru46cRGlVIlyEpmy6gSFKUEpQovmWdEpFyXPI847f6ySruqkZJgJAUwa/H8WiL9aRZgVhU9M1joRtw/EP5M5nBO1ibxBCrVT1Bf2NLc/zFj34UkEEkERJL00lZFdoq2ZTVXet4SXLae7jvD+o7SpqKNZe7BvfGuI0qZ6FJPW4v1domE9mlS0LIUQxFgdukJfl2StLHsliXgycIqpdQx26xAYVJ7oJL5VWPX8xVUVVnAtzgTW2acU9HKqgHVoSTZn6OdnDmRMPi/4nj0Md58uzuflAi6n/AKa/ElVmP5go58LRSfpZa/EzvdxGRCqw2pQcsqeRLHsg7Dh5R7E4r6Dg/pxpatUtLJzZ3sLsobH7tB9L2sShWWol92rY6g+YhVSVa0pSpJzINwR7vLhBsyiTUjxBP1YcIePs7tIdJxVKw6FA8n+UCpqSSynA5QjndmJ8hOenW43QfV41wvF87g+FepSdzy+0Xj6jJLwbnDDKWZstJ08SeI49YKOJlUla5QKlpQSlIurMASEtzLR5S1OYMSQfg0AzJKpSnSLuLHQh4n+v6WrB+xNbOXh0gTpakrSnL4gXIB8Kw+xS14JVJVcLcg9Pc8cuy2MoNPKSp0kISG42hvVqSoWD29cIitEjmCsYxPpE5W72TsCdPPbztpDbDMTl1CBlU7G43D7EcYT0eJoSVoWkl7B+fzeE1XQrkTe+kOkakdNiOEdK5d4yuNlZW4aQXT4b6bR7T1JSUhQ8/tBGA49LqpRSWTMAun6jlBKKHO43Hpo5PMYeXkjtIr+Jf1rCbtJiyGyhwUl3O1jcQIpapMwoV7PHgecM/wBPLmpyrSL6HcdPtCSUXbKoqLs7YcEz5EtR9rQl9xYwJi2GECzEjQ8POCsP7JoSSU58hL5cxZ+Ia4javo1SlAFTylFrm6X4nhEvcYYyV4yHxKWoC10m/mN4vezuIpn0yRYLTZQ3HNucJa3DCOY4QmM5dNM7yXtYp5cD62jp/tUdZRU1RdV01gAE7wnxGtbxZHKC45p0I90NKGvl1MrPLLtZQ3SW0P30jwUQMcVj04xaXYpqqVExPeILEh7fXnHLC+0Jlq7uYAUsGPDb5w4p8G7sHLdPA8+m0I8YwxKlsAAddfXKGmnjOicZYxjjspJlpUTcLF32Ym3XSOk+jRMQOgPw+ETtRPUZZkqs7NyI0PSF/wDrCqtScLUruyP/AHE0FiqUzplJI/mvQn+oPSM00sBK4oSScCFXVpqykply5iTJUB/vBC3KyTfKWZPmYvcRoZdWlpgyr/s0N1SpQQEWSlICUhiwAAAAtoAIBmykgulQtziJ++mVMgMRw6bIUUTHXKB9ttIb4HiBkrTLWc0tRGRfI84pkz5U0ZJiQXDHgYie0mALpiTLOaS7gakdI6Rd4x34y4qMGSsgoVlPzhPPoCggKuOP0I4QP2cx1eVnzADjcfjltD4y++SSLnQgwacSagSVT5pZAALJy+XreEFDji6Sdkmg5SbE+tIdJmzJK29NHmMSJVVLyrBCuLetvpGTMyip6uVNluCC/AwHOw0FvNmEQMoz6OYRLeZL4ERUYZ2+lLZKwZauejxHB9oNNdBC5iwWvb1wjINXMlqLvr1jIJuRLdnSET5tOpgCoqSOB0I8w0E4pg82WrPLJ2sLe7aEuKhUqamfukuRxH+IuMNxZE6SFJZXzjo3Tv6K6ZxwbGCqWAtn4vfzgXtD2eTOR3ktkzE3sGdvrHs2nAOhF4YYdNexUG4wU+LtGarULOzGJJngyZhyz0j+VgsDUg/24jz6HYwhUpIUzkG78PpHDtD2dClCekHMLqy6/wDcOfzhnhtcjJkmrStwGL39x0PKK6/0ug3WomME7uZTSQQy0oQOBBAAiiHZ9SwCFgW01/IgWowpMuZml/GNlYutBcAa3STr04GJ/Ba/8g1bgikK8aQeChBSpCkAeFKktYAj5QzwjGJc+wsd0K1/Me4tVypdmdanyoTdSyNkp+ZsBuRBbfTDzayRI4nSAHvpREpaQ7uAlt3ewHF/OFtVidVXqlSpU9dGl/3SCxmpO8thmFtAVDNme4EUU3CVTGXOCbXTKSXQk7Elv3FjiWA2G50rcIE0eIs2hAuIdqWMTqS0dqwOV3aZcpAAlhuL8ydSo6km5OsLkvLGUnf4wHg/aOZSzO7m+JOmbdtiePWH+JpROGdDEa2gtOOMiuL4voKwfEnDGDltMJe40aJ2kQQQRyhrRzGLg2MBo5zirtC2ixVCphksygSyVDg/snf52jyuwpKyWABHxEE9pMATUMoHKsaK+TwqwfEVLK6efadLsDuoceunUF+MdKTVxGneoTCgnSJveSFMRqP7DViNxFrheIonIEzKUFWqTsRYjpuOsI58opLqLg+9/Xyj2RXFBF3D6xZfkhSXIq5kzw3OsS+P0ShMBSSxDj5Fn98b4riq2SJCk944s6MxTd8oWcruxvsDvC7EhWIKEBi6ZiheXdZWpQ9rTwlruADuQ0c42mco3Bns91yFpSE96xylbgZmsSQNHhDT4CJMsS1l5hOdU4C6lm5U+4ezbABoe0kmoQtWZ1JEwv4peYoK5hDZktlAKLEBTBTbRviPZGcpSpiAVAzFKYKlhTMyQM6WYC7KfyhKdOxudPTXBe1ABEqq9rRM3UEf8vv721h/WYdLmoOVSbjUEN1ePnc3CqpKzLmswJ0CLjKpsr3BzZHcDdiAbPMDwcy0Spuc944CkOCxdrswPy66wmk/0Wl2sN5+AzJbHOCxd32jZdaFjKsONH3EUGIUyVJLWPAaeY0MI6PBlFebQ8OMS7EpWtEOI0CqY97KYgXLcOnEQzwXtJ315YBW10Oxtw4jeD6/BZx0DJ8ok8Z7MFKsyfCrVxaFd9lqyoXigm+FSWL2POPDTkOXeIlWI1MogzQZqRvu3XfzigwjtYm4IdB1f2k9eIjNfCfwbyEuoPZ7PC/tFhyV3yAKB9oD1aCqmoQsgJ3uFDQxxlT1SlMq4eCvpq9B5eIgADlGQ8/RyF+IteMi2iWhR2ko5wuyFyzwDFhtCrC0TpCs0jxIXsdH58DFnKrgtLqAHq/wgsUctQ8LMfL1eNyyiN/RGMfGYIqpRlE6KFwX5iO9RQlF5SnB53gftdTlUh2vLLE8vTQR2XmidIvcptEayzXQdhuMOMqrGFPabs2FDvJRNi55Pr5PDefQDTflHOVMMsBN24H08aL46i52hX2axI5u5qCeROz6eUUFZgXBj62hLiFGn2gG4KH8f/z8oa4FjekmeWV/EncbEHcRpL1Adx1CPEsOYjVC3soaj7wXhuNEKyVDCaAwWB7aBfUXsXLaQ5xilB1vbUxO1dMDqWWC6VCMnapnRNTWlFS1UuYCUqTaxGn0jStlJVYAW3eJPB8T7moIXZKtW06tFpLKJgdDaO43+0SS4sDXFkpi+HFSX3Gh+kLaHHZ0iw80nQiK6rl2LHUMOsS83DFFRCg44N6+0dIu1TOnapjfD8Z71J7tQSRcpO3EdHeHEqecviAG7iIGqpZlOvvEHl1HAxZ9mMSTUywCWIsW+vKDONK/AyWWMpVSWUCQWFvxCHH6QpmIqZSXmIPiH9ktr5Q6n0xQW+MdKZnD6aQE6dgTrUK5FTLqkOgsRdtwece/6YCHjjjPZkpUZlOrIsklv4q3bleEuG9pJhzyluJu3NtuvAw6tXEa6/EZVWGAsVAODY/mA+0WdCBUomMJQ8YUfZHG+3KOcrtdKlKJqFhPhUpjwSwLD+zqDABzHFGDzKtXf1CCiTZUmmJ13EycNMzaIuE7uXjcmmVy2vTrgGKTq5ffJX3MhAZMotnmqI9pb3TKv4RqdTwiqpK2agNYjRolp2ELTM7ymICgPFL0zcffDTCMbSoKSoEH+SD7SVDkdRz3ERx+EcTt2mpVH90O6bn8wsTM0Wk2PzG/UGKWXWBViAoaHpCFWHhE0yv7eJD/ABSfoecZO1RousY5p8bZJ7xIUN1J16lPzb3Qww+WCkKQQpKrjhEupKkOCC49ecC4XjqqJajkK5Ky+UFihW5TyPDp5zjfQZQzC30Lq90CYulJQ+Uq2La9fxAuHdppFUpgFJP/AC4+UNlNcD4QWnF6c9i9ICZIALp0OnBj1hXi2AArSuUwUdQLebRcTsBCUsm4D2PPhCSfIMpTgW48OUNOnh6E0yflTJkk5SADbwnfmOBihpp4qU3F7AtqIzGqU1FOcoBUkOm17c+cA9mliolm+SaggEjjz90O01ZG7GCsGmpLDTz6xkdFYhOTYpWSNwbdYyDTN+QLiEsytt49oMXOnw68of49Qgp6tEtNpilYaJ2ZNSQ6Uoqdw4ULjrEamum0dS8kjKSzLsDf4RS1ExaQFpLW0YX4/CPMSpUVNMvMnxpFvd8oUcx+kazTortZPWwVR30dC7E8nF44zMYKiELRMlLOgWLHkDA3YzECCaaYLpuk7tYj3Qz7aZVSAQRmQoKChq8SldEWOqOtFWt4ZgcH4Rwr6VIY+1LJvxSSdR9v8w5k0IXLStgcyQbcw8KMRdIUganR+sSL0UWmwzD0qQTLUoKbQLcH3sXH2hXXTJstbKSMmxF/KKcSEzkJf2souOP+YHpp1zJnAHNoojVtusZMClRL1C0LZSbqHy84NwOvT3xSDkExOhLMoHbqPlHfGezZlKeWWB+B+0TFfSzAtmdQ236g7iGkmqOiqSPpcwIysq+z/V4FVhqP4KLnaPm0hcxR8E1aVp0BVw4bRSYB2m/6U6ytlNb8QHBro58WumO6ilCgUrGsSNGpVFU6+EnyIi3nVQULMekK8XoZU2WcwAUBY8DFhLxiTzSjlVKZqAU3gGspikkjrEdg2MTqQlwZkh78Q/A7dIt6XEZVQjPKVmA1B9odRqPlBlBx/hzpxYCMQzWNm9e6EHaHAxOT3ss/uJb11iknYYFh/iPxA0yTkI5axYunh0TXh87V2blVNQJlRNmSpyAkJSGSl0/yza5ibnTz2+jSKkqAzEuhgdz5nfi+8aT6CVOSc6Ar6HjxYxOTMFqZSguVMJawSST0HAj3RaUujUmUOIUxHiHwtCvFKJE/xpX3c9I9rTM39vvDOj7ZoUO7ny1oWLEM4+F/hHs/u1HMlw/Ij6RlcTK/RFhuIzFB1WWgseB6dYqJtMmolIWlgtBcEcRrEwZC0FQtc5geQsRyNxDns9iISFJUfC79DGkq1GkstDA1APhWBmA0fXpE9XSMpJa241tFJUU6J3h0I/luDs3EQvn05fIuyhuN+cFEiwXBZksKzIYHQjTziklqDOd/OIyopihfD4QfRY6U2Vf1vGasso30UEye2hYPvpAuIYaJiSbBXHYxtKxJMwFmYi4PrSB6SsTLUEFeZJYC9xbQvfoYJzSaFKFKkm4t8DE7XzFUtT+okjMhY8afn94usQQlVuMTGLI7m5DpNnH1hxZ0WhlP2xpVJB73K+xBcfCMib/0GnX4gQHu0ZG4xJwG8ztmVJ7ucgpWG6HpwjelrFKL5C1m3P5EccqZwaYNNOPV4N77I19Az/4iuhJVgROL6bNGq1JcgixDH1wj2nqHUTueMGzqd0OA/TjENYlqsIRNuk93NTooQUnD1zpZRNfMBZTWV9I3C8uunCO8lTA5VkJ4bfGLZq20K6HtRNpE9xOl5kiyV7gcOCh7oKm4klae8WoBJFi/1jpUYck6qHiGhFj1G0TFTh4kL8QBa4BDjyOjxaUujJLwOR2oyqBGcJdgo6GLSSqXPlgkhiNXFoisdxkTaXuwlnI2bSN8A7PqEpJWCSRo7dI3FVfRGr7wrZdWJYEqYrOg+zMJduAMccUwsTZZSLKTdChtvbkYUrwJj4VFL6i7fGNKCuXSzBKnH9s+wrYHg/CJx9iyca6YGMMMw+JOSYn3KbhzhphtKysxHiSGYjUc+fOGlZNAD7H58YxVrtfjx4xXLBcrQvxCpUnxISVJe6RqOnEcukdaXCZk5WeY4Tsk79eHSPJlcEqcWY3g9GMhSeD20g210R2lgnqUmVPBSAEGy2Fm00jtU9n2Pf0q+7VukaHkOT7GGwp5ZT4la+cArSpAYGzf4iqT8Nd9HHC8fPsThkJsDs/Pg8OZ1PmuDfhE9UyBMIUCEq62PIwxlzpnhGV0jVadfdGcU9RnH1HKegp8SX5iN5eMHKyk3G4+cdZ9WgqylQL+RfmDoY4z6YEWtxg19L32dZUxCqlCgBZJc9Tb1zh5OkhWotvEIurMuaCCxFgeI4GHM7GZyJedhNDh0pF25EfaM43QJQ+GY5RFKVZDxYfaJzCCVBSFHxh3B1PPnD+m7aUs4ZFKMtTt47N5xrjGHyygLBBIulSS+/EQk2sYoy8Zzw5ZlspzY3D7PcRS4ghKkZj7TEjnu0T1LQFQc3s3A+fH7QdhWKBf7K/aQGvqRoCPKx59YL3SS3QRKO8QVJOb/j63EL10wB0Yw2xShMlCpkpWjHKdDf4HpHSQpE9CV6HfkeBisvJeC6QOFjw+0K+0GEzFNMRZaeG7aQ8m4eUl0/DhHqsSZLKIA4xE61Fv1E/SdplZAJqSDxvtx/EFLUmdLDFw7EcoYypMuZYh39WMS2JSJlDOfWUu/kOHMQ8fRsOE7BlBRANvOPYqZUpEwBaVpZQcRkblI3I4zJ8oF0G35j2dMSeA9awTjGASlyFLleFQBIY+02xvCnsyTOQUqUCU8dWiZVoKkjyTXJluSqz/AHvFNh2IpKQQXGriJHGMAmJNmI9fGBcLlzZJCkm38kHQ/YxXHME42XOMUOdloH5hTJqGItyL+tYbYXjiJksfxI2JY2jSop0vnDG9/v64QL8YYvxiyY6VeG4dzx6cxHDHChctt2ccuEPJ1KlQ1AO1/lCXFsNKUkgvo4+0JPRppk5h0kzEMA+VTkcAN4q5naHu0/7SlEb6RIYRWqkVGntW6Rc99LOoYhtvjbbSHLvUR/sEwTHxUqUlRyrFx0jviktC3lTb7g8IC7Q4XLEsz5DImy2V4baauI6YhK/U08uciymBI+fx+UGttBRxw/FzKSZVQjvJeiVjUDZ+kMcNxRMxJlA5srEK5bP8oBwyeH8QB1SQd4IqcLMmYJqEEpIukcNw4i489K1oRMw3Mq7XjhMwzKQA48/TQuqu1qZa0hjlPE6cuoitkyxNQFBiDcQG2uzc2hLSzVIOVV20f7wzpVBaSSNAxHAxyrUpB1ALaRz/AFyUstJu3iANyOmriJ2Z7qA62lKFuLA/WDsPqTBc5AmINrQlqklDFOkZaVNSQfjWHiewZlcRq/1hLR4wuRM7mpuCRlX94ZScUNgdRvyjnjEpM3VLvryfeEnlSMvjDq3Bpa0uzmEhX3OocCPO8nUaLfvSm/8AJP49Wj2XORPQFJVrtuIzT/8ADK12aJwSTVhRKWV/ZNjfjxvEhi1LU0Uzus5Uj2gHsfLaK3D19xMLuQ+0MsYoUVCEl92tdn4xuW70SS0V9nu0+dIIURspJGh+oMNcWobhYsoP4kqYgxGzcJXTTCrUaG2x0imoa3vEMpnADNoeHnFlGtRa9FmI49UJSyyVINri/K/lDHBa9UwlaU7BxsSNxzZo61EpC0FBFlBuh2MT+F1iqaoMlsz3AO55czpFVNUjdlxT4gFBwIExagRNQQCEqOhjmK2WCSDlcaHjBCpiVJdxHPoPRKDvZMzLdtz+Ia4/R/qZCWLKTduenlHtUjcKcPpBdDiIAZQYKty84t+iZ8/QpSBlzKS1mc2jI+jTuzMhZzHUt8oyHzQOURD+kWiWRLmEbEPY/b1zico6hcqaWOUvcbQ4psXyEBbEKLdPTiNcWwkKR3g0djxHAxk7xia+lFOqSkJCzmSofFtuMDrkIF9j698A9n6kLAkziCA2U7HhDCZTZF5CXQffBImaBIDaH6QRIkEkgcfe+8eChIJAcjaN6amUlTpVbVufKMIYScN8PiuYFqKDwqykhQsx+RENpFcAfEBmPxhPjkmegqmo8SNwNQPdeJG3gYttkhi0kjxgeJHoxVYTVoqJIUkkEi1vePh8IUVOWaQpJsRcPvZwYzAlCRPMvZTEfeG9Qn9DKgLIWki5BB83+pjp2brxLeUvwh2D8dx0P1g+rUVLdIs14Tdp5hEp8gBJDkb63jd4TtDSuw4G6LF4Kp6paAAQ4gKhrElKFJOYKSzPu2nrjDTAMUROQ2UJWHCk8Pq0B9Gbwm+0+ComnMAAT8/pHDsdjSqeZ+lqfZN5ajtyfhFpiOFBSTlFxEdiGFCbsykG3r4xU1JUyZJFJiGGZhmSekI50pwZc0ZTsYCw3tSqSRLnbbxSTJsufL0CnZiNo1tYxJtYxV2dx9SFdxNLXZJPyigr6fUNzHrzifm0SSGmJdt2Yjm8E4ZjKkTRInHM48Kv7BtDzA+XvzV6iNVqCJ9LopnteOM1LDR+B4Q8VIFwdtIDVSODwMGzKSZxoJ+ZJSYDqOz6pCu9kAO7qTqD9jGxklF9G9evKHlDWhSQ5DtxjXRJZqAZMqTVyyqXZYsobg8xCUrXJKkk3Hvt84cYjgTHv5CihY9oDRTcRvC7tDJVMliakXuD1BY9YVX0WLNZ+KJWB3gCknwq6HiORAhNgmKCRNVInWSVeBXXn7j74Epqtz4tNCOB4w0RQS56O7XZafZUdw1vdFX44yvB1WUAvlYghwRE1i0gzANBNQQUvy28/pGYXjC5E39NOJsbE7g7P8ob4jhgmgp0JAKVcxppE6ZEzaRWSKpHhUy28SCLhX1D7wKkTEJbUP5/HWEcijzqyreXNSWziz3a43h6mcuUMk91D/5E6X48IrVF6CaKalYZm+EeT0qBtccNY4GkUnxIU4Vd9QeogxFR3ZcXB1Qd+loJrOCa9gzH3j6iMhtLrKYhyADwjIweX6InDMPKpQXY9eI6wwpK0FJlrEexkJ9WXwW1tOuScqvZJdJ+2/lG1TXrSgKPiAu78dYyMjp3QX4OMDxkzQEmyuN7w5AJGrc4yMjj6RM171RsdRwjsrHMoIWCGDemjIyLVnTimRuLKTLmGbJLpN1yy4HURk+vQVypqDYuNDwcD3xkZD9J0WqJwVJCgzs8T9TU94kp4ghjGRkBdWaIv7HyFBUyUdvEn4Aj5Q5mYfmUJqSUzEi5G/OMjIU/xeC6KTBsUM1OUjxp158+ELMVp8qyQLKvGRkc+mBKp0T2J4QidJUdFjQ+toS9m8ZNLMMqbdCtDe3kIyMjp2mVn0JVPmSCGuPX0ifxKiKwRopN0ngRGRkcov0yYbgnaRU0iSsNNQNdlNr0MOEuFZdMwf6xkZDkknhHjaNKmXnccR8RCyVM7tVxGRkRCQ7oas2IhRUVKkVapZHgmnMBwU31aMjI0V2gJaIsfwzJNExAsfaHr1aNpNM5CkliL+UZGQruFjvDlXYcmrRfwzE2H+YX0dbOkFKJhdOxdyG98ZGQoq218NW0VS5KZiEzNSd+ccEV5YoUnMH0j2Mjn6RfASZQrT4pSmSq+Quz8OXWAZmNZlZVDKQW4kK4ONRGRkOKTTsp2TiqCL68x+IyMjINAcm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8" name="Picture 6" descr="http://www.dartmouth.edu/~anatomy/Histo/lab_3/cardiovascular/DMS106/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74" y="7937"/>
            <a:ext cx="9150912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472628" y="3384766"/>
            <a:ext cx="20882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j</a:t>
            </a:r>
            <a:r>
              <a:rPr lang="sk-SK" dirty="0" smtClean="0"/>
              <a:t>adrá </a:t>
            </a:r>
            <a:r>
              <a:rPr lang="sk-SK" dirty="0" err="1" smtClean="0"/>
              <a:t>hladkosvalových</a:t>
            </a:r>
            <a:r>
              <a:rPr lang="sk-SK" dirty="0" smtClean="0"/>
              <a:t> buniek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400688" y="3212976"/>
            <a:ext cx="1659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e</a:t>
            </a:r>
            <a:r>
              <a:rPr lang="sk-SK" dirty="0" smtClean="0"/>
              <a:t>lastické vlákna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37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89.homepage.villanova.edu/angelo.milicia/Anatomy/Histology/adipose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b="6320"/>
          <a:stretch/>
        </p:blipFill>
        <p:spPr bwMode="auto">
          <a:xfrm>
            <a:off x="0" y="0"/>
            <a:ext cx="9118841" cy="68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s.miami.edu/chemistry/2008-1-MDC/2085/Chap4_New/chap4_files/image01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9" b="60774"/>
          <a:stretch/>
        </p:blipFill>
        <p:spPr bwMode="auto">
          <a:xfrm>
            <a:off x="5051080" y="32048"/>
            <a:ext cx="4092920" cy="14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xQSEhUUEhQWFRQXGBUXFRgXGRccFxgYFxgcGhgYHhcYHCggHB8lHBgWITIhJSkrLi4uHR80ODMsNygtLisBCgoKDg0OGxAQGywkICYsLCw0NC8sLCw0LDQsLCwsLCwsLCwsLCwsNCwsLCwsLCw0LCwsLCwsLCwsLCwsLCwsLP/AABEIAMIBBAMBIgACEQEDEQH/xAAcAAABBQEBAQAAAAAAAAAAAAAFAAEDBAYCBwj/xABFEAACAQIEBAQDBQYFAgQHAQABAgMAEQQSITEFQVFhBhMigTJxkRQjQqGxBzNSYsHRFXKCkvBD4SRTorI0dIO0wtLxFv/EABgBAAMBAQAAAAAAAAAAAAAAAAABAgME/8QALhEAAgIBAwIDBgcBAAAAAAAAAAECESEDEjFBURMiYQQycYGR8COhscHR4fFC/9oADAMBAAIRAxEAPwD299qrYCALGAALW10G53qxIdDXGEHoX5frT6D6Ff8AwmG5IijDH8QVQ3zzAXqUYQbXa3+Zv1verFMzAAk6Ab0W+4WzPf8A+WhhlfEQKfONjqzHNbldibX/AFq7wnxDBiNEdc40aMkCRTzBU611DjftCnygfLOgkIsGB3KDc/5tBzF6qxeEsGrB/ITzBqHt6wezcq2ck1+I3fT+y27VS5Dt6V6yXEfEOKRiuGwhxaj/AKgby1v0uVIa3VdPlUuMTicqKEbD4diBm0aRlPMAn0m3+Wo8J9Wl8xeG+tGjMoLZRvz7DkakRQBYVjvDeHxWB8xcUDOskhk8+O7EE7hoz6rdMt7dq1mGxSSC6MGHY/r0o1IbXjK7ilGuMk9KmqLEzqi3PYDqSdAB1JOlZklHjvF1wyA2zSOQkUY3kkbZR0HMnkLmoPDvBjCGlmOfEy2aZ+QPJE6IuwHa51q1Dw4NIJ5VBlAITn5ancL3PNueg2AohV7qjS+ZV0qQqemoNg+OK2MmwrEB0VJEHNkYan2b+lSot3XQSTYariRrC50A3ppJVUZmIAHMkAfWsnxbi32x1w2GOeFmtiJVPpyi+aNSNybWJ5C/Oqhpub9Bxg5BXgOJExeci2c5Y76fdL8Nv8xu3v2o1VaPDKq2sLAfpUsL3F/nSm03a4CWXg7dQd6868cYqLhsq4iEqhlBWWEfDLe1nKDQEfxWvYc63jzFjlTlozHYdh1P6flUX+Dwlszxq775nAJv77e1aaM1B3Ljt3HCSTyfPmG8XYWKSSX7CyyyaW8yZFA5WyvflvpXpX7PcZFPipJsNJJ5bxqskExLtHIvNZHZmykX00/t6FJhEbRkU/NQf1oHxjwxGzLNh7QTx/C6D0sN8jqLBlJArol7Rp6iaaav1scXF4ZoHQEWNVPLkTZs632PxAdm526Ee9U+H+I4XiSR3SMnQqzAEMNGGu+t9atniKMPQS+hsVVmW/8AmUEVxuMlhona10OMZxUIDljkdhc2CkAW3JdrKB7/AFoT4VVsUft01rsHSBASVjizWuOrOVuW6WHKiSShjZlkAtrdH1vvyrnw/CsEfkA6IXyA6HIzFl0PQNl9qvCi0uf2HwqQXpVy7gC5NhQ5uModIs0p6IOfdjoPmazUW+CUm+C1jJbC3Xc9B1qPCDt6baf8NUEwc0hzTW3uEXZTyuT8Xz26Co8fNLGhZ1Yop9RBFwObW3sP0rVQVUmjRRVVZFxrFKkmUZNtdL63PQ0qkwfAAVzS5s7epgp0BPLvSq9+msWx3BYsteJuNRYWINK4XOyxpc7sx5e1z7VefFxot2dVXqWAFvevKvHHgXGYzF4dZsQJY2zAPlyeUBYsPLBtcjnubdq3fBvB2HgVAymZkAVWlJcgDa2a9qctPSjppuVt9iaSWQb4o/aLBh0YQf8AiJQNlv5a92k2PyFzU3gTih4hh/PmdXfMwaJNEiI2UqdSbWNzffSpfEvgXDYsH0+W5/Gml/mNjRPg+CTCxrFGgVRyHXr3+dEno+F+He71Lfh7PLyXMdjo4FzSsEW4UX5sdAoG5J5Aa1wsLS6yCyck6j+fr/l2+dDouFpPi/tUi3MN44L7A/je217nKPl8rHwK55JRwuTJ4GC09qemvUkiofxHhgk9Sny5R8Lrv8m/iHY1JxHi0OHt50sceY2UMwBY9FB1Y9hQ5+Pu4Jw+GmcWJzyjyIxbr5o823dY2FNNp2hp1wVsDPizI0QEaqhAdyGOtgfSNAbgjS+lX8TgI0tNNKbpqJJHCquhBNtEGhPKqmD4di5FzS4hYM9nKYdAXBNrqZpgwYWstxGp03q3h/DOGVxI0fmyqSVkmLSyKTvleUkp8lsKuU7eMDcsnHD/ABDFK2VC0q2v5qRv5NuX3tsh/wBLHvaqeM8VBJ5IcqHLlAZpAoBLxK2cZboB5y2OoP6aa1Q4kkKSq5z0uBftc6fWsyTIQeLpFjVn8piYw9/MADWjRyqWT1MxchRzsNr2FmTxOPMAMcdjIkbHzLsod5ECsmS+e6D0C/xa2Ck1a4Lx2PFzuogkR4Lq7SADKX/CNbknKD0sBrrWhy05RcXTG006ZmcB4jMuFknaFFVArAeajKMwBIcrfyylxmuNBrrrVXH+KGQSLGsXoidzIksZC2jd/MVGsXQFApIG+bkprWO4BAtqb+wG5/T61JlpCM9gePFpRCxQ5nxIBzDN93JJlXIo0HlopzGwN+u/J8U4ZD5UkhhsoJeRWWOx5ib931HxXrR5RQ7EQRRyRuQqkkxg6AHML26cqqNcFLsXsOylQUIKkaFSCLdiKkoK/h7DMxeNfJcnMXw7NEWO128sgP8A6ww0rj7JjYv3c8eIUD4cQgSQnl99AMoH/wBI1JIdoVx3ESZDFhwDM6kAn4Y1Ohka3Ia2G7HQcyA/FPGX2f7ubDyJO1hGBaSNmPPNFd1UaklkU2BsDRfw/PC6FopkmJJ8x0YG77G9j6bbBeQsKpKsspYyCeB+BMPDlab/AMRKtyHkA0LG5IXYa/O2latRanvT056kpu5OwlJy5GtUWIgDix9j0PUVNTGoJBDIrv5RVcy2ZxYWKkkKbd7HTsaKRRBRZQAOgAA+goRwts2LxTb5RBF2uqs5Hz+8FGqueMFS7Cqjxg/d2P4mjT/e6r/WrxNAOJyzTOgw4Vo42DyFjYSFTpGjbaH1Ftrqo5myirYo8h6lQ3/E20vDID0OX/8AalU7WLaW519aHoT/AO01YFZ/xD4kgws2HSZwmfObnYACwvba7MNexrmfxvgEUucShA3yZnPTZQTWnhTaVJl7JNJ0aKqPFcV5aMyoZXCkpGvxMeQ7a8zVPC4ybEqrxDyoWAKs371lPPJsnvr2FFooQuw1O55n5nnUtbXkmqKvBJc0EbH4ioLjaznVwQdQQ1xY7VeqvLCQSyWzcxyb59+/61JDMGHQjcHcdjSfcTB3iX7WYGGB8nzzoGmZgij+IBUbMdrA2H0sc54Q8NYwQeXxDEy5gXuIZQFkzuXLmVVWYNdiLZgALWHTcVHJKBud9hzPyFICpw/g0EBJiiRGb4nA9bd2c+pj3JNA/HHiNMMqR7s7p5lvwRZvUzdAbZfc9K0gDN/KP/V/YfnTx4VFvZRrubanuTufer03GMrkrKi0nbGwWLSVA8bK6nUFSCPyqxVDDYNIWby1VFkbM4UADPYDNYcyAAfkKvVLq8CY9MaeuJZAoJYgAAkk6AAbm9IRRwWARJ55FFml8vOepRbD8qIE1nsB4owzpnWZDnJIGYA2GguDqDYA2PWs/wCKPF7SEYTClfMlsjyg3ESubXHIsRe3TflW8dDUm6o0WnOT4Nzhjmu41zbf5Rt9dT71JPOqKWYhVGpJ0AoFwgYxUVD5DKoChxmBIXQHLqOQ50Sfhqv+9Of+U/B/t5+9RKCjLL+gnFJ5YHHjnCsPufMnJ5RRsdehLWA9zWX8ScJxXFmQTl8FhVZiALFybEZnNxboABYXO/L0jC4OOMWjRUHRQB+lTFetaR1YwdwX1+6DdFcIwvh39nZwaZIMdiFS98q5AL9bEGtRhOFFfjnml/zFQP8A0KKhxLvBPAqawyuyMp/ARGzKV7EqRbvpRjNraonqTeW+fRDcpYM9xXAwR4jCSFAHMzIG3N2hk0v7URx/A8POQ0kSlwCBIPTKoO+WVLOvsRVPxnKqYV33eMrJEOZlRgUHuRY9iaJcK4gmIiSWM3RwCOo6gjkQdCKUrcVJ/Al20mY7xh4dx5jROHYmQMHRrzyKRFk2tIUMrlr2IcsCL3311vAziPJX7WIhPaz+SzGM9xnUEX6a26mr96V6zJHqDGYlYkZ3NlUFmPYC5qOTHpcqpzuPwrqR87fCO5tUT4bN6prEDZPwA8if4j/zvTS7jS7gnwHjRLhy9rO0krv1uzEgn2sPajc2NUXAOZhyGpHztQxuGYeBL5Mo2CKTYsdlAB68qvcK4cIlOwJNyBoq9gP67mtdTY25Iue1tyQzRu/xC/8ALey+9hr8tRXb+cB6RH2BLD2uB/SrtqVqysizNY/xBHG2WfDT5/5YTItuVnQEW379qVaTLSqt0e35lqUe35gWfwxBLIJp0EsgtYt8ItsAu2mtvmTVhPD2FUMq4eEBxZrRqMw72Hc0TpUPUn3ZO+XFgzhcHkMYQSUtnjzG5AvZlvzsSDf+btROs74n41DhJcNJPIsas8kZZtgGjLa9syIPcVb4X4nwmJv5GJikI3CuLj23ocZPzUJ5yF6BeL5zHhppozaaJGeMjcsouFPIg7WPWiOL4iiKWJ+gJ/QVjPFfiGJ41w8bqZZmVct/UFLAFre4H1PKtNDScpLsXpwbZd8EcZxuPhWaVYoImvbKGMrWJF7N6U2B/F7VrooAvzO5OpPzJqvwnCLDEqLsBV2s9Rpye1UiGNanpUqgRw6gixqhDjwshhOYsAGBCsRlOguQLA3B33GvWr8jgAk7DU1DhIiAWIszG7f0HsLCmvUZJnPIH8qwX7U+BY7FYcmCcLGgLSQKDmlA1/eX1sBolgO50r0GuJWsNr9uvaq05uElJCPLuA/tKwUiCNIm822VUCXzntbegeN4JjyxmGDYIJRMSjIXFgRYIG1Avewua9C8JeAMLgi0ioGne5Zz+EE3yIPwqNuptrWttXZL2qEJPw19TeGu48LJR4FOJII3UEBlFgf7Vfqpg/SWj6ar/lYkj6G49h1qTF4tIlzOyqOrEDXprXFLMsGLy8E9V8djY4UaSV1RF1ZmNgPehicXaYlcOASN3Y+hb7d29vrU+G4OgfzJSZZdCC+qr/kT4U56jXqTT2V7w9tcgmLiQxUscoWZYozmT7mW8jEFb/DoNdKvYXjbSGQiCSNENi0i5SerBeSjXfXtajlqbKKbmn0HuXYqS4FJB6/WDv0PMV554j4FiziHk4XMykgMUzFYy2xuAQNd7nvrXoTylXEaj4lYjouUgH29Qtb/APmJn8cQYPFfYo4pMRL+Pyxdr9O1umw061t7O5q9uccdCoyaTLODOJjgDcQd1mF9I5JMpAAt8AGt73FzUzYiNkukEkvP1s5B7feMdzyIrQ388AtDbtJYkewuPzrPcU8WRYfFx4RYpHmcqAzDy4VuQL5yNTr+EHpcU4y3cRz6cDUsVWTU8Ow3lxquVUNhmC2y5ra2sBpWcXi0v22VXBOHQgqQBqcgtY8/VnrVKLj1e45VS4nCGyqoGfkSNFHMnt/W1Y6clbvqRFq8nn/Aft+L4z5uIGXDQozRoDdBnFk6Xfckna1eoiqHCYBGCtwWB169r1fo1pqUsLCwKXIhSpUqyJFSoDxfxCYZMixNJYDMV5E65T3tY+9KrWnJq6LUJMqr4zTzDC0ExnH/AEowHPzvcWHdrCi0U07trGIo8oN2YM976rkX0jTnmNTYPBIrPIFGeQgueZsLKPkBVy1OcoX5UKTV4QN/wOFn8yRBLJqA8gDEA8lvoo7C1XcPhkQWRVUdFAA+gqalUNt8ktnJFeS/tA8IM3Eop8MojZ09bBbjOLjMVA5qQL9vevWXbSuIU5nc/l2rXQ1XpS3IuElF21YH4FjpVjVcUtiAAJF1Rrcyd0/1adzRtHB1Go7V1ah3EcMyo7QWSQAsunoYgXsy9D1Fj3qJNSlfAm1JhGlestw3xRI2HSaeFIc0aSAGW/pcXXTLm16WJ33riXB43GfHL9kgP4Yh9+w7yNqoPYK1V4TXvNL79A2PqE4OKx4jEyQRsG8gIZrHZ2JyJ7ZST3y96M15thf2fw8NkE+FxU8UjaMvpkWQXvYx5bt9fpVji3HuLoVGHwkcyMB97lZSpvY3hL3033tVvRUvcePXH6ht6m/ZwNOfSkF61Q4PbJfOzufjZgA1+hX8NulEawap0J4FSNPQvxHxP7Ph3kFs2ix32MjnKg/3EURi5OkCVugfx7DS4iaFMPKYfKYvLKACQpW3lAMCCWuDrsAOoovHw2MEMwzuPxP6m9ifh9rVzwfBmKJVc5n3kbq5+I/Wr9VKX/K4Q2+iOBHreurU9KoJFTGnoXx/igw8Ra6hmOVMxsMx5nsNz2HUimk26Q0rdEM0xd3VCQfgUpa4A+I5iCAASe9xT8D8N4fCZjEgzuS0kjeqR2JuSznU6k1BgeKQQxDK0kmUXZlilYsd2b0puTc6USwvE45FDpmKnY5H/qNPlWktywuCpIu2qpxDh8cy5ZFDdCQLjuDyoNx7xthcI6xyuc7Wsqi5Gtrnp70QfjKFQyXYEgEjZb8z2pLT1FUqaBQksjYczfuxb06GRtbjoFG57mwHep5FKDJGbyN+Jtdt3brbp3A0G1mFLCqnDT5l5WWzEso65EYhT7/F70m7yJ5yU08NqspnWWYSn4iXJRuxj+H6WPeiqOw+Ie67fTcfn86mvULz8kGY/kPmeVJycuRW3yVuJcahw65pWKi4HwObkmwACqSSSQLVKkjyLcAxg/xD1/7dh7+4oVPw6Z8ZDJI4MKI5EY+ES6BWPUgFrH8hR+nJJJUN0gJhvDUKZiGmJdi7kyyXZiACdDbYAWHSlRu9KjfLuG+Xce1PSpqgkeuXNhekzWqnh5hOMy6xfhPJ+46r35/LcoCtwpppXeSWyxXtAgBzFf8AzHvzJ2XkN9TYFqanBpt2Nsesv44x+VI4A7oZ3yMYwS4jAu5AAJGml7aXo7jsaI1JILH8KqLs3YD+uw51R4dlP30oIlYW9SsBGu/lgsB7nme1rXpva9zRUMO2YTxDgTiAxjkeBEXy1ZlYM1hYEZxe19L1H+z/AI9xOeVsI7RvHDbPicpJtyToznvtqTfnt+NYqN0bDwsrTSqQApByg7u29gO+/Kr3AOCxYSFYohYDVidWdjuzHmTXXL2iPhU456fyaTmmkW4cKBvqTuTuf+dKntT0q4HkwKuJw9/UlhJawPI/yt2/TlQXhXjPDzlkXOJEJWSPKSyMCQV0vcgg7Uax2J8tCQLtso/iY6KPr9Kq8E4SmGjsAM7EvK4Fi7sSzMe2ZjYchVx27Xu+RSqsna492+CF/m9kH53b8q84/a1DjQMPO5RsNFPExhizZgQb5mLD16Ajla+3OvU5dRp/wVh/GHEDjS2DwWWWQX8whhkjYjL6j2DE262HI229mf4iaWOv30Kitzo2PCuIx4iJZYXDxsLhh+nYja1W6zHgrwbFw/DrEPVIdZHu3qY72F9Byo62CHJnXuHJ/Jrj8qxmoqTUXgjBavXEsyrbMQL7XIF/rQ1cLOJLedeK2t0XPe/8Q01Harv2NCQxUMw2LAEj5E7e1S0u4UhTYg29IzHlyW521/teuIcEL5ns7/xEbdgPwjt9bnWoftYbEeSAbogkJscvqJVRfrodKI0NNA8CtTBa6pUhAjjXh3D4pHSWNTn3YAB72sDm3uKCcLxjYAx4J45JTa0Uir6So5sfwntrWxNVYlzOX5AFF+vqPuQB/p71pHUdbZZRpGeKeUZfx34zGBwznIwnYERAqct/4i1rab251pOCRkYaFWOYiKMFupyi596yP7UcCcVCsKAExt5r7AABSApPU3Jt2ol4e4yowkbscoCgMG0sVFj7aada2lpJ6MXHm/8ACnDyJoJY3h2eaL1sEUMXjucr7Bbi/ImiyKALAWArCx+P4ZcQow6STaZGyIzFNbkkKCbd6003H4o4/MkWVFAu33Mxy9b2TlWc9PUVJomUZKkwo7Ab04rHN4qY4uIjDzfZXjNpihFybEMF3C26gGtYuJU86iWnKNWS4tEtKoDi17/Rv7UqmmKmBD4vgifyZ3yzgDMiqz6kcigI9t6KQ8QZwCkUljsXsg9wxzflQDwBwMRQLK4Blk9ZY6tc6k3PMk1rgK211pxk4xz99P8ATTUUYukZjxRw3FYmExr5YBKllDkB1BuY2YpqrbGwHe40qzwPF4r0x4mOKNwv4SbNbQ5dLdNOXSj1qhxOGVxZhtqDzB6g8jU+J5drSJU8U0POhI0Pz+VRjM23pXr+I+2w96jhUkmNjmy5STzNySAbdLCoOKcYEEiIUds4ZiVyWRVeNCTmYHeVTYA6A9r5vGCXgvw4dV2G+53J+ZOpqW1BMN4iWRolSN2aSOOYD0DKjgm5JbcaCwvqw5XIpS+LCsRbyZHZYfNZkS8any3kAJLC2icyNWUX1JCEaDE4UMQ2zrfK1tVvv7HmOdNDihcq1lcbi/L+IdR3qyKpTYRHmV2UFkRgpIGgci9v9lP4jFieKxJbM4udAFuzE72CqCTXCY93/dxNb+KX7sfTV/qoq+BT0WqDBj8ZiZsNi0mxsiNhmHlxlFKph5WO73JvmF18w7bWAY31rKGGuo3qrxeCOSJ0ltkYENf63HcGxoXwvxRA6qFJuAARbYjQitdstSNxXGP4KpyVpBbieE82GSLMUzoyZhuuYEXHyvWK/ZR4IbhqzmRw7yMoFtgiXtvzJJrajHBv3al+4sF/3H+l6qkYgNcCILzF2ZvrYA/83ohOSi4cWJIK1Vn4jEnxOo5WuLk7AW+elcHESMPSnu2g+mprMzeEJjiBNHLHF6rsUTKSOY0FzrY3LH5UoQi/edDjFdWbJaeqixOv4i/UHKPoQP1qeGUNty0I5g9CKzaIKmNgdT5kIUucoZWJCsoP8QBsRdiDbseokw/EEc5b5ZBqUawcd7cx3Fx3q3ehvE/s7FVmyF9TGN5NNygHqHzFNZwx8hK9MzW3oBhcDimkLGdo4vwpYM/u50/WrmK4IsotJJKw6eYVH0SwPvTcUnljpdyd8UJDliYH+JgQco9ufT/tWU8Y+OosHaGEq0ux5rEBpcgbnt9azq+Bpzj/ACsLisQmAAzTEMB67kGFWWxbQC5I9OupNej8M4BhsOLRQop5tYFz3LnUn5mt60tNpvzenH1/gqLinlGG4D4owbC82IQLe5MhHqJ3Jv3sLn5Vt45hio/u7iBx8ViC6n+AHUKR+I+3JqpeKfCOGxiDzIY2kUqyNYBvSQcpI1KtaxB61oVGlRrakZ043YTnudorcOwEcEYjhRY0GyqLD/ue9WStOKRrB55Myth8Gkd8i5QdbAkLfsuw9hXccga45jcHcdKlNYnFcQiOKxc6MWaGKOAZWOUyszMV0NiQcl+lyKuEHOy4x3GmxvFMNC2WWaKNrXAdlU262J20NKg/hngkRw0bzhZ5pFEkskiqzMzgHmNABYADQAUqHtTq2J0nRp0QAAAWA0Fd0LHFwxHlozrzYWAH13okGpSi48iaa5OqYmqmK4iiaE3YmwVdWJ6WG3PewqIwyy/G3lqR8K/H7vy/0j3pV3CjjgifvZSSfNkLC/JVARQO1lv7mr0uHRjdlUkCwJAOhIJGvK6qfmB0qhDw1orCNgFHLb5baH6VzxjijYeFpGQORYKoIBd2IWOMX5sxVfeqmk3aZUkuUyguEikxTwxQQCOIZ5m8tCftD6xgdGVCzm42lj6muMIY45FhxkEKyMGSKYRqIpwxYsgv+7c5mJiJ9WZipb1WfgLT4eMJJhneRizyyI8dnkc3c2dgQLmyjWyhRfSirZcTG8csIKn0vHJlI1F7EAkbEGk4tEuLQRBqnFMfNcGwUBbG/Ykg9/715/gDj+H4x5Ma6nASKIlYSmR4chZor51V3PqZS2VmN1JJyk1suGyQYkB4ZvMj39DaEk3uSPVftpTUcWxqs2WMXxXJIqrHJJe9yliB00vf32FWxnYcl/M/2/WpUQDYWrupbXRCtdCp/h8ZN2GY7eok70Pj8KYRSSsQUnoTp3AO1G6gxGJC2G7H4VHxH5D+vKqWpNcNjU5dGZKPh2MTFPHHibIwzEsoYqgNlyg6ZjqLm+1deJuB4rGxLHhcU+GVGuZQXLSnYjQg5b97Hpa1GcThyzZLlWlF5GXdY0Nginlctv0z7aUXjQAADQDatJaztSxfwHOVjQR5VA3sAL9bDe1d09KsCBqoY3h4Z1kUlZF2IJysNfS6j4l1J12O1EKH8Y4gIUvuzEKg/mbQew39jVRTbwNXeCLDvLNGb3hJuLrYsttDlJFjsdSOdT4bhcSNnVBn5udZDpbVz6jp3qxhfhA6AD8qmobzgGxgKH8T8xmjjjIUMSZDz8tRqFPJixUX5AnnRCqwH3pPRFH1Zr/oKSBE0UYUAAWAFgByrukKekIalelVSVwsq3Ns4Kjuy+oD52zn2NAFulXCyAkgEXG4vqL9a7oAgxUGcWJIHOxsSOlxqPavOuJeHmOO+y4UiPDsyzzKoH3RCZSw5Av6QB1DGvSZHABJ2FCfD+AKGaR2zPLKzHS2VR6UTvZQBfnW2lqOCbNITcbO18PYewDJnIAF3ZibDlvoOw0p6JeX3pVnvl3ZFszLYXiBXLH9lhAOhPmubezC/vV3D8Gm/wCpi5G6qqxqn0yk/nRymJqnqt9F9BuTM9xoHCquIIDpDmJULlIVtGfTS4Hba9H4ZAyhhqCAR8jtWa8RGTHRSYbDBcjho5ZmJyqDowQD42+g71zw3hGLwaRxQzrNCgCgTLZ1A29abj5i471o4pxVtKX7FNWknyaqsXwvj0PE8QjQyAxQAuEuA5nYFSSl72iQkXsQWkFvgqXxR4rnwMYLYRpWchIvKcENKdkIKhhcAm+U7Hnaqv7NfChweGUGJcM7AGQAh5nPWSUi3yRRZep1rPw2lufBFUbGSNACWAtuSa6giAGihQdbAW+tVMZgFJRiWOR1axdip5aqTY2vfbQgGiIqAGy1XxWDDg2urcmXRh71apjSuuBIHT4uSKMMymW3x5B6h3C8+dCE/aDw4tlOLjVr2IfMpBG4OYC1FxxaEOY3miV7myl1DW65Sb0K4/4PwONDNLBEz85FAD6dWWxPvW0VD/tP4op/AtnxAsyXwQGJY/Cym0IPVpbWt2XM3asn4X4HxjD4nEPK+ElWZsxdmkJXoEAUHKB+AkDvvffcPwyxxoiAKqqoUKLKAByAqzSWoo2orD7iA6yTJMnmIGVlKmRNArXBUMpNwDrqL97UYpmWoPMyEBjubKT+nzqG7BuyzSrnNVCfiJLBYkMhP4tol+b8/koJqUr4ElZaxmLSJGkkdURRdmYgKB1JNYzgnFRxGdpkzeRFpFoRnJGsh9rADpfrV7F+CI8TiPPxsjYgWASAjLh0tzyXuxvc3J5/Kj0fCYV+CNY7AAeWMhAGwutvpW8ZwgnWX+hcJbbJsPHbXnU96q5ZF2OcdG0P+4C35e9UoeJGd3jiDRmM5ZWdfhYi4VRsxsQc22o35ZU3kmrCM+JRLZmAJ2HM/Ibn2oEOP2xPqikWArk85h6PMVyMp/hGrC5tqLG1E5cKY4nMChpipylz8T29Od7E2v8AOw2HKsn+ynhuIhwssWJdZk8/EhW1vdZpI5lZSNi6M43vnN7WoTS6Amjd3p70JlzYYFl9UIFyp3Qfynmvbly6UNm8QTTnJgorkqrGWTSNQ4upsNWuOlUtNyyuBqDfBpZZAoJYgAakna1Z/iPDf8QyBy6YdSHXKxSSRgDlOYepFFybCxOmw0NnhvBWCH7VK2IdvivpGP5VjGgX56nnRlRbalaj7vIYXBl8F4HhgkaXDy4iKVrZm8wvnttmEuYN760Tx3GBhgvn5jmOVWRGIZrXy5RcqTY76d+VFqA+KnX7hWIAMt9eyN/cVUW5ySlkauTyVJsVLOQxvDGvqVQfWxGxYjQDtr/SiPhjiKTw3Rg2UlW11DDr9a4iwZlSwukTDlozA/8AtH5/KueFeHIsGScIpQN8cdyVcjZvUdG5X2Ox5EXOUHHb1Kk41QctSqCMqwuCf7diORpVz4Mh5cSFUswIABJ+Q+VRp98oJ+BgLKdyD1/tVsiqcvEYo2CPIisQSFZgCQDa4B31tTXohlmGIKAqgADQACwA+VdGuIpg2ovb5EfrXbCkxFNYVlKOwBKElL/haxUsO9iR9au0K8N4Zoockh+8zyFvUWF3dmFifw2ItRWnLkb5OZkuCOoI+tcYaTMoJ32PzGh/MGmxchVGKi7AHKDzNtB9azXgvhWNiSSXFzAyzuZWhAvHFf8ACrb7AX1I97ktR8rdgauhHFsVIzCDDkCQ2LyEXEKH8Vti51yqfmdBY8+IsXiY4icNHG8hKqC7kKuZgucgD1AXBIuNKvcMwIiTLcsx1d2tmdzuxtzPTYAACwAppUtzBYyU4PDWFVbGCNzuWdQ7sTuzMwJJO5JqPEeFMIwbLCIiwsWhJib/AHRkfQ6UbFI0eJPux7pdwDw7FPh3TDTnNcWgmsAJAoJyMBtIFF9NGAJFrEUeFCvE0GbDu34ox5qHo0XrH6W9zV7B4pZESRDdXUMpGxDC4/KiVNbgeVZYoP4sA+yTX3C3Xsy6qfYgH2oqzgc6F8Uxkd41kkRELr8bAZ2/CoBOvqt89BRp+8mKOHZn/CfAMQwaTF4iWVWUeUjMcqhgbkqNGI0tcacq2oWkgAGm1PT1NR6krY5S3OxUqG4ziuR2RY3kKR+a2XLopzhQMzC5YxsLDpraqI8TqWOWMtHaPI4K+tpJzAoAJ2Lgerpr88yTQGqnDmDB2HORwf8AQfL/APwoJifFYyOViYEFkBbLl81YzKUIVr6KreoaXGh1Fd4bjsURaGOJwqSKhYW8sCRpR5hcttnicHoxUbk2ANHQLwZ/8O//AM1xH/76eqeI8YARNJ5MijIXRj5ZB+5adfSsl/gjc202tfWiZ4wBDNMY2EcQla/ou4izB7DNpqhtmtuO9gCLi+fEE4eP0oRaaTS4U7on8xGl+XzqXD+H4I7GFPKYKEDpo2UbAk3zgdGvVFPESx+n7PKrFmVVGRi7K4RrZWO1wbnl9KePxYGcL9nnGxOYRqVFoS2ZS+YFftEdxa+jdBe3N1Swit3RBYPKnxDzF/iXRvdNj7H2qxBiFcXUg8jbkehHI9jQHAeJSwiV4W8xwjGxjCBHV28y5e4X7pxb4ttOlaHjsBlEgw8gdiEkf0iyholUt6hnH36EWB0zW5XgRqZJAupNqwvjjhuInlhnyj7NAQWQE+awJGZ8trWFl9N72B+VafgXE1xKmRYpEBCspkUjMri6lb9txyoqRWmnqbJWhxltdkeGkDKrKbqQCD1BGlS1QVfI2B8rt/0yew/D+ny2uJICAQQQdiNjUP0Eyli+FJI2YlwTvldlvbmQp1Owv2FKumxLMT5QVlBIuSdxva29tvmDSp+buPJ3xDGeWPSpd7XCj+p5VhOMeBsVi2+1famhxQH3QW4SIbhLjU9yd/lpXoMd8oJGttR36VIu2ulXp6z0/d5BSrgz3BOF4v7MI8bii0pFmaEKhF+Qe1yf5gFogfNV1jj9a2PmNISSu2WwA9ROtxcWt31vzPlBO/8AXoPeucPHYa7nVj3P/LfICocm3YirNw3OQXke41GRsg+Xp1I7EkUsdgXZCI55Im5MAjfUODcfIiiFKlbFYPwUFiM5JkAtcnRu4G39qnnxqIyqzAFtr1R8U4pocNJOu8KmX5hNXHuoYV5bhfHMuJcDLnxEjH7PGBpGp5k21AsWvrXToezy1rl0NtPS3q7PUPFOJRMNIWk8s5SVO5zLqNBqdRapPD3GExUEcy3XMBdW+JW5qR2Nc8B4eUiXzTnlsM7Nqb89TrRCaBTuOm2/1GtYy2pbfXn+iHSwSlxQjiXiCKK4Uh32Cqdz0uNq441w1DDIBfMylUud3Oii57kVH4T8ODCRKrv5sgGrkDTTUKOQ/OqitJLc236DShVsgbAT4xbYgiOBr5okuC6kaBnOtutrbUYw3CYY1CJEiqoAAAGgGgq9alUS1G8cLsS5NgfE8NZpVySGNALsFC3JvYWYi66Xvbt71sf4KwUxLy4dGkJuZLWkv1zrZr+9HVHqPtTyuFBJIAAuSdgOZvQtSS4Ym3wCsLNJG3lE+YNcm+ewt8TE2O41NvercEs2ueNdzlyve68rgjQ+5qDgtnzzAhhI3oI/8tdF16E5m96KU5vPA5cg7FYYOQ5hBkUEI/3ZdL75Wbah+EwkZCxNhURY08qPzQGOTQWDAEWNhpmv1rRVwyA6GoTXYSYOg4DApc+VGS65Wui2yZAmQAjRMqgZdt6l/wAGgvfyIrlg5PlpcsCSGvbcFmN+561YgFri97VNSYis3D4iMpijK2tbItrZSlrW2yMy/IkbGq8mEjRiBFHaYsJvQvruptm09V/UNb70RJoPxfiqKjBA8jjYRLmIYba/CDfkTTinJ0hpWy/Nw+JwQ8SMDe4Kqb3IY3uP4lU/MA8qcYGIbRp0+FeeXTb+RP8AavQUN4DxlpVCzxtDMNCrA5W7ox3Hbcc+tGqJRcXTBqirh+HQx/BFGmtzlRRqRa+g3tcUF8S4nDcOwkk/lRIEHpGRQGclcosB1VD/AKQeVaCeQKpJvoCdASdOgGp+VeeftA4tBjMK2EikWRyVu/4UaM3a52DGxFu9q00dNzmlWOo4Rcmb7AYaNF+6REDeo5FABJ56DU7a1ZrC+GfH0BjjhxTiKdQFN/gcjTMrDrbY6itguJLfAtx1bQe3M/T3pT0pwdSQSg4vJYdrAk6D9Kw2L4XNjZmaCZsPhiCrFCw8w8yACPrRDxlwPGYmErBiFQ75MpCvbZS1yRrbXbtVvwbxmPEQBFGSWG0U0R0aN1FiCOhtcHY1pD8OG+OX+hUWoq1yWcFwURRrGskgCgAAE2AA5ClRXPSrLxJGbdlGPEzFAfJAbS6tIBbrqAatCRrar9CDUwpVAGUl8XxNxGLAqrl8ryOSpULZTlHqHq5m402N61Yrnyxe9hfrzruqk06pUAqVKlUgZT9pWMy4J4l/eYj7iMczn0c/IJmP06153+zrw8IuJLd/UkZNjYg7KbHpqK9saMHcA+1IRDewv8q69L2rw9JwS56mkZpRqhKtdGnpjXIZgeXDvNiY3uBDCH0tq8rDKGB6Kpcdyx6UYApAU9NuwGpU9MaQALD8dzYubDhGvGsZLHQHOLi3X/sat8U4cMVE8UtxG4swU2JB31oiFG9qe1W55TiqK3dUCfC/DhhsMkAYsIy6qW3y52K3/wBJFFqVqepbbdsTduxVyzW3rqmIpCAeAxzzyu0OXyFOTOfxMvxZRzsdL7XBHyI4hZQPQVJ6Npp7VaVQNtKercs4RTlngBz46VnEBjdS28gyhbD4gPVfmBfleiuHgCgACwG1qmtT0nK+FQORxLEGFmAI71mfEfEJsK8EcAaV8RIY0VrFEspYuzWzZQBc6k2vatVXJFEZU85JsBTeGUmZHxTvOyXst8sQJ0JES6H/AFFjrvRROHxKuURqFHIKLfSrVKhzk+o9zPIf2xeDysYxmGUZY/VOg0uAfiH9a9P4Fi0mw8MkfwPGjL8iBXWIxdmKZL+kn56E2tbbS3uKoJxogACI6BibaLYBiLXAOuUa2tqddr7T1ZakFF9BS1ejYbrE+KMJ9ixacTjH3ZAixyjnHcBZrcyhtf8Al+VHW8QLmy5HJ5fDY620JIqZ+KekN5TEG9xbXZSNNtQ35Gs4OUH95J3xZIvE4XAZZEZSLggggj5ilTQ8QjyjQJfkbA721A2Om1Kox2f38h2gjT0qVIY1PSpUAKlSpUANSpUqAHpUqVACpUqVACpUqVADUqVKgBCnpUqAFSpUqAGpUqVACpU9KgBUhSpUANTUqVAD0xpUqAOCove2trX505NKlQLqd0qVKgZ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204936" y="692696"/>
            <a:ext cx="18461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t</a:t>
            </a:r>
            <a:r>
              <a:rPr lang="sk-SK" dirty="0" smtClean="0"/>
              <a:t>uková bunka       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115616" y="4005064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  jadrá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788024" y="5805264"/>
            <a:ext cx="3240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c</a:t>
            </a:r>
            <a:r>
              <a:rPr lang="sk-SK" dirty="0" smtClean="0"/>
              <a:t>ytoplazmatická membrána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55575" y="160338"/>
            <a:ext cx="23918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1.5. </a:t>
            </a:r>
            <a:r>
              <a:rPr lang="sk-SK" dirty="0" smtClean="0"/>
              <a:t>Tukové tkanivo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39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stevegallik.org/sites/histologyolm.stevegallik.org/images/adipos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" y="22832"/>
            <a:ext cx="9119108" cy="683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5004048" y="4437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cieva</a:t>
            </a:r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788024" y="4806444"/>
            <a:ext cx="216024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20" y="404663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Formy spojivového tkaniva: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embryonálne spojivové tkanivo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vlastné väzivové tkanivo</a:t>
            </a:r>
          </a:p>
          <a:p>
            <a:r>
              <a:rPr lang="sk-SK" dirty="0"/>
              <a:t>	</a:t>
            </a:r>
            <a:r>
              <a:rPr lang="sk-SK" dirty="0" smtClean="0"/>
              <a:t>			riedke </a:t>
            </a:r>
            <a:r>
              <a:rPr lang="sk-SK" dirty="0" err="1" smtClean="0"/>
              <a:t>kolagénové</a:t>
            </a:r>
            <a:r>
              <a:rPr lang="sk-SK" dirty="0" smtClean="0"/>
              <a:t> väzivo</a:t>
            </a:r>
          </a:p>
          <a:p>
            <a:r>
              <a:rPr lang="sk-SK" dirty="0"/>
              <a:t>	</a:t>
            </a:r>
            <a:r>
              <a:rPr lang="sk-SK" dirty="0" smtClean="0"/>
              <a:t>			tuhé </a:t>
            </a:r>
            <a:r>
              <a:rPr lang="sk-SK" dirty="0" err="1" smtClean="0"/>
              <a:t>kolagénové</a:t>
            </a:r>
            <a:r>
              <a:rPr lang="sk-SK" dirty="0" smtClean="0"/>
              <a:t> väzivo</a:t>
            </a:r>
          </a:p>
          <a:p>
            <a:r>
              <a:rPr lang="sk-SK" dirty="0"/>
              <a:t>	</a:t>
            </a:r>
            <a:r>
              <a:rPr lang="sk-SK" dirty="0" smtClean="0"/>
              <a:t>					neusporiadané</a:t>
            </a:r>
          </a:p>
          <a:p>
            <a:r>
              <a:rPr lang="sk-SK" dirty="0"/>
              <a:t>	</a:t>
            </a:r>
            <a:r>
              <a:rPr lang="sk-SK" dirty="0" smtClean="0"/>
              <a:t>					usporiadané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špeciálne väzivové tkanivo</a:t>
            </a:r>
          </a:p>
          <a:p>
            <a:r>
              <a:rPr lang="sk-SK" dirty="0"/>
              <a:t>	</a:t>
            </a:r>
            <a:r>
              <a:rPr lang="sk-SK" dirty="0" smtClean="0"/>
              <a:t>			</a:t>
            </a:r>
            <a:r>
              <a:rPr lang="sk-SK" dirty="0" err="1" smtClean="0"/>
              <a:t>retikulárne</a:t>
            </a:r>
            <a:endParaRPr lang="sk-SK" dirty="0" smtClean="0"/>
          </a:p>
          <a:p>
            <a:r>
              <a:rPr lang="sk-SK" dirty="0"/>
              <a:t>	</a:t>
            </a:r>
            <a:r>
              <a:rPr lang="sk-SK" dirty="0" smtClean="0"/>
              <a:t>			elastické</a:t>
            </a:r>
          </a:p>
          <a:p>
            <a:r>
              <a:rPr lang="sk-SK" dirty="0"/>
              <a:t>	</a:t>
            </a:r>
            <a:r>
              <a:rPr lang="sk-SK" dirty="0" smtClean="0"/>
              <a:t>			tukové</a:t>
            </a:r>
          </a:p>
          <a:p>
            <a:r>
              <a:rPr lang="sk-SK" dirty="0"/>
              <a:t>	</a:t>
            </a:r>
            <a:r>
              <a:rPr lang="sk-SK" dirty="0" smtClean="0"/>
              <a:t>			chrupka</a:t>
            </a:r>
          </a:p>
          <a:p>
            <a:r>
              <a:rPr lang="sk-SK" dirty="0"/>
              <a:t>	</a:t>
            </a:r>
            <a:r>
              <a:rPr lang="sk-SK" dirty="0" smtClean="0"/>
              <a:t>			kosť</a:t>
            </a:r>
          </a:p>
          <a:p>
            <a:r>
              <a:rPr lang="sk-SK" dirty="0"/>
              <a:t>	</a:t>
            </a:r>
            <a:r>
              <a:rPr lang="sk-SK" dirty="0" smtClean="0"/>
              <a:t>			krv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3 základné zložky :</a:t>
            </a:r>
          </a:p>
          <a:p>
            <a:r>
              <a:rPr lang="sk-SK" dirty="0" smtClean="0"/>
              <a:t>		bunky</a:t>
            </a:r>
          </a:p>
          <a:p>
            <a:r>
              <a:rPr lang="sk-SK" dirty="0"/>
              <a:t>	</a:t>
            </a:r>
            <a:r>
              <a:rPr lang="sk-SK" dirty="0" smtClean="0"/>
              <a:t>	vlákna</a:t>
            </a:r>
          </a:p>
          <a:p>
            <a:r>
              <a:rPr lang="sk-SK" dirty="0"/>
              <a:t>	</a:t>
            </a:r>
            <a:r>
              <a:rPr lang="sk-SK" dirty="0" smtClean="0"/>
              <a:t>	základná hmota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85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66" y="812102"/>
            <a:ext cx="1606301" cy="5822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00" y="-300266"/>
            <a:ext cx="9000699" cy="1625830"/>
          </a:xfrm>
        </p:spPr>
        <p:txBody>
          <a:bodyPr>
            <a:normAutofit/>
          </a:bodyPr>
          <a:lstStyle/>
          <a:p>
            <a:r>
              <a:rPr lang="sk-SK" sz="2400" b="1" dirty="0"/>
              <a:t>S</a:t>
            </a:r>
            <a:r>
              <a:rPr lang="sk-SK" sz="2400" b="1" dirty="0" smtClean="0"/>
              <a:t>yntéza kolagénových vlákien</a:t>
            </a:r>
            <a:endParaRPr lang="sk-SK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3126" y="959507"/>
            <a:ext cx="8536675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 </a:t>
            </a:r>
            <a:r>
              <a:rPr lang="sk-SK" b="1" dirty="0" smtClean="0"/>
              <a:t>       vo vnútri fibroblastu</a:t>
            </a:r>
          </a:p>
          <a:p>
            <a:endParaRPr lang="sk-SK" b="1" dirty="0" smtClean="0"/>
          </a:p>
          <a:p>
            <a:pPr marL="342900" indent="-342900">
              <a:spcAft>
                <a:spcPts val="6000"/>
              </a:spcAft>
              <a:buAutoNum type="arabicPeriod"/>
            </a:pPr>
            <a:r>
              <a:rPr lang="sk-SK" dirty="0" smtClean="0"/>
              <a:t>vznik mRNA pre každý typ </a:t>
            </a:r>
            <a:r>
              <a:rPr lang="el-GR" dirty="0" smtClean="0"/>
              <a:t>α</a:t>
            </a:r>
            <a:r>
              <a:rPr lang="sk-SK" dirty="0" smtClean="0"/>
              <a:t> reťazca – </a:t>
            </a:r>
            <a:r>
              <a:rPr lang="sk-SK" b="1" dirty="0" smtClean="0"/>
              <a:t>v jadre</a:t>
            </a:r>
            <a:r>
              <a:rPr lang="sk-SK" dirty="0" smtClean="0"/>
              <a:t>, transkripciou z  DNA  </a:t>
            </a:r>
          </a:p>
          <a:p>
            <a:pPr marL="342900" indent="-342900">
              <a:spcAft>
                <a:spcPts val="9000"/>
              </a:spcAft>
              <a:buAutoNum type="arabicPeriod"/>
            </a:pPr>
            <a:r>
              <a:rPr lang="sk-SK" dirty="0" smtClean="0"/>
              <a:t>syntéza </a:t>
            </a:r>
            <a:r>
              <a:rPr lang="el-GR" dirty="0" smtClean="0"/>
              <a:t>α</a:t>
            </a:r>
            <a:r>
              <a:rPr lang="sk-SK" dirty="0" smtClean="0"/>
              <a:t> reťazcov – </a:t>
            </a:r>
            <a:r>
              <a:rPr lang="sk-SK" b="1" dirty="0" smtClean="0"/>
              <a:t>v drsnom endoplazmatickom retikule </a:t>
            </a:r>
          </a:p>
          <a:p>
            <a:pPr marL="342900" indent="-342900">
              <a:spcAft>
                <a:spcPts val="7200"/>
              </a:spcAft>
              <a:buAutoNum type="arabicPeriod"/>
            </a:pPr>
            <a:r>
              <a:rPr lang="sk-SK" dirty="0"/>
              <a:t>h</a:t>
            </a:r>
            <a:r>
              <a:rPr lang="sk-SK" dirty="0" smtClean="0"/>
              <a:t>ydroxilácia prolínovej a lyzínovej zložky </a:t>
            </a:r>
            <a:r>
              <a:rPr lang="el-GR" dirty="0" smtClean="0"/>
              <a:t>α</a:t>
            </a:r>
            <a:r>
              <a:rPr lang="sk-SK" dirty="0" smtClean="0"/>
              <a:t> reťazcov –                                                                                                 				</a:t>
            </a:r>
            <a:r>
              <a:rPr lang="sk-SK" b="1" dirty="0" smtClean="0"/>
              <a:t>v endoplazmatickom retikule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sk-SK" dirty="0" smtClean="0"/>
              <a:t>glykozilácia lyzínovej zložky </a:t>
            </a:r>
            <a:r>
              <a:rPr lang="el-GR" dirty="0" smtClean="0"/>
              <a:t>α</a:t>
            </a:r>
            <a:r>
              <a:rPr lang="sk-SK" dirty="0" smtClean="0"/>
              <a:t> reťazcov-  </a:t>
            </a:r>
            <a:r>
              <a:rPr lang="sk-SK" b="1" dirty="0" smtClean="0"/>
              <a:t>v Golgiho komplexe</a:t>
            </a:r>
          </a:p>
          <a:p>
            <a:pPr>
              <a:spcAft>
                <a:spcPts val="1200"/>
              </a:spcAft>
            </a:pPr>
            <a:endParaRPr lang="sk-SK" dirty="0" smtClean="0"/>
          </a:p>
          <a:p>
            <a:endParaRPr lang="sk-SK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28623" y="997847"/>
            <a:ext cx="69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jadro</a:t>
            </a:r>
            <a:endParaRPr lang="sk-SK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59546" y="1993518"/>
            <a:ext cx="138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/>
              <a:t>d</a:t>
            </a:r>
            <a:r>
              <a:rPr lang="sk-SK" sz="1200" b="1" dirty="0" smtClean="0"/>
              <a:t>rsné </a:t>
            </a:r>
          </a:p>
          <a:p>
            <a:r>
              <a:rPr lang="sk-SK" sz="1200" b="1" dirty="0" smtClean="0"/>
              <a:t>endoplazmatické retikulum</a:t>
            </a:r>
            <a:endParaRPr lang="sk-SK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19005" y="3053667"/>
            <a:ext cx="9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/>
              <a:t>s</a:t>
            </a:r>
            <a:r>
              <a:rPr lang="sk-SK" sz="1200" b="1" dirty="0" smtClean="0"/>
              <a:t>ekrečné vezikuly</a:t>
            </a:r>
            <a:endParaRPr lang="sk-SK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19005" y="3598690"/>
            <a:ext cx="9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/>
              <a:t>Golgiho komplex</a:t>
            </a:r>
            <a:endParaRPr lang="sk-SK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57816" y="4654614"/>
            <a:ext cx="105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/>
              <a:t>mikrotubuly</a:t>
            </a:r>
            <a:endParaRPr lang="sk-SK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81586" y="442770"/>
            <a:ext cx="14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 smtClean="0"/>
              <a:t>fibroblast</a:t>
            </a:r>
            <a:endParaRPr lang="sk-SK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65" y="1956419"/>
            <a:ext cx="1291760" cy="6368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" y="3003308"/>
            <a:ext cx="1556553" cy="1024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263" y="2893228"/>
            <a:ext cx="1834149" cy="1134129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116634" y="3340517"/>
            <a:ext cx="105005" cy="1641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TextBox 24"/>
          <p:cNvSpPr txBox="1"/>
          <p:nvPr/>
        </p:nvSpPr>
        <p:spPr>
          <a:xfrm>
            <a:off x="4575412" y="3076112"/>
            <a:ext cx="151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 </a:t>
            </a:r>
            <a:r>
              <a:rPr lang="el-GR" dirty="0" smtClean="0"/>
              <a:t>α</a:t>
            </a:r>
            <a:r>
              <a:rPr lang="sk-SK" dirty="0" smtClean="0"/>
              <a:t> reťazce =</a:t>
            </a:r>
          </a:p>
          <a:p>
            <a:r>
              <a:rPr lang="sk-SK" dirty="0" smtClean="0"/>
              <a:t> podjednotky</a:t>
            </a:r>
            <a:endParaRPr lang="sk-SK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624" y="4394838"/>
            <a:ext cx="1067723" cy="7965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92" y="5738034"/>
            <a:ext cx="1245955" cy="8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761" y="167798"/>
            <a:ext cx="76154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5.   spájanie 3 </a:t>
            </a:r>
            <a:r>
              <a:rPr lang="el-GR" dirty="0" smtClean="0"/>
              <a:t>α</a:t>
            </a:r>
            <a:r>
              <a:rPr lang="sk-SK" dirty="0" smtClean="0"/>
              <a:t> reťazcov do špirály               </a:t>
            </a:r>
            <a:r>
              <a:rPr lang="sk-SK" b="1" dirty="0" smtClean="0"/>
              <a:t>prokolagén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6.   vylúčenie prokalagánu z bunky do extraceluarneho priestoru</a:t>
            </a:r>
          </a:p>
          <a:p>
            <a:endParaRPr lang="sk-SK" dirty="0"/>
          </a:p>
        </p:txBody>
      </p:sp>
      <p:sp>
        <p:nvSpPr>
          <p:cNvPr id="4" name="Right Arrow 3"/>
          <p:cNvSpPr/>
          <p:nvPr/>
        </p:nvSpPr>
        <p:spPr>
          <a:xfrm>
            <a:off x="3933637" y="245803"/>
            <a:ext cx="388961" cy="28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50" y="1333405"/>
            <a:ext cx="1010257" cy="4418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8128" y="2551871"/>
            <a:ext cx="90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el-GR" dirty="0" smtClean="0"/>
              <a:t>α</a:t>
            </a:r>
            <a:r>
              <a:rPr lang="sk-SK" dirty="0" smtClean="0"/>
              <a:t> reťazce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1712739" y="3542704"/>
            <a:ext cx="145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</a:t>
            </a:r>
            <a:r>
              <a:rPr lang="sk-SK" dirty="0" smtClean="0"/>
              <a:t>rojzávitnica=</a:t>
            </a:r>
          </a:p>
          <a:p>
            <a:r>
              <a:rPr lang="sk-SK" dirty="0" smtClean="0"/>
              <a:t>šporála</a:t>
            </a:r>
            <a:endParaRPr lang="sk-SK" dirty="0"/>
          </a:p>
        </p:txBody>
      </p:sp>
      <p:sp>
        <p:nvSpPr>
          <p:cNvPr id="9" name="Right Arrow 8"/>
          <p:cNvSpPr/>
          <p:nvPr/>
        </p:nvSpPr>
        <p:spPr>
          <a:xfrm>
            <a:off x="4322598" y="2932735"/>
            <a:ext cx="1500980" cy="8506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extBox 9"/>
          <p:cNvSpPr txBox="1"/>
          <p:nvPr/>
        </p:nvSpPr>
        <p:spPr>
          <a:xfrm>
            <a:off x="2898602" y="5678264"/>
            <a:ext cx="142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 koniec</a:t>
            </a:r>
            <a:endParaRPr lang="sk-SK" dirty="0"/>
          </a:p>
        </p:txBody>
      </p:sp>
      <p:sp>
        <p:nvSpPr>
          <p:cNvPr id="11" name="TextBox 10"/>
          <p:cNvSpPr txBox="1"/>
          <p:nvPr/>
        </p:nvSpPr>
        <p:spPr>
          <a:xfrm>
            <a:off x="2954120" y="857096"/>
            <a:ext cx="14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 koniec</a:t>
            </a:r>
            <a:endParaRPr lang="sk-S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58" y="1120640"/>
            <a:ext cx="1002998" cy="45576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6157" y="3173371"/>
            <a:ext cx="168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prokolagén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20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50" y="332264"/>
            <a:ext cx="782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  mimo fibroblastu</a:t>
            </a:r>
          </a:p>
          <a:p>
            <a:endParaRPr lang="sk-SK" b="1" dirty="0" smtClean="0"/>
          </a:p>
          <a:p>
            <a:r>
              <a:rPr lang="sk-SK" dirty="0" smtClean="0"/>
              <a:t>7.  odštiepenie koncových častí prokolagénu                </a:t>
            </a:r>
            <a:r>
              <a:rPr lang="sk-SK" b="1" dirty="0" smtClean="0"/>
              <a:t>tropokolagén </a:t>
            </a:r>
            <a:endParaRPr lang="sk-SK" b="1" dirty="0"/>
          </a:p>
        </p:txBody>
      </p:sp>
      <p:sp>
        <p:nvSpPr>
          <p:cNvPr id="3" name="Right Arrow 2"/>
          <p:cNvSpPr/>
          <p:nvPr/>
        </p:nvSpPr>
        <p:spPr>
          <a:xfrm>
            <a:off x="4500650" y="905159"/>
            <a:ext cx="378725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34"/>
          <a:stretch/>
        </p:blipFill>
        <p:spPr>
          <a:xfrm>
            <a:off x="1666230" y="2021045"/>
            <a:ext cx="6010637" cy="1281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1" y="4045421"/>
            <a:ext cx="5366479" cy="162401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329752" y="3125338"/>
            <a:ext cx="341796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Box 7"/>
          <p:cNvSpPr txBox="1"/>
          <p:nvPr/>
        </p:nvSpPr>
        <p:spPr>
          <a:xfrm>
            <a:off x="3786993" y="1659819"/>
            <a:ext cx="13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Prokolagén</a:t>
            </a:r>
            <a:endParaRPr lang="sk-SK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74839" y="4222384"/>
            <a:ext cx="151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Tropokolagén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1102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537" y="272955"/>
            <a:ext cx="516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8.  </a:t>
            </a:r>
            <a:r>
              <a:rPr lang="sk-SK" dirty="0"/>
              <a:t>s</a:t>
            </a:r>
            <a:r>
              <a:rPr lang="sk-SK" dirty="0" smtClean="0"/>
              <a:t>pájanie tropokolagénov do kolagénového vlákna</a:t>
            </a:r>
            <a:endParaRPr lang="sk-S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" y="2537096"/>
            <a:ext cx="3005736" cy="2133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980" y="2525046"/>
            <a:ext cx="3619294" cy="2157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489" y="2570202"/>
            <a:ext cx="1657350" cy="12858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97218" y="3351216"/>
            <a:ext cx="522027" cy="504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ight Arrow 6"/>
          <p:cNvSpPr/>
          <p:nvPr/>
        </p:nvSpPr>
        <p:spPr>
          <a:xfrm>
            <a:off x="6974275" y="3213139"/>
            <a:ext cx="522027" cy="504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Box 7"/>
          <p:cNvSpPr txBox="1"/>
          <p:nvPr/>
        </p:nvSpPr>
        <p:spPr>
          <a:xfrm>
            <a:off x="786171" y="2033007"/>
            <a:ext cx="184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tropokolagény</a:t>
            </a:r>
            <a:endParaRPr lang="sk-SK" dirty="0"/>
          </a:p>
        </p:txBody>
      </p:sp>
      <p:sp>
        <p:nvSpPr>
          <p:cNvPr id="9" name="TextBox 8"/>
          <p:cNvSpPr txBox="1"/>
          <p:nvPr/>
        </p:nvSpPr>
        <p:spPr>
          <a:xfrm>
            <a:off x="4307028" y="1923871"/>
            <a:ext cx="203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äzby medzi tropokolagénmi</a:t>
            </a:r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7755768" y="1923871"/>
            <a:ext cx="13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</a:t>
            </a:r>
            <a:r>
              <a:rPr lang="sk-SK" dirty="0" smtClean="0"/>
              <a:t>olagénové vlákno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03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6" y="1340768"/>
            <a:ext cx="87183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/>
              <a:t>1.1.  riedke </a:t>
            </a:r>
            <a:r>
              <a:rPr lang="sk-SK" sz="2400" dirty="0" err="1" smtClean="0"/>
              <a:t>kolagénové</a:t>
            </a:r>
            <a:r>
              <a:rPr lang="sk-SK" sz="2400" dirty="0" smtClean="0"/>
              <a:t> väzivo (tenké črevo 36)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2400" dirty="0" smtClean="0"/>
              <a:t>1.2. tuhé neusporiadané </a:t>
            </a:r>
            <a:r>
              <a:rPr lang="sk-SK" sz="2400" dirty="0" err="1" smtClean="0"/>
              <a:t>kolagénové</a:t>
            </a:r>
            <a:r>
              <a:rPr lang="sk-SK" sz="2400" dirty="0" smtClean="0"/>
              <a:t> väzivo (koža -63)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2400" dirty="0" smtClean="0"/>
              <a:t>1.3. tuhé usporiadané </a:t>
            </a:r>
            <a:r>
              <a:rPr lang="sk-SK" sz="2400" dirty="0" err="1" smtClean="0"/>
              <a:t>kolagénové</a:t>
            </a:r>
            <a:r>
              <a:rPr lang="sk-SK" sz="2400" dirty="0" smtClean="0"/>
              <a:t> väzivo (šľacha 10)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2400" dirty="0" smtClean="0"/>
              <a:t>1.4.  elastické väzivo (aorta- 3)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2400" dirty="0" smtClean="0"/>
              <a:t>1.5. tukové tkanivo   </a:t>
            </a:r>
          </a:p>
          <a:p>
            <a:pPr algn="just"/>
            <a:endParaRPr lang="sk-SK" dirty="0" smtClean="0"/>
          </a:p>
          <a:p>
            <a:pPr algn="just"/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395536" y="50095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6.3. 2014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46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mhhe.com/biosci/ap/histology_mh/loos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70" y="332654"/>
            <a:ext cx="5700806" cy="386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252057" y="43399"/>
            <a:ext cx="64991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/>
              <a:t>1.1.  </a:t>
            </a:r>
            <a:r>
              <a:rPr lang="sk-SK" sz="2000" dirty="0"/>
              <a:t>riedke </a:t>
            </a:r>
            <a:r>
              <a:rPr lang="sk-SK" sz="2000" dirty="0" err="1"/>
              <a:t>kolagénové</a:t>
            </a:r>
            <a:r>
              <a:rPr lang="sk-SK" sz="2000" dirty="0"/>
              <a:t> väzivo </a:t>
            </a:r>
            <a:endParaRPr lang="sk-SK" dirty="0" smtClean="0"/>
          </a:p>
          <a:p>
            <a:r>
              <a:rPr lang="sk-SK" i="1" dirty="0"/>
              <a:t> </a:t>
            </a:r>
            <a:r>
              <a:rPr lang="sk-SK" i="1" dirty="0" smtClean="0"/>
              <a:t>         tenké črevo </a:t>
            </a:r>
            <a:endParaRPr lang="sk-SK" i="1" dirty="0"/>
          </a:p>
        </p:txBody>
      </p:sp>
      <p:pic>
        <p:nvPicPr>
          <p:cNvPr id="4098" name="Picture 2" descr="diagram of loose connective tiss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38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0.gstatic.com/images?q=tbn:ANd9GcSEXw6Tmws4Bj4InPuiXSU60nLH7mCkHkc3y_O4ZBLGdTTINBq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199706" cy="34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BlokTextu 14"/>
          <p:cNvSpPr txBox="1"/>
          <p:nvPr/>
        </p:nvSpPr>
        <p:spPr>
          <a:xfrm>
            <a:off x="3635896" y="462436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/>
              <a:t>r</a:t>
            </a:r>
            <a:r>
              <a:rPr lang="sk-SK" sz="1400" dirty="0" err="1" smtClean="0"/>
              <a:t>etikulárne</a:t>
            </a:r>
            <a:r>
              <a:rPr lang="sk-SK" sz="1400" dirty="0" smtClean="0"/>
              <a:t> vlákna</a:t>
            </a:r>
            <a:endParaRPr lang="sk-SK" sz="1400" dirty="0"/>
          </a:p>
        </p:txBody>
      </p:sp>
      <p:sp>
        <p:nvSpPr>
          <p:cNvPr id="21" name="BlokTextu 20"/>
          <p:cNvSpPr txBox="1"/>
          <p:nvPr/>
        </p:nvSpPr>
        <p:spPr>
          <a:xfrm>
            <a:off x="3624863" y="1062270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/>
              <a:t>h</a:t>
            </a:r>
            <a:r>
              <a:rPr lang="sk-SK" sz="1400" dirty="0" err="1" smtClean="0"/>
              <a:t>istiocyty</a:t>
            </a:r>
            <a:endParaRPr lang="sk-SK" sz="1400" dirty="0" smtClean="0"/>
          </a:p>
          <a:p>
            <a:endParaRPr lang="sk-SK" sz="1400" dirty="0"/>
          </a:p>
        </p:txBody>
      </p:sp>
      <p:sp>
        <p:nvSpPr>
          <p:cNvPr id="23" name="BlokTextu 22"/>
          <p:cNvSpPr txBox="1"/>
          <p:nvPr/>
        </p:nvSpPr>
        <p:spPr>
          <a:xfrm>
            <a:off x="3593127" y="1628800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p</a:t>
            </a:r>
            <a:r>
              <a:rPr lang="sk-SK" sz="1400" dirty="0" smtClean="0"/>
              <a:t>lazmatické bunky</a:t>
            </a:r>
            <a:endParaRPr lang="sk-SK" sz="1400" dirty="0"/>
          </a:p>
        </p:txBody>
      </p:sp>
      <p:sp>
        <p:nvSpPr>
          <p:cNvPr id="24" name="BlokTextu 23"/>
          <p:cNvSpPr txBox="1"/>
          <p:nvPr/>
        </p:nvSpPr>
        <p:spPr>
          <a:xfrm>
            <a:off x="3347864" y="2636912"/>
            <a:ext cx="1368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/>
              <a:t>a</a:t>
            </a:r>
            <a:r>
              <a:rPr lang="sk-SK" sz="1400" dirty="0" err="1" smtClean="0"/>
              <a:t>dipocyty</a:t>
            </a:r>
            <a:endParaRPr lang="sk-SK" sz="1400" dirty="0" smtClean="0"/>
          </a:p>
          <a:p>
            <a:r>
              <a:rPr lang="sk-SK" sz="1400" dirty="0" smtClean="0"/>
              <a:t>(tukové bunky)</a:t>
            </a:r>
            <a:endParaRPr lang="sk-SK" sz="1400" dirty="0"/>
          </a:p>
        </p:txBody>
      </p:sp>
      <p:sp>
        <p:nvSpPr>
          <p:cNvPr id="26" name="BlokTextu 25"/>
          <p:cNvSpPr txBox="1"/>
          <p:nvPr/>
        </p:nvSpPr>
        <p:spPr>
          <a:xfrm>
            <a:off x="3650878" y="3181003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27" name="BlokTextu 26"/>
          <p:cNvSpPr txBox="1"/>
          <p:nvPr/>
        </p:nvSpPr>
        <p:spPr>
          <a:xfrm>
            <a:off x="5242353" y="3707022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k</a:t>
            </a:r>
            <a:r>
              <a:rPr lang="sk-SK" sz="1400" dirty="0" smtClean="0"/>
              <a:t>rvné cievy</a:t>
            </a:r>
            <a:endParaRPr lang="sk-SK" sz="1400" dirty="0"/>
          </a:p>
        </p:txBody>
      </p:sp>
      <p:sp>
        <p:nvSpPr>
          <p:cNvPr id="28" name="BlokTextu 27"/>
          <p:cNvSpPr txBox="1"/>
          <p:nvPr/>
        </p:nvSpPr>
        <p:spPr>
          <a:xfrm>
            <a:off x="8063880" y="3419127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 smtClean="0"/>
              <a:t>lymfocyty</a:t>
            </a:r>
            <a:endParaRPr lang="sk-SK" sz="1400" dirty="0"/>
          </a:p>
        </p:txBody>
      </p:sp>
      <p:sp>
        <p:nvSpPr>
          <p:cNvPr id="29" name="BlokTextu 28"/>
          <p:cNvSpPr txBox="1"/>
          <p:nvPr/>
        </p:nvSpPr>
        <p:spPr>
          <a:xfrm>
            <a:off x="7930663" y="2855071"/>
            <a:ext cx="134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m</a:t>
            </a:r>
            <a:r>
              <a:rPr lang="sk-SK" sz="1400" dirty="0" smtClean="0"/>
              <a:t>ezenchýmové bunky</a:t>
            </a:r>
            <a:endParaRPr lang="sk-SK" sz="1400" dirty="0"/>
          </a:p>
        </p:txBody>
      </p:sp>
      <p:sp>
        <p:nvSpPr>
          <p:cNvPr id="31" name="BlokTextu 30"/>
          <p:cNvSpPr txBox="1"/>
          <p:nvPr/>
        </p:nvSpPr>
        <p:spPr>
          <a:xfrm>
            <a:off x="8063879" y="2483023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 smtClean="0"/>
              <a:t>histiocyty</a:t>
            </a:r>
            <a:endParaRPr lang="sk-SK" sz="1400" dirty="0"/>
          </a:p>
        </p:txBody>
      </p:sp>
      <p:sp>
        <p:nvSpPr>
          <p:cNvPr id="32" name="BlokTextu 31"/>
          <p:cNvSpPr txBox="1"/>
          <p:nvPr/>
        </p:nvSpPr>
        <p:spPr>
          <a:xfrm>
            <a:off x="7930663" y="2005991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 smtClean="0"/>
              <a:t>fibroblasty</a:t>
            </a:r>
            <a:endParaRPr lang="sk-SK" sz="1400" dirty="0" smtClean="0"/>
          </a:p>
          <a:p>
            <a:endParaRPr lang="sk-SK" sz="1400" dirty="0"/>
          </a:p>
        </p:txBody>
      </p:sp>
      <p:sp>
        <p:nvSpPr>
          <p:cNvPr id="34" name="BlokTextu 33"/>
          <p:cNvSpPr txBox="1"/>
          <p:nvPr/>
        </p:nvSpPr>
        <p:spPr>
          <a:xfrm>
            <a:off x="8063879" y="1557645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 smtClean="0"/>
              <a:t>kolagénové</a:t>
            </a:r>
            <a:r>
              <a:rPr lang="sk-SK" sz="1400" dirty="0" smtClean="0"/>
              <a:t> vlákna</a:t>
            </a:r>
            <a:endParaRPr lang="sk-SK" sz="1400" dirty="0"/>
          </a:p>
        </p:txBody>
      </p:sp>
      <p:sp>
        <p:nvSpPr>
          <p:cNvPr id="35" name="BlokTextu 34"/>
          <p:cNvSpPr txBox="1"/>
          <p:nvPr/>
        </p:nvSpPr>
        <p:spPr>
          <a:xfrm>
            <a:off x="8092756" y="876446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elastické vlákna</a:t>
            </a:r>
            <a:endParaRPr lang="sk-SK" sz="1400" dirty="0"/>
          </a:p>
        </p:txBody>
      </p:sp>
      <p:sp>
        <p:nvSpPr>
          <p:cNvPr id="36" name="BlokTextu 35"/>
          <p:cNvSpPr txBox="1"/>
          <p:nvPr/>
        </p:nvSpPr>
        <p:spPr>
          <a:xfrm>
            <a:off x="7930663" y="578610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 smtClean="0"/>
              <a:t>mastocyty</a:t>
            </a:r>
            <a:endParaRPr lang="sk-SK" sz="1400" dirty="0" smtClean="0"/>
          </a:p>
        </p:txBody>
      </p:sp>
    </p:spTree>
    <p:extLst>
      <p:ext uri="{BB962C8B-B14F-4D97-AF65-F5344CB8AC3E}">
        <p14:creationId xmlns:p14="http://schemas.microsoft.com/office/powerpoint/2010/main" val="8496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ecure.health.utas.edu.au/intranet/cds/cam202/Images/69x400%20vill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31834" cy="683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3189955" y="836710"/>
            <a:ext cx="16700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j</a:t>
            </a:r>
            <a:r>
              <a:rPr lang="sk-SK" sz="1400" dirty="0" smtClean="0"/>
              <a:t>adrá </a:t>
            </a:r>
            <a:r>
              <a:rPr lang="sk-SK" sz="1400" dirty="0" err="1" smtClean="0"/>
              <a:t>lymfocytov</a:t>
            </a:r>
            <a:endParaRPr lang="sk-SK" sz="1400" dirty="0"/>
          </a:p>
        </p:txBody>
      </p:sp>
      <p:sp>
        <p:nvSpPr>
          <p:cNvPr id="3" name="BlokTextu 2"/>
          <p:cNvSpPr txBox="1"/>
          <p:nvPr/>
        </p:nvSpPr>
        <p:spPr>
          <a:xfrm>
            <a:off x="2530255" y="1340768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         epitel</a:t>
            </a:r>
            <a:endParaRPr lang="sk-SK" sz="1400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1844824"/>
            <a:ext cx="3419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jadrá jednovrstvového cylindrického epitelu</a:t>
            </a:r>
            <a:endParaRPr lang="sk-SK" sz="1400" dirty="0"/>
          </a:p>
        </p:txBody>
      </p:sp>
      <p:sp>
        <p:nvSpPr>
          <p:cNvPr id="5" name="BlokTextu 4"/>
          <p:cNvSpPr txBox="1"/>
          <p:nvPr/>
        </p:nvSpPr>
        <p:spPr>
          <a:xfrm>
            <a:off x="251520" y="270892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lúmen</a:t>
            </a:r>
            <a:endParaRPr lang="sk-SK" sz="1400" dirty="0"/>
          </a:p>
        </p:txBody>
      </p:sp>
      <p:sp>
        <p:nvSpPr>
          <p:cNvPr id="6" name="BlokTextu 5"/>
          <p:cNvSpPr txBox="1"/>
          <p:nvPr/>
        </p:nvSpPr>
        <p:spPr>
          <a:xfrm>
            <a:off x="107504" y="3212976"/>
            <a:ext cx="1368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c</a:t>
            </a:r>
            <a:r>
              <a:rPr lang="sk-SK" sz="1400" dirty="0" smtClean="0"/>
              <a:t>ytoplazma epitelu</a:t>
            </a:r>
            <a:endParaRPr lang="sk-SK" sz="1400" dirty="0"/>
          </a:p>
        </p:txBody>
      </p:sp>
      <p:sp>
        <p:nvSpPr>
          <p:cNvPr id="7" name="BlokTextu 6"/>
          <p:cNvSpPr txBox="1"/>
          <p:nvPr/>
        </p:nvSpPr>
        <p:spPr>
          <a:xfrm>
            <a:off x="6948264" y="3747415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/>
              <a:t>p</a:t>
            </a:r>
            <a:r>
              <a:rPr lang="sk-SK" sz="1400" dirty="0" err="1" smtClean="0"/>
              <a:t>ohárikové</a:t>
            </a:r>
            <a:r>
              <a:rPr lang="sk-SK" sz="1400" dirty="0" smtClean="0"/>
              <a:t> bunky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297324" y="4941168"/>
            <a:ext cx="12241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err="1"/>
              <a:t>k</a:t>
            </a:r>
            <a:r>
              <a:rPr lang="sk-SK" sz="1400" dirty="0" err="1" smtClean="0"/>
              <a:t>efkový</a:t>
            </a:r>
            <a:r>
              <a:rPr lang="sk-SK" sz="1400" dirty="0" smtClean="0"/>
              <a:t> lem</a:t>
            </a:r>
          </a:p>
          <a:p>
            <a:endParaRPr lang="sk-SK" sz="1400" dirty="0"/>
          </a:p>
        </p:txBody>
      </p:sp>
      <p:sp>
        <p:nvSpPr>
          <p:cNvPr id="9" name="BlokTextu 8"/>
          <p:cNvSpPr txBox="1"/>
          <p:nvPr/>
        </p:nvSpPr>
        <p:spPr>
          <a:xfrm>
            <a:off x="3610375" y="5373216"/>
            <a:ext cx="22577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 err="1"/>
              <a:t>h</a:t>
            </a:r>
            <a:r>
              <a:rPr lang="sk-SK" dirty="0" err="1" smtClean="0"/>
              <a:t>ladkosvalové</a:t>
            </a:r>
            <a:r>
              <a:rPr lang="sk-SK" dirty="0" smtClean="0"/>
              <a:t> bunky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66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284</Words>
  <Application>Microsoft Office PowerPoint</Application>
  <PresentationFormat>Prezentácia na obrazovke (4:3)</PresentationFormat>
  <Paragraphs>132</Paragraphs>
  <Slides>17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Spojivové tkanivo I. väzivo</vt:lpstr>
      <vt:lpstr>Prezentácia programu PowerPoint</vt:lpstr>
      <vt:lpstr>Syntéza kolagénových vlákien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Spojivové tkanivo I. väzivo</dc:title>
  <dc:creator>uzivatel</dc:creator>
  <cp:lastModifiedBy>uzivatel</cp:lastModifiedBy>
  <cp:revision>27</cp:revision>
  <dcterms:created xsi:type="dcterms:W3CDTF">2014-02-12T08:44:52Z</dcterms:created>
  <dcterms:modified xsi:type="dcterms:W3CDTF">2014-03-11T06:44:09Z</dcterms:modified>
</cp:coreProperties>
</file>