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0" r:id="rId3"/>
    <p:sldId id="282" r:id="rId4"/>
    <p:sldId id="283" r:id="rId5"/>
    <p:sldId id="284" r:id="rId6"/>
    <p:sldId id="296" r:id="rId7"/>
    <p:sldId id="292" r:id="rId8"/>
    <p:sldId id="297" r:id="rId9"/>
    <p:sldId id="298" r:id="rId10"/>
    <p:sldId id="258" r:id="rId11"/>
    <p:sldId id="299" r:id="rId12"/>
    <p:sldId id="259" r:id="rId13"/>
    <p:sldId id="300" r:id="rId14"/>
    <p:sldId id="293" r:id="rId15"/>
    <p:sldId id="301" r:id="rId16"/>
    <p:sldId id="260" r:id="rId17"/>
    <p:sldId id="302" r:id="rId18"/>
    <p:sldId id="303" r:id="rId19"/>
    <p:sldId id="295" r:id="rId20"/>
    <p:sldId id="304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A5CD-4F9C-412A-B69D-5849574DC927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47F8-B403-4F7A-ACE2-18CCBF728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534px-Africa_satellite_orthograph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0"/>
            <a:ext cx="7488832" cy="6858000"/>
          </a:xfrm>
          <a:prstGeom prst="rect">
            <a:avLst/>
          </a:prstGeom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1835696" y="2130425"/>
            <a:ext cx="5400600" cy="1470025"/>
          </a:xfrm>
          <a:solidFill>
            <a:schemeClr val="bg1">
              <a:lumMod val="75000"/>
              <a:alpha val="51000"/>
            </a:schemeClr>
          </a:solidFill>
        </p:spPr>
        <p:txBody>
          <a:bodyPr/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AFRIKA</a:t>
            </a:r>
            <a:endParaRPr lang="sk-SK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obsahu 7" descr="Afrika_politis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0"/>
            <a:ext cx="6858000" cy="6858000"/>
          </a:xfrm>
          <a:solidFill>
            <a:schemeClr val="tx1"/>
          </a:solidFill>
        </p:spPr>
      </p:pic>
      <p:sp>
        <p:nvSpPr>
          <p:cNvPr id="9" name="BlokTextu 8"/>
          <p:cNvSpPr txBox="1"/>
          <p:nvPr/>
        </p:nvSpPr>
        <p:spPr>
          <a:xfrm>
            <a:off x="827584" y="3501008"/>
            <a:ext cx="1025794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bg1">
                    <a:lumMod val="50000"/>
                  </a:schemeClr>
                </a:solidFill>
              </a:rPr>
              <a:t>ROVNÍK</a:t>
            </a:r>
            <a:endParaRPr lang="sk-SK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0" y="908720"/>
            <a:ext cx="1940724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bg1">
                    <a:lumMod val="50000"/>
                  </a:schemeClr>
                </a:solidFill>
              </a:rPr>
              <a:t>OBRATNÍK RAKA</a:t>
            </a:r>
            <a:endParaRPr lang="sk-SK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0" y="5589240"/>
            <a:ext cx="2654509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bg1">
                    <a:lumMod val="50000"/>
                  </a:schemeClr>
                </a:solidFill>
              </a:rPr>
              <a:t>OBRATNÍK KOZOROŽCA</a:t>
            </a:r>
            <a:endParaRPr lang="sk-SK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 rot="13003486">
            <a:off x="3754901" y="-2625049"/>
            <a:ext cx="7966012" cy="10267387"/>
          </a:xfrm>
          <a:prstGeom prst="arc">
            <a:avLst/>
          </a:pr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10000"/>
                  </a:schemeClr>
                </a:solidFill>
              </a:rPr>
              <a:t>POLOHA AFRIKY</a:t>
            </a:r>
            <a:endParaRPr lang="sk-SK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Afrika leží na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S, J, V a Z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pologuli (na všetkých pologuliach)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Afrikou prechádzajú tieto </a:t>
            </a:r>
            <a:r>
              <a:rPr lang="sk-SK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rovnobežky: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rovník, obratník Raka (na S od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rovnika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), obratník Kozorožca (na J od rovníka)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a tento </a:t>
            </a:r>
            <a:r>
              <a:rPr lang="sk-SK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poludník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O° poludník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opography_of_afri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88913"/>
            <a:ext cx="7344815" cy="6408737"/>
          </a:xfrm>
        </p:spPr>
      </p:pic>
      <p:sp>
        <p:nvSpPr>
          <p:cNvPr id="5" name="BlokTextu 4"/>
          <p:cNvSpPr txBox="1"/>
          <p:nvPr/>
        </p:nvSpPr>
        <p:spPr>
          <a:xfrm>
            <a:off x="2123728" y="3645024"/>
            <a:ext cx="958917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2.???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6948264" y="3429000"/>
            <a:ext cx="958917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3.???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3779912" y="332656"/>
            <a:ext cx="958917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1.???</a:t>
            </a:r>
            <a:endParaRPr lang="sk-SK" sz="2800" dirty="0"/>
          </a:p>
        </p:txBody>
      </p:sp>
      <p:sp>
        <p:nvSpPr>
          <p:cNvPr id="10" name="BlokTextu 9"/>
          <p:cNvSpPr txBox="1"/>
          <p:nvPr/>
        </p:nvSpPr>
        <p:spPr>
          <a:xfrm>
            <a:off x="6012160" y="1700808"/>
            <a:ext cx="958917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4.???</a:t>
            </a:r>
            <a:endParaRPr lang="sk-SK" sz="2800" dirty="0"/>
          </a:p>
        </p:txBody>
      </p:sp>
      <p:sp>
        <p:nvSpPr>
          <p:cNvPr id="12" name="BlokTextu 11"/>
          <p:cNvSpPr txBox="1"/>
          <p:nvPr/>
        </p:nvSpPr>
        <p:spPr>
          <a:xfrm>
            <a:off x="5940152" y="4653136"/>
            <a:ext cx="958917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5.???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10000"/>
                  </a:schemeClr>
                </a:solidFill>
              </a:rPr>
              <a:t>POLOHA AFRIKY</a:t>
            </a:r>
            <a:endParaRPr lang="sk-SK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Afriku obmývajú tieto </a:t>
            </a:r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oceány: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	zo Z – Atlantický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	z V – Indický 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	z Juhu – Južný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Moria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Stredozemné more, Červené more</a:t>
            </a:r>
          </a:p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Prieliv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Mozambický</a:t>
            </a:r>
          </a:p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Záliv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- Guinejský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550px-Africa_(orthographic_projection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89248"/>
            <a:ext cx="6768752" cy="6768752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2339752" y="1268760"/>
            <a:ext cx="936104" cy="4320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ľava 5"/>
          <p:cNvSpPr/>
          <p:nvPr/>
        </p:nvSpPr>
        <p:spPr>
          <a:xfrm>
            <a:off x="5292080" y="1556792"/>
            <a:ext cx="936104" cy="5040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2195736" y="3068960"/>
            <a:ext cx="648072" cy="18722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444208" y="3429000"/>
            <a:ext cx="504056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10000"/>
                  </a:schemeClr>
                </a:solidFill>
              </a:rPr>
              <a:t>HRANICE AFRIKY</a:t>
            </a:r>
            <a:endParaRPr lang="sk-SK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u="sng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Hranica od Európy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Gibraltársky prieliv + Stredozemné more</a:t>
            </a:r>
          </a:p>
          <a:p>
            <a:pPr>
              <a:buNone/>
            </a:pPr>
            <a:endParaRPr lang="sk-SK" dirty="0" smtClean="0">
              <a:solidFill>
                <a:schemeClr val="tx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u="sng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Hranica od Ázie –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Suezský prieplav + Červené more</a:t>
            </a:r>
          </a:p>
          <a:p>
            <a:r>
              <a:rPr lang="sk-SK" b="1" u="sng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Hranica od Ameriky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Atlantický oceán</a:t>
            </a:r>
          </a:p>
          <a:p>
            <a:r>
              <a:rPr lang="sk-SK" b="1" u="sng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Hranica od Austrálie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Indický oceán</a:t>
            </a:r>
            <a:endParaRPr lang="sk-SK" dirty="0">
              <a:solidFill>
                <a:schemeClr val="tx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5436096" cy="940966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/>
              <a:t>ČLENITOSŤ POBREŽIA</a:t>
            </a:r>
            <a:endParaRPr lang="sk-SK" b="1" dirty="0"/>
          </a:p>
        </p:txBody>
      </p:sp>
      <p:pic>
        <p:nvPicPr>
          <p:cNvPr id="6" name="Zástupný symbol obsahu 5" descr="Topography_of_afri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030422"/>
            <a:ext cx="5328592" cy="58275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5" descr="Topography_of_afri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766" y="285728"/>
            <a:ext cx="6009522" cy="6572272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5572132" y="2500306"/>
            <a:ext cx="1357322" cy="128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ľava 5"/>
          <p:cNvSpPr/>
          <p:nvPr/>
        </p:nvSpPr>
        <p:spPr>
          <a:xfrm>
            <a:off x="6643702" y="2928934"/>
            <a:ext cx="1714512" cy="78581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>
                    <a:lumMod val="10000"/>
                  </a:schemeClr>
                </a:solidFill>
              </a:rPr>
              <a:t>SOMÁLSKY</a:t>
            </a:r>
            <a:endParaRPr lang="sk-SK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5572132" y="4357694"/>
            <a:ext cx="1357322" cy="128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>
            <a:off x="6715140" y="4714884"/>
            <a:ext cx="1928826" cy="78581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>
                    <a:lumMod val="10000"/>
                  </a:schemeClr>
                </a:solidFill>
              </a:rPr>
              <a:t>MADAGASKAR</a:t>
            </a:r>
            <a:endParaRPr lang="sk-SK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10000"/>
                  </a:schemeClr>
                </a:solidFill>
              </a:rPr>
              <a:t>ČLENITOSŤ POBREŽIA AFRIKY</a:t>
            </a:r>
            <a:endParaRPr lang="sk-SK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Afrika má málo členité pobrežie, to znamená, že má málo ostrovov a polostrovov.</a:t>
            </a:r>
          </a:p>
          <a:p>
            <a:endParaRPr lang="sk-SK" dirty="0" smtClean="0">
              <a:solidFill>
                <a:schemeClr val="tx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i="1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Najznámejší polostrov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Somálsky polostrov</a:t>
            </a:r>
          </a:p>
          <a:p>
            <a:r>
              <a:rPr lang="sk-SK" b="1" i="1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Najznámejší ostrov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 Madagaskar</a:t>
            </a:r>
            <a:endParaRPr lang="sk-SK" dirty="0">
              <a:solidFill>
                <a:schemeClr val="tx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5" descr="Topography_of_afri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4000504"/>
            <a:ext cx="2235098" cy="24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>
                    <a:lumMod val="10000"/>
                  </a:schemeClr>
                </a:solidFill>
              </a:rPr>
              <a:t>Nájdi jednotlivé časti pokladu, rozlúšti indície. Vydaj sa na cestu Afrikou </a:t>
            </a:r>
            <a:r>
              <a:rPr lang="sk-SK" b="1" dirty="0" smtClean="0">
                <a:solidFill>
                  <a:schemeClr val="tx1">
                    <a:lumMod val="10000"/>
                  </a:schemeClr>
                </a:solidFill>
                <a:sym typeface="Wingdings" pitchFamily="2" charset="2"/>
              </a:rPr>
              <a:t></a:t>
            </a:r>
            <a:endParaRPr lang="sk-SK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500174"/>
            <a:ext cx="8929718" cy="464347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chemeClr val="tx1">
                    <a:lumMod val="10000"/>
                  </a:schemeClr>
                </a:solidFill>
              </a:rPr>
              <a:t>1.Cesta sa začala v oceáne, ktorý obmýva Afriku z juhu aj z východu. 2.Pokračovala prielivom, ktorý oddeľuje Afriku od Madagaskaru. 3.Ďalšou zastávkou bol štát s hlavným mestom Tunis. 4. Cesta pokračovala do najvyspelejšej krajiny Afriky, v ktorej leží pohorie Dračie vrchy. 5. Odtiaľ lietadlom cez rovník až ďaleko na sever, do krajiny kde ústí rieka Níl. 6. Predposledný kúsok pokladu sa našiel v najvyššom pohorí Afriky. 7. Poslednou zastávkou bol štát. v ktorom leží púšť </a:t>
            </a:r>
            <a:r>
              <a:rPr lang="sk-SK" dirty="0" err="1" smtClean="0">
                <a:solidFill>
                  <a:schemeClr val="tx1">
                    <a:lumMod val="10000"/>
                  </a:schemeClr>
                </a:solidFill>
              </a:rPr>
              <a:t>Namib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</a:rPr>
              <a:t>. </a:t>
            </a:r>
            <a:endParaRPr lang="sk-SK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534px-Africa_satellite_orthograph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0"/>
            <a:ext cx="748883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obyv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404664"/>
            <a:ext cx="9108504" cy="6072336"/>
          </a:xfrm>
          <a:prstGeom prst="rect">
            <a:avLst/>
          </a:prstGeo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67544" y="2780928"/>
            <a:ext cx="8229600" cy="1143000"/>
          </a:xfrm>
          <a:prstGeom prst="rect">
            <a:avLst/>
          </a:prstGeom>
          <a:solidFill>
            <a:schemeClr val="bg2">
              <a:lumMod val="50000"/>
              <a:alpha val="49000"/>
            </a:schemeClr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Ďakujem za pozornosť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460058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</a:rPr>
              <a:t>JAMBO</a:t>
            </a:r>
            <a:endParaRPr lang="sk-SK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500298" y="2071678"/>
            <a:ext cx="4600580" cy="1470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Shikamoo</a:t>
            </a: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57158" y="3929066"/>
            <a:ext cx="4600580" cy="1470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43420" y="5387975"/>
            <a:ext cx="4600580" cy="1470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salut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b="1" dirty="0" smtClean="0">
                <a:solidFill>
                  <a:schemeClr val="accent2">
                    <a:lumMod val="50000"/>
                  </a:schemeClr>
                </a:solidFill>
              </a:rPr>
              <a:t>AFRICKÉ NAJ...</a:t>
            </a:r>
            <a:endParaRPr lang="sk-SK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0" y="1268760"/>
            <a:ext cx="4786314" cy="228601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Najvyššie 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Pohorie </a:t>
            </a:r>
          </a:p>
        </p:txBody>
      </p:sp>
      <p:sp>
        <p:nvSpPr>
          <p:cNvPr id="5" name="Obláčik 4"/>
          <p:cNvSpPr/>
          <p:nvPr/>
        </p:nvSpPr>
        <p:spPr>
          <a:xfrm>
            <a:off x="4000464" y="1285860"/>
            <a:ext cx="5143536" cy="2286016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>
                    <a:lumMod val="10000"/>
                  </a:schemeClr>
                </a:solidFill>
              </a:rPr>
              <a:t>Najvyšší </a:t>
            </a:r>
            <a:r>
              <a:rPr lang="sk-SK" sz="3200" b="1" dirty="0" smtClean="0">
                <a:solidFill>
                  <a:schemeClr val="tx1">
                    <a:lumMod val="10000"/>
                  </a:schemeClr>
                </a:solidFill>
              </a:rPr>
              <a:t>vrch</a:t>
            </a:r>
            <a:endParaRPr lang="sk-SK" sz="32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214282" y="3929066"/>
            <a:ext cx="5000660" cy="2286016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>
                    <a:lumMod val="10000"/>
                  </a:schemeClr>
                </a:solidFill>
              </a:rPr>
              <a:t>Najnižší </a:t>
            </a:r>
            <a:r>
              <a:rPr lang="sk-SK" sz="3200" b="1" dirty="0" smtClean="0">
                <a:solidFill>
                  <a:schemeClr val="tx1">
                    <a:lumMod val="10000"/>
                  </a:schemeClr>
                </a:solidFill>
              </a:rPr>
              <a:t>bod</a:t>
            </a:r>
            <a:endParaRPr lang="sk-SK" sz="32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3929058" y="3643314"/>
            <a:ext cx="4929222" cy="2286016"/>
          </a:xfrm>
          <a:prstGeom prst="cloud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smtClean="0">
                <a:solidFill>
                  <a:schemeClr val="bg2"/>
                </a:solidFill>
              </a:rPr>
              <a:t>Najväčšie </a:t>
            </a:r>
            <a:r>
              <a:rPr lang="sk-SK" sz="3200" b="1" smtClean="0">
                <a:solidFill>
                  <a:schemeClr val="bg2"/>
                </a:solidFill>
              </a:rPr>
              <a:t>jazero</a:t>
            </a:r>
            <a:endParaRPr lang="sk-SK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0" y="0"/>
            <a:ext cx="4286280" cy="2286016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>
                    <a:lumMod val="10000"/>
                  </a:schemeClr>
                </a:solidFill>
              </a:rPr>
              <a:t>Najhlbšie jazero </a:t>
            </a:r>
            <a:endParaRPr lang="sk-SK" sz="4000" b="1" dirty="0">
              <a:solidFill>
                <a:srgbClr val="C00000"/>
              </a:solidFill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3786182" y="1357298"/>
            <a:ext cx="4286280" cy="2286016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Najdlhšia </a:t>
            </a:r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rieka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-285784" y="2928934"/>
            <a:ext cx="5357818" cy="2286016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Najvodnatejšia </a:t>
            </a:r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rieka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3786182" y="4214818"/>
            <a:ext cx="5357818" cy="2286016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Najväčšia </a:t>
            </a:r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púšť-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7" descr="Afrika_politi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0"/>
            <a:ext cx="6858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Ovál 4"/>
          <p:cNvSpPr/>
          <p:nvPr/>
        </p:nvSpPr>
        <p:spPr>
          <a:xfrm>
            <a:off x="6143636" y="4000504"/>
            <a:ext cx="500066" cy="3571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ľava 5"/>
          <p:cNvSpPr/>
          <p:nvPr/>
        </p:nvSpPr>
        <p:spPr>
          <a:xfrm>
            <a:off x="6643670" y="3929066"/>
            <a:ext cx="2500330" cy="500066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/>
                </a:solidFill>
              </a:rPr>
              <a:t>KILIMANDŽÁRO</a:t>
            </a:r>
            <a:endParaRPr lang="sk-SK" b="1" dirty="0">
              <a:solidFill>
                <a:schemeClr val="bg2"/>
              </a:solidFill>
            </a:endParaRPr>
          </a:p>
        </p:txBody>
      </p:sp>
      <p:sp>
        <p:nvSpPr>
          <p:cNvPr id="7" name="Šípka doľava 6"/>
          <p:cNvSpPr/>
          <p:nvPr/>
        </p:nvSpPr>
        <p:spPr>
          <a:xfrm rot="20354266">
            <a:off x="6865463" y="1641357"/>
            <a:ext cx="2500330" cy="500066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/>
                </a:solidFill>
              </a:rPr>
              <a:t>ASALSKÁ PRELIAČ.</a:t>
            </a:r>
            <a:endParaRPr lang="sk-SK" b="1" dirty="0">
              <a:solidFill>
                <a:schemeClr val="bg2"/>
              </a:solidFill>
            </a:endParaRPr>
          </a:p>
        </p:txBody>
      </p:sp>
      <p:sp>
        <p:nvSpPr>
          <p:cNvPr id="8" name="Šípka doľava 7"/>
          <p:cNvSpPr/>
          <p:nvPr/>
        </p:nvSpPr>
        <p:spPr>
          <a:xfrm>
            <a:off x="6215074" y="3357562"/>
            <a:ext cx="250033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/>
                </a:solidFill>
              </a:rPr>
              <a:t>VIKTORIJNO JAZERO</a:t>
            </a:r>
            <a:endParaRPr lang="sk-SK" b="1" dirty="0">
              <a:solidFill>
                <a:schemeClr val="bg2"/>
              </a:solidFill>
            </a:endParaRPr>
          </a:p>
        </p:txBody>
      </p:sp>
      <p:sp>
        <p:nvSpPr>
          <p:cNvPr id="9" name="Šípka doprava 8"/>
          <p:cNvSpPr/>
          <p:nvPr/>
        </p:nvSpPr>
        <p:spPr>
          <a:xfrm rot="20892635">
            <a:off x="4177127" y="4020206"/>
            <a:ext cx="1643074" cy="50006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/>
                </a:solidFill>
              </a:rPr>
              <a:t>TANGANIKA</a:t>
            </a:r>
            <a:endParaRPr lang="sk-SK" b="1" dirty="0">
              <a:solidFill>
                <a:schemeClr val="bg2"/>
              </a:solidFill>
            </a:endParaRPr>
          </a:p>
        </p:txBody>
      </p:sp>
      <p:sp>
        <p:nvSpPr>
          <p:cNvPr id="10" name="Voľná forma 9"/>
          <p:cNvSpPr/>
          <p:nvPr/>
        </p:nvSpPr>
        <p:spPr>
          <a:xfrm>
            <a:off x="5842652" y="674557"/>
            <a:ext cx="270180" cy="1828800"/>
          </a:xfrm>
          <a:custGeom>
            <a:avLst/>
            <a:gdLst>
              <a:gd name="connsiteX0" fmla="*/ 3512 w 270180"/>
              <a:gd name="connsiteY0" fmla="*/ 0 h 1828800"/>
              <a:gd name="connsiteX1" fmla="*/ 18502 w 270180"/>
              <a:gd name="connsiteY1" fmla="*/ 254833 h 1828800"/>
              <a:gd name="connsiteX2" fmla="*/ 63473 w 270180"/>
              <a:gd name="connsiteY2" fmla="*/ 284813 h 1828800"/>
              <a:gd name="connsiteX3" fmla="*/ 138423 w 270180"/>
              <a:gd name="connsiteY3" fmla="*/ 344774 h 1828800"/>
              <a:gd name="connsiteX4" fmla="*/ 153414 w 270180"/>
              <a:gd name="connsiteY4" fmla="*/ 599607 h 1828800"/>
              <a:gd name="connsiteX5" fmla="*/ 123433 w 270180"/>
              <a:gd name="connsiteY5" fmla="*/ 689548 h 1828800"/>
              <a:gd name="connsiteX6" fmla="*/ 108443 w 270180"/>
              <a:gd name="connsiteY6" fmla="*/ 764499 h 1828800"/>
              <a:gd name="connsiteX7" fmla="*/ 48482 w 270180"/>
              <a:gd name="connsiteY7" fmla="*/ 839450 h 1828800"/>
              <a:gd name="connsiteX8" fmla="*/ 63473 w 270180"/>
              <a:gd name="connsiteY8" fmla="*/ 1034322 h 1828800"/>
              <a:gd name="connsiteX9" fmla="*/ 93453 w 270180"/>
              <a:gd name="connsiteY9" fmla="*/ 1124263 h 1828800"/>
              <a:gd name="connsiteX10" fmla="*/ 138423 w 270180"/>
              <a:gd name="connsiteY10" fmla="*/ 1139253 h 1828800"/>
              <a:gd name="connsiteX11" fmla="*/ 153414 w 270180"/>
              <a:gd name="connsiteY11" fmla="*/ 1094282 h 1828800"/>
              <a:gd name="connsiteX12" fmla="*/ 213374 w 270180"/>
              <a:gd name="connsiteY12" fmla="*/ 1004341 h 1828800"/>
              <a:gd name="connsiteX13" fmla="*/ 258345 w 270180"/>
              <a:gd name="connsiteY13" fmla="*/ 1169233 h 1828800"/>
              <a:gd name="connsiteX14" fmla="*/ 228364 w 270180"/>
              <a:gd name="connsiteY14" fmla="*/ 1379095 h 1828800"/>
              <a:gd name="connsiteX15" fmla="*/ 198384 w 270180"/>
              <a:gd name="connsiteY15" fmla="*/ 1424066 h 1828800"/>
              <a:gd name="connsiteX16" fmla="*/ 153414 w 270180"/>
              <a:gd name="connsiteY16" fmla="*/ 1454046 h 1828800"/>
              <a:gd name="connsiteX17" fmla="*/ 123433 w 270180"/>
              <a:gd name="connsiteY17" fmla="*/ 1484027 h 1828800"/>
              <a:gd name="connsiteX18" fmla="*/ 138423 w 270180"/>
              <a:gd name="connsiteY18" fmla="*/ 1528997 h 1828800"/>
              <a:gd name="connsiteX19" fmla="*/ 183394 w 270180"/>
              <a:gd name="connsiteY19" fmla="*/ 1543987 h 1828800"/>
              <a:gd name="connsiteX20" fmla="*/ 213374 w 270180"/>
              <a:gd name="connsiteY20" fmla="*/ 1633928 h 1828800"/>
              <a:gd name="connsiteX21" fmla="*/ 198384 w 270180"/>
              <a:gd name="connsiteY21" fmla="*/ 1708879 h 1828800"/>
              <a:gd name="connsiteX22" fmla="*/ 168404 w 270180"/>
              <a:gd name="connsiteY22" fmla="*/ 1753850 h 1828800"/>
              <a:gd name="connsiteX23" fmla="*/ 153414 w 270180"/>
              <a:gd name="connsiteY2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0180" h="1828800">
                <a:moveTo>
                  <a:pt x="3512" y="0"/>
                </a:moveTo>
                <a:cubicBezTo>
                  <a:pt x="8509" y="84944"/>
                  <a:pt x="972" y="171567"/>
                  <a:pt x="18502" y="254833"/>
                </a:cubicBezTo>
                <a:cubicBezTo>
                  <a:pt x="22214" y="272463"/>
                  <a:pt x="49405" y="273558"/>
                  <a:pt x="63473" y="284813"/>
                </a:cubicBezTo>
                <a:cubicBezTo>
                  <a:pt x="170279" y="370258"/>
                  <a:pt x="0" y="252492"/>
                  <a:pt x="138423" y="344774"/>
                </a:cubicBezTo>
                <a:cubicBezTo>
                  <a:pt x="179567" y="468202"/>
                  <a:pt x="182251" y="436199"/>
                  <a:pt x="153414" y="599607"/>
                </a:cubicBezTo>
                <a:cubicBezTo>
                  <a:pt x="147922" y="630728"/>
                  <a:pt x="129631" y="658560"/>
                  <a:pt x="123433" y="689548"/>
                </a:cubicBezTo>
                <a:cubicBezTo>
                  <a:pt x="118436" y="714532"/>
                  <a:pt x="117389" y="740643"/>
                  <a:pt x="108443" y="764499"/>
                </a:cubicBezTo>
                <a:cubicBezTo>
                  <a:pt x="97097" y="794755"/>
                  <a:pt x="70434" y="817498"/>
                  <a:pt x="48482" y="839450"/>
                </a:cubicBezTo>
                <a:cubicBezTo>
                  <a:pt x="53479" y="904407"/>
                  <a:pt x="53312" y="969970"/>
                  <a:pt x="63473" y="1034322"/>
                </a:cubicBezTo>
                <a:cubicBezTo>
                  <a:pt x="68402" y="1065537"/>
                  <a:pt x="63473" y="1114270"/>
                  <a:pt x="93453" y="1124263"/>
                </a:cubicBezTo>
                <a:lnTo>
                  <a:pt x="138423" y="1139253"/>
                </a:lnTo>
                <a:cubicBezTo>
                  <a:pt x="143420" y="1124263"/>
                  <a:pt x="145740" y="1108095"/>
                  <a:pt x="153414" y="1094282"/>
                </a:cubicBezTo>
                <a:cubicBezTo>
                  <a:pt x="170913" y="1062785"/>
                  <a:pt x="213374" y="1004341"/>
                  <a:pt x="213374" y="1004341"/>
                </a:cubicBezTo>
                <a:cubicBezTo>
                  <a:pt x="270180" y="1061147"/>
                  <a:pt x="258345" y="1036826"/>
                  <a:pt x="258345" y="1169233"/>
                </a:cubicBezTo>
                <a:cubicBezTo>
                  <a:pt x="258345" y="1203715"/>
                  <a:pt x="256108" y="1323608"/>
                  <a:pt x="228364" y="1379095"/>
                </a:cubicBezTo>
                <a:cubicBezTo>
                  <a:pt x="220307" y="1395209"/>
                  <a:pt x="211123" y="1411327"/>
                  <a:pt x="198384" y="1424066"/>
                </a:cubicBezTo>
                <a:cubicBezTo>
                  <a:pt x="185645" y="1436805"/>
                  <a:pt x="167482" y="1442792"/>
                  <a:pt x="153414" y="1454046"/>
                </a:cubicBezTo>
                <a:cubicBezTo>
                  <a:pt x="142378" y="1462875"/>
                  <a:pt x="133427" y="1474033"/>
                  <a:pt x="123433" y="1484027"/>
                </a:cubicBezTo>
                <a:cubicBezTo>
                  <a:pt x="128430" y="1499017"/>
                  <a:pt x="127250" y="1517824"/>
                  <a:pt x="138423" y="1528997"/>
                </a:cubicBezTo>
                <a:cubicBezTo>
                  <a:pt x="149596" y="1540170"/>
                  <a:pt x="174210" y="1531129"/>
                  <a:pt x="183394" y="1543987"/>
                </a:cubicBezTo>
                <a:cubicBezTo>
                  <a:pt x="201762" y="1569703"/>
                  <a:pt x="213374" y="1633928"/>
                  <a:pt x="213374" y="1633928"/>
                </a:cubicBezTo>
                <a:cubicBezTo>
                  <a:pt x="208377" y="1658912"/>
                  <a:pt x="207330" y="1685023"/>
                  <a:pt x="198384" y="1708879"/>
                </a:cubicBezTo>
                <a:cubicBezTo>
                  <a:pt x="192058" y="1725748"/>
                  <a:pt x="176461" y="1737736"/>
                  <a:pt x="168404" y="1753850"/>
                </a:cubicBezTo>
                <a:cubicBezTo>
                  <a:pt x="150254" y="1790151"/>
                  <a:pt x="153414" y="1794498"/>
                  <a:pt x="153414" y="1828800"/>
                </a:cubicBezTo>
              </a:path>
            </a:pathLst>
          </a:cu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ľava 10"/>
          <p:cNvSpPr/>
          <p:nvPr/>
        </p:nvSpPr>
        <p:spPr>
          <a:xfrm>
            <a:off x="6072198" y="857232"/>
            <a:ext cx="1571636" cy="571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2"/>
                </a:solidFill>
              </a:rPr>
              <a:t>NÍL</a:t>
            </a:r>
            <a:endParaRPr lang="sk-SK" sz="2000" b="1" dirty="0">
              <a:solidFill>
                <a:schemeClr val="bg2"/>
              </a:solidFill>
            </a:endParaRPr>
          </a:p>
        </p:txBody>
      </p:sp>
      <p:sp>
        <p:nvSpPr>
          <p:cNvPr id="12" name="Voľná forma 11"/>
          <p:cNvSpPr/>
          <p:nvPr/>
        </p:nvSpPr>
        <p:spPr>
          <a:xfrm>
            <a:off x="4377128" y="3387777"/>
            <a:ext cx="1259174" cy="1261638"/>
          </a:xfrm>
          <a:custGeom>
            <a:avLst/>
            <a:gdLst>
              <a:gd name="connsiteX0" fmla="*/ 0 w 1259174"/>
              <a:gd name="connsiteY0" fmla="*/ 689548 h 1261638"/>
              <a:gd name="connsiteX1" fmla="*/ 104931 w 1259174"/>
              <a:gd name="connsiteY1" fmla="*/ 584616 h 1261638"/>
              <a:gd name="connsiteX2" fmla="*/ 194872 w 1259174"/>
              <a:gd name="connsiteY2" fmla="*/ 524656 h 1261638"/>
              <a:gd name="connsiteX3" fmla="*/ 269823 w 1259174"/>
              <a:gd name="connsiteY3" fmla="*/ 509666 h 1261638"/>
              <a:gd name="connsiteX4" fmla="*/ 359764 w 1259174"/>
              <a:gd name="connsiteY4" fmla="*/ 479685 h 1261638"/>
              <a:gd name="connsiteX5" fmla="*/ 389744 w 1259174"/>
              <a:gd name="connsiteY5" fmla="*/ 434715 h 1261638"/>
              <a:gd name="connsiteX6" fmla="*/ 419724 w 1259174"/>
              <a:gd name="connsiteY6" fmla="*/ 314793 h 1261638"/>
              <a:gd name="connsiteX7" fmla="*/ 434715 w 1259174"/>
              <a:gd name="connsiteY7" fmla="*/ 269823 h 1261638"/>
              <a:gd name="connsiteX8" fmla="*/ 464695 w 1259174"/>
              <a:gd name="connsiteY8" fmla="*/ 224853 h 1261638"/>
              <a:gd name="connsiteX9" fmla="*/ 524656 w 1259174"/>
              <a:gd name="connsiteY9" fmla="*/ 164892 h 1261638"/>
              <a:gd name="connsiteX10" fmla="*/ 584616 w 1259174"/>
              <a:gd name="connsiteY10" fmla="*/ 29980 h 1261638"/>
              <a:gd name="connsiteX11" fmla="*/ 644577 w 1259174"/>
              <a:gd name="connsiteY11" fmla="*/ 14990 h 1261638"/>
              <a:gd name="connsiteX12" fmla="*/ 689547 w 1259174"/>
              <a:gd name="connsiteY12" fmla="*/ 0 h 1261638"/>
              <a:gd name="connsiteX13" fmla="*/ 899410 w 1259174"/>
              <a:gd name="connsiteY13" fmla="*/ 14990 h 1261638"/>
              <a:gd name="connsiteX14" fmla="*/ 944380 w 1259174"/>
              <a:gd name="connsiteY14" fmla="*/ 29980 h 1261638"/>
              <a:gd name="connsiteX15" fmla="*/ 1004341 w 1259174"/>
              <a:gd name="connsiteY15" fmla="*/ 149902 h 1261638"/>
              <a:gd name="connsiteX16" fmla="*/ 1079292 w 1259174"/>
              <a:gd name="connsiteY16" fmla="*/ 164892 h 1261638"/>
              <a:gd name="connsiteX17" fmla="*/ 1109272 w 1259174"/>
              <a:gd name="connsiteY17" fmla="*/ 209862 h 1261638"/>
              <a:gd name="connsiteX18" fmla="*/ 1124262 w 1259174"/>
              <a:gd name="connsiteY18" fmla="*/ 299803 h 1261638"/>
              <a:gd name="connsiteX19" fmla="*/ 1139252 w 1259174"/>
              <a:gd name="connsiteY19" fmla="*/ 824459 h 1261638"/>
              <a:gd name="connsiteX20" fmla="*/ 1154242 w 1259174"/>
              <a:gd name="connsiteY20" fmla="*/ 884420 h 1261638"/>
              <a:gd name="connsiteX21" fmla="*/ 1214203 w 1259174"/>
              <a:gd name="connsiteY21" fmla="*/ 1019331 h 1261638"/>
              <a:gd name="connsiteX22" fmla="*/ 1259174 w 1259174"/>
              <a:gd name="connsiteY22" fmla="*/ 1034321 h 1261638"/>
              <a:gd name="connsiteX23" fmla="*/ 1229193 w 1259174"/>
              <a:gd name="connsiteY23" fmla="*/ 1064302 h 1261638"/>
              <a:gd name="connsiteX24" fmla="*/ 1154242 w 1259174"/>
              <a:gd name="connsiteY24" fmla="*/ 1109272 h 1261638"/>
              <a:gd name="connsiteX25" fmla="*/ 1214203 w 1259174"/>
              <a:gd name="connsiteY25" fmla="*/ 1259174 h 1261638"/>
              <a:gd name="connsiteX26" fmla="*/ 1259174 w 1259174"/>
              <a:gd name="connsiteY26" fmla="*/ 1259174 h 126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59174" h="1261638">
                <a:moveTo>
                  <a:pt x="0" y="689548"/>
                </a:moveTo>
                <a:cubicBezTo>
                  <a:pt x="111193" y="522760"/>
                  <a:pt x="7156" y="638936"/>
                  <a:pt x="104931" y="584616"/>
                </a:cubicBezTo>
                <a:cubicBezTo>
                  <a:pt x="136428" y="567117"/>
                  <a:pt x="159540" y="531722"/>
                  <a:pt x="194872" y="524656"/>
                </a:cubicBezTo>
                <a:cubicBezTo>
                  <a:pt x="219856" y="519659"/>
                  <a:pt x="245242" y="516370"/>
                  <a:pt x="269823" y="509666"/>
                </a:cubicBezTo>
                <a:cubicBezTo>
                  <a:pt x="300312" y="501351"/>
                  <a:pt x="359764" y="479685"/>
                  <a:pt x="359764" y="479685"/>
                </a:cubicBezTo>
                <a:cubicBezTo>
                  <a:pt x="369757" y="464695"/>
                  <a:pt x="383587" y="451646"/>
                  <a:pt x="389744" y="434715"/>
                </a:cubicBezTo>
                <a:cubicBezTo>
                  <a:pt x="403825" y="395991"/>
                  <a:pt x="406693" y="353882"/>
                  <a:pt x="419724" y="314793"/>
                </a:cubicBezTo>
                <a:cubicBezTo>
                  <a:pt x="424721" y="299803"/>
                  <a:pt x="427648" y="283956"/>
                  <a:pt x="434715" y="269823"/>
                </a:cubicBezTo>
                <a:cubicBezTo>
                  <a:pt x="442772" y="253709"/>
                  <a:pt x="452971" y="238532"/>
                  <a:pt x="464695" y="224853"/>
                </a:cubicBezTo>
                <a:cubicBezTo>
                  <a:pt x="483090" y="203392"/>
                  <a:pt x="524656" y="164892"/>
                  <a:pt x="524656" y="164892"/>
                </a:cubicBezTo>
                <a:cubicBezTo>
                  <a:pt x="530569" y="147152"/>
                  <a:pt x="554075" y="50341"/>
                  <a:pt x="584616" y="29980"/>
                </a:cubicBezTo>
                <a:cubicBezTo>
                  <a:pt x="601758" y="18552"/>
                  <a:pt x="624768" y="20650"/>
                  <a:pt x="644577" y="14990"/>
                </a:cubicBezTo>
                <a:cubicBezTo>
                  <a:pt x="659770" y="10649"/>
                  <a:pt x="674557" y="4997"/>
                  <a:pt x="689547" y="0"/>
                </a:cubicBezTo>
                <a:cubicBezTo>
                  <a:pt x="759501" y="4997"/>
                  <a:pt x="829758" y="6796"/>
                  <a:pt x="899410" y="14990"/>
                </a:cubicBezTo>
                <a:cubicBezTo>
                  <a:pt x="915103" y="16836"/>
                  <a:pt x="935196" y="17122"/>
                  <a:pt x="944380" y="29980"/>
                </a:cubicBezTo>
                <a:cubicBezTo>
                  <a:pt x="966741" y="61285"/>
                  <a:pt x="957422" y="129794"/>
                  <a:pt x="1004341" y="149902"/>
                </a:cubicBezTo>
                <a:cubicBezTo>
                  <a:pt x="1027759" y="159939"/>
                  <a:pt x="1054308" y="159895"/>
                  <a:pt x="1079292" y="164892"/>
                </a:cubicBezTo>
                <a:cubicBezTo>
                  <a:pt x="1089285" y="179882"/>
                  <a:pt x="1103575" y="192771"/>
                  <a:pt x="1109272" y="209862"/>
                </a:cubicBezTo>
                <a:cubicBezTo>
                  <a:pt x="1118883" y="238696"/>
                  <a:pt x="1122781" y="269445"/>
                  <a:pt x="1124262" y="299803"/>
                </a:cubicBezTo>
                <a:cubicBezTo>
                  <a:pt x="1132786" y="474552"/>
                  <a:pt x="1130292" y="649732"/>
                  <a:pt x="1139252" y="824459"/>
                </a:cubicBezTo>
                <a:cubicBezTo>
                  <a:pt x="1140307" y="845034"/>
                  <a:pt x="1148322" y="864687"/>
                  <a:pt x="1154242" y="884420"/>
                </a:cubicBezTo>
                <a:cubicBezTo>
                  <a:pt x="1162197" y="910936"/>
                  <a:pt x="1182498" y="993967"/>
                  <a:pt x="1214203" y="1019331"/>
                </a:cubicBezTo>
                <a:cubicBezTo>
                  <a:pt x="1226542" y="1029202"/>
                  <a:pt x="1244184" y="1029324"/>
                  <a:pt x="1259174" y="1034321"/>
                </a:cubicBezTo>
                <a:cubicBezTo>
                  <a:pt x="1249180" y="1044315"/>
                  <a:pt x="1241312" y="1057030"/>
                  <a:pt x="1229193" y="1064302"/>
                </a:cubicBezTo>
                <a:cubicBezTo>
                  <a:pt x="1131892" y="1122683"/>
                  <a:pt x="1230210" y="1033306"/>
                  <a:pt x="1154242" y="1109272"/>
                </a:cubicBezTo>
                <a:cubicBezTo>
                  <a:pt x="1166229" y="1217146"/>
                  <a:pt x="1127966" y="1244801"/>
                  <a:pt x="1214203" y="1259174"/>
                </a:cubicBezTo>
                <a:cubicBezTo>
                  <a:pt x="1228989" y="1261638"/>
                  <a:pt x="1244184" y="1259174"/>
                  <a:pt x="1259174" y="1259174"/>
                </a:cubicBezTo>
              </a:path>
            </a:pathLst>
          </a:custGeom>
          <a:ln w="920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2676929" y="3663017"/>
            <a:ext cx="164307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/>
                </a:solidFill>
              </a:rPr>
              <a:t>KONGO</a:t>
            </a:r>
            <a:endParaRPr lang="sk-SK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ROZLOHA: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POLOHA A ROZLOHA EURÓPY - ppt stáhnout"/>
          <p:cNvPicPr>
            <a:picLocks noChangeAspect="1" noChangeArrowheads="1"/>
          </p:cNvPicPr>
          <p:nvPr/>
        </p:nvPicPr>
        <p:blipFill>
          <a:blip r:embed="rId2" cstate="print"/>
          <a:srcRect t="14323" r="6250"/>
          <a:stretch>
            <a:fillRect/>
          </a:stretch>
        </p:blipFill>
        <p:spPr bwMode="auto">
          <a:xfrm>
            <a:off x="0" y="1500174"/>
            <a:ext cx="9144000" cy="4700582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286512" y="1071546"/>
            <a:ext cx="2857488" cy="2857520"/>
          </a:xfrm>
          <a:prstGeom prst="ellipse">
            <a:avLst/>
          </a:prstGeom>
          <a:noFill/>
          <a:ln w="1111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ROZLOHA: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</a:rPr>
              <a:t>Afrika je 3.najrozľahlejší svetadiel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</a:rPr>
              <a:t>Rozloha je:   30,4 mil.km2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</a:rPr>
              <a:t>Je približne 3 krát väčšia ako Európa </a:t>
            </a:r>
            <a:endParaRPr lang="sk-SK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4" name="Picture 2" descr="POLOHA A ROZLOHA EURÓPY - ppt stáhnout"/>
          <p:cNvPicPr>
            <a:picLocks noChangeAspect="1" noChangeArrowheads="1"/>
          </p:cNvPicPr>
          <p:nvPr/>
        </p:nvPicPr>
        <p:blipFill>
          <a:blip r:embed="rId2" cstate="print"/>
          <a:srcRect t="14323" r="6250"/>
          <a:stretch>
            <a:fillRect/>
          </a:stretch>
        </p:blipFill>
        <p:spPr bwMode="auto">
          <a:xfrm>
            <a:off x="1500166" y="3643314"/>
            <a:ext cx="5572132" cy="2864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214282" y="357166"/>
            <a:ext cx="2357422" cy="71435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Poloha:</a:t>
            </a: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0178" name="Picture 2" descr="Svetadiel – Wikipé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7365015" cy="3736953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214810" y="1571612"/>
            <a:ext cx="142876" cy="4786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57158" y="3786190"/>
            <a:ext cx="807249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Vlastná 10">
      <a:dk1>
        <a:srgbClr val="FDEADA"/>
      </a:dk1>
      <a:lt1>
        <a:srgbClr val="E36C0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274</Words>
  <Application>Microsoft Office PowerPoint</Application>
  <PresentationFormat>Prezentácia na obrazovke (4:3)</PresentationFormat>
  <Paragraphs>66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Motív Office</vt:lpstr>
      <vt:lpstr>AFRIKA</vt:lpstr>
      <vt:lpstr>Snímka 2</vt:lpstr>
      <vt:lpstr>JAMBO</vt:lpstr>
      <vt:lpstr>AFRICKÉ NAJ...</vt:lpstr>
      <vt:lpstr>Snímka 5</vt:lpstr>
      <vt:lpstr>Snímka 6</vt:lpstr>
      <vt:lpstr>ROZLOHA:</vt:lpstr>
      <vt:lpstr>ROZLOHA:</vt:lpstr>
      <vt:lpstr>Snímka 9</vt:lpstr>
      <vt:lpstr>Snímka 10</vt:lpstr>
      <vt:lpstr>POLOHA AFRIKY</vt:lpstr>
      <vt:lpstr>Snímka 12</vt:lpstr>
      <vt:lpstr>POLOHA AFRIKY</vt:lpstr>
      <vt:lpstr>Snímka 14</vt:lpstr>
      <vt:lpstr>HRANICE AFRIKY</vt:lpstr>
      <vt:lpstr>ČLENITOSŤ POBREŽIA</vt:lpstr>
      <vt:lpstr>Snímka 17</vt:lpstr>
      <vt:lpstr>ČLENITOSŤ POBREŽIA AFRIKY</vt:lpstr>
      <vt:lpstr>Nájdi jednotlivé časti pokladu, rozlúšti indície. Vydaj sa na cestu Afrikou </vt:lpstr>
      <vt:lpstr>Snímka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sokol</cp:lastModifiedBy>
  <cp:revision>242</cp:revision>
  <dcterms:created xsi:type="dcterms:W3CDTF">2014-02-14T17:19:43Z</dcterms:created>
  <dcterms:modified xsi:type="dcterms:W3CDTF">2023-10-15T07:21:30Z</dcterms:modified>
</cp:coreProperties>
</file>