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71" r:id="rId7"/>
    <p:sldId id="273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8" r:id="rId16"/>
    <p:sldId id="269" r:id="rId17"/>
    <p:sldId id="264" r:id="rId18"/>
    <p:sldId id="265" r:id="rId19"/>
    <p:sldId id="276" r:id="rId20"/>
    <p:sldId id="277" r:id="rId21"/>
    <p:sldId id="278" r:id="rId22"/>
    <p:sldId id="26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 autoAdjust="0"/>
    <p:restoredTop sz="94660"/>
  </p:normalViewPr>
  <p:slideViewPr>
    <p:cSldViewPr>
      <p:cViewPr varScale="1">
        <p:scale>
          <a:sx n="42" d="100"/>
          <a:sy n="4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57232"/>
            <a:ext cx="5220072" cy="2357454"/>
          </a:xfrm>
        </p:spPr>
        <p:txBody>
          <a:bodyPr>
            <a:normAutofit fontScale="90000"/>
          </a:bodyPr>
          <a:lstStyle/>
          <a:p>
            <a:r>
              <a:rPr lang="sk-SK" sz="54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Molárna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=mólová hmotnosť  (M)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Molárna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Napríklad: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molárnu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M(H)=1g/mol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M(O)=16g/mol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O)=2.1 + 16=</a:t>
            </a:r>
            <a:r>
              <a:rPr lang="sk-SK" b="1" dirty="0" smtClean="0">
                <a:solidFill>
                  <a:schemeClr val="bg1"/>
                </a:solidFill>
              </a:rPr>
              <a:t>18g/mol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rgbClr val="002060"/>
                </a:solidFill>
              </a:rPr>
              <a:t>Príklad 1:</a:t>
            </a:r>
            <a:endParaRPr lang="sk-SK" sz="40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Vypočítajte molovú hmotnosť dusíka N</a:t>
            </a:r>
            <a:r>
              <a:rPr lang="sk-SK" b="1" baseline="-25000" dirty="0" smtClean="0">
                <a:solidFill>
                  <a:srgbClr val="0070C0"/>
                </a:solidFill>
              </a:rPr>
              <a:t>2</a:t>
            </a:r>
            <a:r>
              <a:rPr lang="sk-SK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</a:t>
            </a: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Vypočítajte molovú hmotnosť kyseliny chlorovodíkovej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8928" y="1548385"/>
            <a:ext cx="2071702" cy="2379116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54000" y="3835131"/>
            <a:ext cx="843528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570" y="2128894"/>
            <a:ext cx="3357585" cy="238905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4517945"/>
            <a:ext cx="8435280" cy="21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kyseliny sírovej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57200" y="3212976"/>
            <a:ext cx="8229600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45" y="1982489"/>
            <a:ext cx="2120235" cy="1837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Vypočítajte </a:t>
            </a:r>
            <a:r>
              <a:rPr lang="sk-SK" sz="4800" dirty="0" err="1" smtClean="0">
                <a:solidFill>
                  <a:srgbClr val="002060"/>
                </a:solidFill>
              </a:rPr>
              <a:t>molárnu</a:t>
            </a:r>
            <a:r>
              <a:rPr lang="sk-SK" sz="4800" dirty="0" smtClean="0">
                <a:solidFill>
                  <a:srgbClr val="002060"/>
                </a:solidFill>
              </a:rPr>
              <a:t> hmotnosť: 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</a:t>
            </a:r>
            <a:r>
              <a:rPr lang="sk-SK" sz="6000" dirty="0" err="1" smtClean="0">
                <a:solidFill>
                  <a:srgbClr val="002060"/>
                </a:solidFill>
              </a:rPr>
              <a:t>CaO</a:t>
            </a:r>
            <a:endParaRPr lang="sk-SK" sz="6000" dirty="0" smtClean="0">
              <a:solidFill>
                <a:srgbClr val="002060"/>
              </a:solidFill>
            </a:endParaRPr>
          </a:p>
          <a:p>
            <a:r>
              <a:rPr lang="sk-SK" sz="6000" dirty="0" smtClean="0">
                <a:solidFill>
                  <a:srgbClr val="002060"/>
                </a:solidFill>
              </a:rPr>
              <a:t>B) HNO</a:t>
            </a:r>
            <a:r>
              <a:rPr lang="sk-SK" sz="6000" baseline="-250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sk-SK" sz="6000" baseline="-25000" dirty="0">
                <a:solidFill>
                  <a:srgbClr val="002060"/>
                </a:solidFill>
              </a:rPr>
              <a:t> </a:t>
            </a:r>
            <a:r>
              <a:rPr lang="sk-SK" sz="6000" dirty="0" smtClean="0">
                <a:solidFill>
                  <a:srgbClr val="002060"/>
                </a:solidFill>
              </a:rPr>
              <a:t>C) </a:t>
            </a:r>
            <a:r>
              <a:rPr lang="sk-SK" sz="6000" dirty="0">
                <a:solidFill>
                  <a:srgbClr val="002060"/>
                </a:solidFill>
              </a:rPr>
              <a:t>C</a:t>
            </a:r>
            <a:r>
              <a:rPr lang="sk-SK" sz="6000" dirty="0" smtClean="0">
                <a:solidFill>
                  <a:srgbClr val="002060"/>
                </a:solidFill>
              </a:rPr>
              <a:t>u(OH)</a:t>
            </a:r>
            <a:r>
              <a:rPr lang="sk-SK" sz="6000" baseline="-25000" dirty="0" smtClean="0">
                <a:solidFill>
                  <a:srgbClr val="002060"/>
                </a:solidFill>
              </a:rPr>
              <a:t>2</a:t>
            </a:r>
            <a:endParaRPr lang="sk-SK" sz="6000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3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Príklad: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Vypočítajte koľko váži:  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vápnika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B) 2 </a:t>
            </a:r>
            <a:r>
              <a:rPr lang="sk-SK" sz="6000" dirty="0" err="1" smtClean="0">
                <a:solidFill>
                  <a:srgbClr val="002060"/>
                </a:solidFill>
              </a:rPr>
              <a:t>móly</a:t>
            </a:r>
            <a:r>
              <a:rPr lang="sk-SK" sz="6000" dirty="0" smtClean="0">
                <a:solidFill>
                  <a:srgbClr val="002060"/>
                </a:solidFill>
              </a:rPr>
              <a:t> zinku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C) 0,5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železa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D) 2,5 </a:t>
            </a:r>
            <a:r>
              <a:rPr lang="sk-SK" sz="6000" dirty="0" err="1" smtClean="0">
                <a:solidFill>
                  <a:srgbClr val="002060"/>
                </a:solidFill>
              </a:rPr>
              <a:t>m´olov</a:t>
            </a:r>
            <a:r>
              <a:rPr lang="sk-SK" sz="6000" dirty="0" smtClean="0">
                <a:solidFill>
                  <a:srgbClr val="002060"/>
                </a:solidFill>
              </a:rPr>
              <a:t> medi</a:t>
            </a:r>
            <a:endParaRPr lang="sk-SK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11" y="1916832"/>
            <a:ext cx="2214925" cy="210417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264774" y="3863181"/>
            <a:ext cx="8195658" cy="244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464" y="0"/>
            <a:ext cx="2286016" cy="168512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2996952"/>
            <a:ext cx="843528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76" t="23682" r="6251" b="796"/>
          <a:stretch/>
        </p:blipFill>
        <p:spPr>
          <a:xfrm>
            <a:off x="29676" y="620688"/>
            <a:ext cx="911057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je hmotnosť jedného molu 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>
                <a:solidFill>
                  <a:srgbClr val="FFFFFF"/>
                </a:solidFill>
              </a:rPr>
              <a:t>m [</a:t>
            </a:r>
            <a:r>
              <a:rPr lang="sk-SK" b="1" dirty="0" smtClean="0">
                <a:solidFill>
                  <a:srgbClr val="FFFFFF"/>
                </a:solidFill>
              </a:rPr>
              <a:t>g]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[mol]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76" t="23683" r="5376" b="2436"/>
          <a:stretch/>
        </p:blipFill>
        <p:spPr>
          <a:xfrm>
            <a:off x="-1" y="846138"/>
            <a:ext cx="9074883" cy="4167038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419872" y="476672"/>
            <a:ext cx="5724128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363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76" t="25324" r="18501" b="5720"/>
          <a:stretch/>
        </p:blipFill>
        <p:spPr>
          <a:xfrm>
            <a:off x="160653" y="872386"/>
            <a:ext cx="8822694" cy="4464496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355976" y="476672"/>
            <a:ext cx="4788024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66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3600" dirty="0" smtClean="0"/>
              <a:t>      </a:t>
            </a: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844" y="2643182"/>
            <a:ext cx="2522462" cy="304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prvkov sú udané v periodickej tabuľke. Doplňte: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650"/>
              </p:ext>
            </p:extLst>
          </p:nvPr>
        </p:nvGraphicFramePr>
        <p:xfrm>
          <a:off x="215514" y="1540869"/>
          <a:ext cx="8712972" cy="5328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243"/>
                <a:gridCol w="2178243"/>
                <a:gridCol w="2178243"/>
                <a:gridCol w="2178243"/>
              </a:tblGrid>
              <a:tr h="788048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Keď sa povie TUCET alebo pár, každý vie koľko to je.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9248" y="2195195"/>
            <a:ext cx="8229600" cy="452596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Chemici zaviedli pojem mol  a znamená to presný počet častíc 6,022.10</a:t>
            </a:r>
            <a:r>
              <a:rPr lang="sk-SK" sz="4800" baseline="30000" dirty="0" smtClean="0">
                <a:solidFill>
                  <a:srgbClr val="002060"/>
                </a:solidFill>
              </a:rPr>
              <a:t>23</a:t>
            </a:r>
            <a:endParaRPr lang="sk-SK" sz="4800" baseline="3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6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5" t="22041" r="22001" b="5721"/>
          <a:stretch/>
        </p:blipFill>
        <p:spPr>
          <a:xfrm>
            <a:off x="457200" y="846138"/>
            <a:ext cx="8560106" cy="54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solidFill>
                  <a:srgbClr val="002060"/>
                </a:solidFill>
              </a:rPr>
              <a:t>PLATÍ:</a:t>
            </a:r>
            <a:endParaRPr lang="sk-SK" sz="66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solidFill>
                  <a:srgbClr val="002060"/>
                </a:solidFill>
              </a:rPr>
              <a:t>1 mól </a:t>
            </a:r>
            <a:r>
              <a:rPr lang="sk-SK" sz="4400" b="1" u="sng" dirty="0" smtClean="0">
                <a:solidFill>
                  <a:srgbClr val="002060"/>
                </a:solidFill>
              </a:rPr>
              <a:t>akejkoľvek</a:t>
            </a:r>
            <a:r>
              <a:rPr lang="sk-SK" sz="4400" dirty="0" smtClean="0">
                <a:solidFill>
                  <a:srgbClr val="002060"/>
                </a:solidFill>
              </a:rPr>
              <a:t> látky má rovnaký počet častíc    ale POZOOOR!</a:t>
            </a:r>
          </a:p>
          <a:p>
            <a:endParaRPr lang="sk-SK" sz="4400" dirty="0">
              <a:solidFill>
                <a:srgbClr val="002060"/>
              </a:solidFill>
            </a:endParaRPr>
          </a:p>
          <a:p>
            <a:r>
              <a:rPr lang="sk-SK" sz="4400" dirty="0" smtClean="0">
                <a:solidFill>
                  <a:srgbClr val="002060"/>
                </a:solidFill>
              </a:rPr>
              <a:t>Má rôznu hmotnosť!!!!!!!!!!!!!!!!!</a:t>
            </a:r>
          </a:p>
          <a:p>
            <a:r>
              <a:rPr lang="sk-SK" sz="4400" dirty="0" smtClean="0">
                <a:solidFill>
                  <a:srgbClr val="002060"/>
                </a:solidFill>
              </a:rPr>
              <a:t>Prečo?????</a:t>
            </a:r>
            <a:endParaRPr lang="sk-SK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je viac častíc?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A) v 1 mole striebra alebo 1 mole železa</a:t>
            </a: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B) v 2 moloch draslíka alebo 2 moloch sodíka</a:t>
            </a: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C) v 4 moloch vodíka alebo v 4 moloch hélia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9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Poznáte hádanku, čo je ťažšie? Kilogram železa alebo peria?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200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má väčšiu hmotnosť?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A) </a:t>
            </a:r>
            <a:r>
              <a:rPr lang="sk-SK" dirty="0" smtClean="0">
                <a:solidFill>
                  <a:srgbClr val="002060"/>
                </a:solidFill>
              </a:rPr>
              <a:t>1 mol </a:t>
            </a:r>
            <a:r>
              <a:rPr lang="sk-SK" dirty="0">
                <a:solidFill>
                  <a:srgbClr val="002060"/>
                </a:solidFill>
              </a:rPr>
              <a:t>striebra alebo 1 </a:t>
            </a:r>
            <a:r>
              <a:rPr lang="sk-SK" dirty="0" smtClean="0">
                <a:solidFill>
                  <a:srgbClr val="002060"/>
                </a:solidFill>
              </a:rPr>
              <a:t>mol </a:t>
            </a:r>
            <a:r>
              <a:rPr lang="sk-SK" dirty="0">
                <a:solidFill>
                  <a:srgbClr val="002060"/>
                </a:solidFill>
              </a:rPr>
              <a:t>železa</a:t>
            </a: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B) </a:t>
            </a:r>
            <a:r>
              <a:rPr lang="sk-SK" dirty="0" smtClean="0">
                <a:solidFill>
                  <a:srgbClr val="002060"/>
                </a:solidFill>
              </a:rPr>
              <a:t>2 moly </a:t>
            </a:r>
            <a:r>
              <a:rPr lang="sk-SK" dirty="0">
                <a:solidFill>
                  <a:srgbClr val="002060"/>
                </a:solidFill>
              </a:rPr>
              <a:t>draslíka alebo 2 </a:t>
            </a:r>
            <a:r>
              <a:rPr lang="sk-SK" dirty="0" smtClean="0">
                <a:solidFill>
                  <a:srgbClr val="002060"/>
                </a:solidFill>
              </a:rPr>
              <a:t>moly </a:t>
            </a:r>
            <a:r>
              <a:rPr lang="sk-SK" dirty="0">
                <a:solidFill>
                  <a:srgbClr val="002060"/>
                </a:solidFill>
              </a:rPr>
              <a:t>sodíka</a:t>
            </a: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C) </a:t>
            </a:r>
            <a:r>
              <a:rPr lang="sk-SK" dirty="0" smtClean="0">
                <a:solidFill>
                  <a:srgbClr val="002060"/>
                </a:solidFill>
              </a:rPr>
              <a:t>4 moly vodíka alebo 4 moly hélia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0175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573</Words>
  <Application>Microsoft Office PowerPoint</Application>
  <PresentationFormat>Prezentácia na obrazovke (4:3)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Motív Office</vt:lpstr>
      <vt:lpstr>Molárna=mólová hmotnosť  (M)</vt:lpstr>
      <vt:lpstr>Molová hmotnosť je hmotnosť jedného molu častíc.</vt:lpstr>
      <vt:lpstr>Molové hmotnosti prvkov sú udané v periodickej tabuľke. Doplňte:</vt:lpstr>
      <vt:lpstr>Keď sa povie TUCET alebo pár, každý vie koľko to je.</vt:lpstr>
      <vt:lpstr>Prezentácia programu PowerPoint</vt:lpstr>
      <vt:lpstr>PLATÍ:</vt:lpstr>
      <vt:lpstr>Kde je viac častíc?</vt:lpstr>
      <vt:lpstr>Poznáte hádanku, čo je ťažšie? Kilogram železa alebo peria?</vt:lpstr>
      <vt:lpstr>Čo má väčšiu hmotnosť?</vt:lpstr>
      <vt:lpstr>Molárna hmotnosť zlúčeniny</vt:lpstr>
      <vt:lpstr>Príklad 1:</vt:lpstr>
      <vt:lpstr>Príklad 2</vt:lpstr>
      <vt:lpstr>Príklad 3</vt:lpstr>
      <vt:lpstr>Príklad 4</vt:lpstr>
      <vt:lpstr>Vypočítajte molárnu hmotnosť: </vt:lpstr>
      <vt:lpstr>Príklad: Vypočítajte koľko váži:  </vt:lpstr>
      <vt:lpstr>Príklad </vt:lpstr>
      <vt:lpstr>Príklad </vt:lpstr>
      <vt:lpstr>Prezentácia programu PowerPoint</vt:lpstr>
      <vt:lpstr>Prezentácia programu PowerPoint</vt:lpstr>
      <vt:lpstr>Prezentácia programu PowerPoint</vt:lpstr>
      <vt:lpstr>       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Skola</cp:lastModifiedBy>
  <cp:revision>37</cp:revision>
  <dcterms:created xsi:type="dcterms:W3CDTF">2009-10-27T14:27:34Z</dcterms:created>
  <dcterms:modified xsi:type="dcterms:W3CDTF">2021-10-09T17:40:48Z</dcterms:modified>
</cp:coreProperties>
</file>