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dvolená sekcia" id="{E4D31BF7-E45F-44DD-B643-D87F8184B3C3}">
          <p14:sldIdLst>
            <p14:sldId id="256"/>
          </p14:sldIdLst>
        </p14:section>
        <p14:section name="Sekcia bez názvu" id="{C2FAB64C-47D2-4514-AAEF-6894457FA241}">
          <p14:sldIdLst>
            <p14:sldId id="257"/>
          </p14:sldIdLst>
        </p14:section>
        <p14:section name="Sekcia bez názvu" id="{E5E26849-90A7-4408-8354-906E6F155038}">
          <p14:sldIdLst>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smtClean="0"/>
              <a:t>Upravte štýly predlohy textu</a:t>
            </a:r>
            <a:endParaRPr lang="sk-SK"/>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2A076DD1-463B-416B-A4CE-A8E59C9CD3D5}" type="datetimeFigureOut">
              <a:rPr lang="sk-SK" smtClean="0"/>
              <a:t>11.04.2019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160892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2A076DD1-463B-416B-A4CE-A8E59C9CD3D5}" type="datetimeFigureOut">
              <a:rPr lang="sk-SK" smtClean="0"/>
              <a:t>11.04.2019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235850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2A076DD1-463B-416B-A4CE-A8E59C9CD3D5}" type="datetimeFigureOut">
              <a:rPr lang="sk-SK" smtClean="0"/>
              <a:t>11.04.2019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97304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2A076DD1-463B-416B-A4CE-A8E59C9CD3D5}" type="datetimeFigureOut">
              <a:rPr lang="sk-SK" smtClean="0"/>
              <a:t>11.04.2019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256977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smtClean="0"/>
              <a:t>Upravte štýly predlohy textu</a:t>
            </a:r>
            <a:endParaRPr lang="sk-SK"/>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2A076DD1-463B-416B-A4CE-A8E59C9CD3D5}" type="datetimeFigureOut">
              <a:rPr lang="sk-SK" smtClean="0"/>
              <a:t>11.04.2019</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268086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838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6172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2A076DD1-463B-416B-A4CE-A8E59C9CD3D5}" type="datetimeFigureOut">
              <a:rPr lang="sk-SK" smtClean="0"/>
              <a:t>11.04.2019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311361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smtClean="0"/>
              <a:t>Upravte štýly predlohy textu</a:t>
            </a:r>
            <a:endParaRPr lang="sk-SK"/>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2A076DD1-463B-416B-A4CE-A8E59C9CD3D5}" type="datetimeFigureOut">
              <a:rPr lang="sk-SK" smtClean="0"/>
              <a:t>11.04.2019</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335934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2A076DD1-463B-416B-A4CE-A8E59C9CD3D5}" type="datetimeFigureOut">
              <a:rPr lang="sk-SK" smtClean="0"/>
              <a:t>11.04.2019</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319345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2A076DD1-463B-416B-A4CE-A8E59C9CD3D5}" type="datetimeFigureOut">
              <a:rPr lang="sk-SK" smtClean="0"/>
              <a:t>11.04.2019</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157953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2A076DD1-463B-416B-A4CE-A8E59C9CD3D5}" type="datetimeFigureOut">
              <a:rPr lang="sk-SK" smtClean="0"/>
              <a:t>11.04.2019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14740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2A076DD1-463B-416B-A4CE-A8E59C9CD3D5}" type="datetimeFigureOut">
              <a:rPr lang="sk-SK" smtClean="0"/>
              <a:t>11.04.2019</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3F0798DD-95B5-48A6-B075-8E647A98DFDD}" type="slidenum">
              <a:rPr lang="sk-SK" smtClean="0"/>
              <a:t>‹#›</a:t>
            </a:fld>
            <a:endParaRPr lang="sk-SK"/>
          </a:p>
        </p:txBody>
      </p:sp>
    </p:spTree>
    <p:extLst>
      <p:ext uri="{BB962C8B-B14F-4D97-AF65-F5344CB8AC3E}">
        <p14:creationId xmlns:p14="http://schemas.microsoft.com/office/powerpoint/2010/main" val="297510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76DD1-463B-416B-A4CE-A8E59C9CD3D5}" type="datetimeFigureOut">
              <a:rPr lang="sk-SK" smtClean="0"/>
              <a:t>11.04.2019</a:t>
            </a:fld>
            <a:endParaRPr lang="sk-SK"/>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798DD-95B5-48A6-B075-8E647A98DFDD}" type="slidenum">
              <a:rPr lang="sk-SK" smtClean="0"/>
              <a:t>‹#›</a:t>
            </a:fld>
            <a:endParaRPr lang="sk-SK"/>
          </a:p>
        </p:txBody>
      </p:sp>
    </p:spTree>
    <p:extLst>
      <p:ext uri="{BB962C8B-B14F-4D97-AF65-F5344CB8AC3E}">
        <p14:creationId xmlns:p14="http://schemas.microsoft.com/office/powerpoint/2010/main" val="2418293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k.wikipedia.org/wiki/Boot_sektor" TargetMode="External"/><Relationship Id="rId2" Type="http://schemas.openxmlformats.org/officeDocument/2006/relationships/hyperlink" Target="https://sk.wikipedia.org/wiki/Opera%C4%8Dn%C3%A1_pam%C3%A4%C5%A5"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sk.wikipedia.org/wiki/Basic_Input_Output_System" TargetMode="External"/><Relationship Id="rId4" Type="http://schemas.openxmlformats.org/officeDocument/2006/relationships/hyperlink" Target="https://sk.wikipedia.org/wiki/Form%C3%A1tovanie_(m%C3%A9dium)"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sk.wikipedia.org/wiki/Pevn%C3%BD_disk" TargetMode="External"/><Relationship Id="rId3" Type="http://schemas.openxmlformats.org/officeDocument/2006/relationships/hyperlink" Target="https://sk.wikipedia.org/wiki/Program" TargetMode="External"/><Relationship Id="rId7" Type="http://schemas.openxmlformats.org/officeDocument/2006/relationships/hyperlink" Target="https://sk.wikipedia.org/wiki/CD" TargetMode="External"/><Relationship Id="rId2" Type="http://schemas.openxmlformats.org/officeDocument/2006/relationships/hyperlink" Target="https://sk.wikipedia.org/wiki/Po%C4%8D%C3%ADta%C4%8D" TargetMode="External"/><Relationship Id="rId1" Type="http://schemas.openxmlformats.org/officeDocument/2006/relationships/slideLayout" Target="../slideLayouts/slideLayout2.xml"/><Relationship Id="rId6" Type="http://schemas.openxmlformats.org/officeDocument/2006/relationships/hyperlink" Target="https://sk.wikipedia.org/wiki/Disketa" TargetMode="External"/><Relationship Id="rId11" Type="http://schemas.openxmlformats.org/officeDocument/2006/relationships/hyperlink" Target="https://sk.wikipedia.org/wiki/Malware" TargetMode="External"/><Relationship Id="rId5" Type="http://schemas.openxmlformats.org/officeDocument/2006/relationships/hyperlink" Target="https://sk.wikipedia.org/wiki/Bunka" TargetMode="External"/><Relationship Id="rId10" Type="http://schemas.openxmlformats.org/officeDocument/2006/relationships/hyperlink" Target="https://sk.wikipedia.org/wiki/Softv%C3%A9r" TargetMode="External"/><Relationship Id="rId4" Type="http://schemas.openxmlformats.org/officeDocument/2006/relationships/hyperlink" Target="https://sk.wikipedia.org/wiki/V%C3%ADrus" TargetMode="External"/><Relationship Id="rId9" Type="http://schemas.openxmlformats.org/officeDocument/2006/relationships/hyperlink" Target="https://sk.wikipedia.org/wiki/Inter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369620" y="-1015196"/>
            <a:ext cx="9144000" cy="2387600"/>
          </a:xfrm>
        </p:spPr>
        <p:txBody>
          <a:bodyPr/>
          <a:lstStyle/>
          <a:p>
            <a:r>
              <a:rPr lang="sk-SK" dirty="0" smtClean="0">
                <a:solidFill>
                  <a:srgbClr val="FF0000"/>
                </a:solidFill>
              </a:rPr>
              <a:t>Čo je počítačový vírus</a:t>
            </a:r>
            <a:endParaRPr lang="sk-SK" dirty="0">
              <a:solidFill>
                <a:srgbClr val="FF0000"/>
              </a:solidFill>
            </a:endParaRPr>
          </a:p>
        </p:txBody>
      </p:sp>
      <p:sp>
        <p:nvSpPr>
          <p:cNvPr id="3" name="Podnadpis 2"/>
          <p:cNvSpPr>
            <a:spLocks noGrp="1"/>
          </p:cNvSpPr>
          <p:nvPr>
            <p:ph type="subTitle" idx="1"/>
          </p:nvPr>
        </p:nvSpPr>
        <p:spPr>
          <a:xfrm>
            <a:off x="1013361" y="1372404"/>
            <a:ext cx="9591304" cy="2003115"/>
          </a:xfrm>
        </p:spPr>
        <p:txBody>
          <a:bodyPr/>
          <a:lstStyle/>
          <a:p>
            <a:r>
              <a:rPr lang="sk-SK" dirty="0" smtClean="0">
                <a:solidFill>
                  <a:srgbClr val="FF0000"/>
                </a:solidFill>
              </a:rPr>
              <a:t>Typy vírusov</a:t>
            </a:r>
            <a:endParaRPr lang="sk-SK" dirty="0">
              <a:solidFill>
                <a:srgbClr val="FF0000"/>
              </a:solidFill>
            </a:endParaRPr>
          </a:p>
        </p:txBody>
      </p:sp>
    </p:spTree>
    <p:extLst>
      <p:ext uri="{BB962C8B-B14F-4D97-AF65-F5344CB8AC3E}">
        <p14:creationId xmlns:p14="http://schemas.microsoft.com/office/powerpoint/2010/main" val="3284804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755073" y="222621"/>
            <a:ext cx="10515600" cy="1325563"/>
          </a:xfrm>
        </p:spPr>
        <p:txBody>
          <a:bodyPr/>
          <a:lstStyle/>
          <a:p>
            <a:r>
              <a:rPr lang="sk-SK" dirty="0" smtClean="0"/>
              <a:t>Typy vírusov</a:t>
            </a:r>
            <a:endParaRPr lang="sk-SK" dirty="0"/>
          </a:p>
        </p:txBody>
      </p:sp>
      <p:sp>
        <p:nvSpPr>
          <p:cNvPr id="3" name="Zástupný symbol obsahu 2"/>
          <p:cNvSpPr>
            <a:spLocks noGrp="1"/>
          </p:cNvSpPr>
          <p:nvPr>
            <p:ph idx="1"/>
          </p:nvPr>
        </p:nvSpPr>
        <p:spPr>
          <a:xfrm>
            <a:off x="540120" y="1128155"/>
            <a:ext cx="15587607" cy="5426480"/>
          </a:xfrm>
        </p:spPr>
        <p:txBody>
          <a:bodyPr>
            <a:normAutofit fontScale="25000" lnSpcReduction="20000"/>
          </a:bodyPr>
          <a:lstStyle/>
          <a:p>
            <a:r>
              <a:rPr lang="sk-SK" sz="6400" b="1" i="0" dirty="0" smtClean="0">
                <a:solidFill>
                  <a:srgbClr val="222222"/>
                </a:solidFill>
                <a:effectLst/>
                <a:latin typeface="Arial" panose="020B0604020202020204" pitchFamily="34" charset="0"/>
              </a:rPr>
              <a:t>podľa umiestnenia v pamäti:</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smtClean="0">
                <a:solidFill>
                  <a:srgbClr val="222222"/>
                </a:solidFill>
                <a:effectLst/>
                <a:latin typeface="Arial" panose="020B0604020202020204" pitchFamily="34" charset="0"/>
              </a:rPr>
              <a:t>rezidentné</a:t>
            </a:r>
            <a:r>
              <a:rPr lang="sk-SK" sz="6400" b="0" i="0" dirty="0" smtClean="0">
                <a:solidFill>
                  <a:srgbClr val="222222"/>
                </a:solidFill>
                <a:effectLst/>
                <a:latin typeface="Arial" panose="020B0604020202020204" pitchFamily="34" charset="0"/>
              </a:rPr>
              <a:t> (po infikovaní ostávajú v </a:t>
            </a:r>
            <a:r>
              <a:rPr lang="sk-SK" sz="6400" b="0" i="0" u="none" strike="noStrike" dirty="0" smtClean="0">
                <a:solidFill>
                  <a:srgbClr val="0B0080"/>
                </a:solidFill>
                <a:effectLst/>
                <a:latin typeface="Arial" panose="020B0604020202020204" pitchFamily="34" charset="0"/>
                <a:hlinkClick r:id="rId2" tooltip="Operačná pamäť"/>
              </a:rPr>
              <a:t>operačnej pamäti</a:t>
            </a:r>
            <a:r>
              <a:rPr lang="sk-SK" sz="6400" b="0" i="0" dirty="0" smtClean="0">
                <a:solidFill>
                  <a:srgbClr val="222222"/>
                </a:solidFill>
                <a:effectLst/>
                <a:latin typeface="Arial" panose="020B0604020202020204" pitchFamily="34" charset="0"/>
              </a:rPr>
              <a:t>)</a:t>
            </a:r>
          </a:p>
          <a:p>
            <a:pPr>
              <a:buFont typeface="+mj-lt"/>
              <a:buAutoNum type="arabicPeriod"/>
            </a:pPr>
            <a:r>
              <a:rPr lang="sk-SK" sz="6400" b="0" i="1" dirty="0" smtClean="0">
                <a:solidFill>
                  <a:srgbClr val="222222"/>
                </a:solidFill>
                <a:effectLst/>
                <a:latin typeface="Arial" panose="020B0604020202020204" pitchFamily="34" charset="0"/>
              </a:rPr>
              <a:t>nerezidentné</a:t>
            </a:r>
            <a:endParaRPr lang="sk-SK" sz="6400" b="0" i="0" dirty="0" smtClean="0">
              <a:solidFill>
                <a:srgbClr val="222222"/>
              </a:solidFill>
              <a:effectLst/>
              <a:latin typeface="Arial" panose="020B0604020202020204" pitchFamily="34" charset="0"/>
            </a:endParaRPr>
          </a:p>
          <a:p>
            <a:r>
              <a:rPr lang="sk-SK" sz="6400" b="1" i="0" dirty="0" smtClean="0">
                <a:solidFill>
                  <a:srgbClr val="222222"/>
                </a:solidFill>
                <a:effectLst/>
                <a:latin typeface="Arial" panose="020B0604020202020204" pitchFamily="34" charset="0"/>
              </a:rPr>
              <a:t>podľa cieľa infekcie:</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u="none" strike="noStrike" dirty="0" err="1" smtClean="0">
                <a:solidFill>
                  <a:srgbClr val="0B0080"/>
                </a:solidFill>
                <a:effectLst/>
                <a:latin typeface="Arial" panose="020B0604020202020204" pitchFamily="34" charset="0"/>
                <a:hlinkClick r:id="rId3" tooltip="Boot sektor"/>
              </a:rPr>
              <a:t>bootovacie</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smtClean="0">
                <a:solidFill>
                  <a:srgbClr val="222222"/>
                </a:solidFill>
                <a:effectLst/>
                <a:latin typeface="Arial" panose="020B0604020202020204" pitchFamily="34" charset="0"/>
              </a:rPr>
              <a:t>súborové</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err="1" smtClean="0">
                <a:solidFill>
                  <a:srgbClr val="222222"/>
                </a:solidFill>
                <a:effectLst/>
                <a:latin typeface="Arial" panose="020B0604020202020204" pitchFamily="34" charset="0"/>
              </a:rPr>
              <a:t>clustrové</a:t>
            </a:r>
            <a:endParaRPr lang="sk-SK" sz="6400" b="0" i="0" dirty="0" smtClean="0">
              <a:solidFill>
                <a:srgbClr val="222222"/>
              </a:solidFill>
              <a:effectLst/>
              <a:latin typeface="Arial" panose="020B0604020202020204" pitchFamily="34" charset="0"/>
            </a:endParaRPr>
          </a:p>
          <a:p>
            <a:r>
              <a:rPr lang="sk-SK" sz="6400" b="1" i="0" dirty="0" smtClean="0">
                <a:solidFill>
                  <a:srgbClr val="222222"/>
                </a:solidFill>
                <a:effectLst/>
                <a:latin typeface="Arial" panose="020B0604020202020204" pitchFamily="34" charset="0"/>
              </a:rPr>
              <a:t>podľa spôsobu infekcie:</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smtClean="0">
                <a:solidFill>
                  <a:srgbClr val="222222"/>
                </a:solidFill>
                <a:effectLst/>
                <a:latin typeface="Arial" panose="020B0604020202020204" pitchFamily="34" charset="0"/>
              </a:rPr>
              <a:t>predlžujúce</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smtClean="0">
                <a:solidFill>
                  <a:srgbClr val="222222"/>
                </a:solidFill>
                <a:effectLst/>
                <a:latin typeface="Arial" panose="020B0604020202020204" pitchFamily="34" charset="0"/>
              </a:rPr>
              <a:t>prepisujúce</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smtClean="0">
                <a:solidFill>
                  <a:srgbClr val="222222"/>
                </a:solidFill>
                <a:effectLst/>
                <a:latin typeface="Arial" panose="020B0604020202020204" pitchFamily="34" charset="0"/>
              </a:rPr>
              <a:t>adresárové</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smtClean="0">
                <a:solidFill>
                  <a:srgbClr val="222222"/>
                </a:solidFill>
                <a:effectLst/>
                <a:latin typeface="Arial" panose="020B0604020202020204" pitchFamily="34" charset="0"/>
              </a:rPr>
              <a:t>kombinované</a:t>
            </a:r>
            <a:endParaRPr lang="sk-SK" sz="6400" b="0" i="0" dirty="0" smtClean="0">
              <a:solidFill>
                <a:srgbClr val="222222"/>
              </a:solidFill>
              <a:effectLst/>
              <a:latin typeface="Arial" panose="020B0604020202020204" pitchFamily="34" charset="0"/>
            </a:endParaRPr>
          </a:p>
          <a:p>
            <a:r>
              <a:rPr lang="sk-SK" sz="6400" b="1" i="0" dirty="0" smtClean="0">
                <a:solidFill>
                  <a:srgbClr val="222222"/>
                </a:solidFill>
                <a:effectLst/>
                <a:latin typeface="Arial" panose="020B0604020202020204" pitchFamily="34" charset="0"/>
              </a:rPr>
              <a:t>podľa deštrukcie:</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smtClean="0">
                <a:solidFill>
                  <a:srgbClr val="222222"/>
                </a:solidFill>
                <a:effectLst/>
                <a:latin typeface="Arial" panose="020B0604020202020204" pitchFamily="34" charset="0"/>
              </a:rPr>
              <a:t>deštruktívne</a:t>
            </a:r>
            <a:r>
              <a:rPr lang="sk-SK" sz="6400" b="0" i="0" dirty="0" smtClean="0">
                <a:solidFill>
                  <a:srgbClr val="222222"/>
                </a:solidFill>
                <a:effectLst/>
                <a:latin typeface="Arial" panose="020B0604020202020204" pitchFamily="34" charset="0"/>
              </a:rPr>
              <a:t> (prepisujú náhodne vybraté sektory a </a:t>
            </a:r>
            <a:r>
              <a:rPr lang="sk-SK" sz="6400" b="0" i="0" u="none" strike="noStrike" dirty="0" smtClean="0">
                <a:solidFill>
                  <a:srgbClr val="0B0080"/>
                </a:solidFill>
                <a:effectLst/>
                <a:latin typeface="Arial" panose="020B0604020202020204" pitchFamily="34" charset="0"/>
                <a:hlinkClick r:id="rId4" tooltip="Formátovanie (médium)"/>
              </a:rPr>
              <a:t>formátujú</a:t>
            </a:r>
            <a:r>
              <a:rPr lang="sk-SK" sz="6400" b="0" i="0" dirty="0" smtClean="0">
                <a:solidFill>
                  <a:srgbClr val="222222"/>
                </a:solidFill>
                <a:effectLst/>
                <a:latin typeface="Arial" panose="020B0604020202020204" pitchFamily="34" charset="0"/>
              </a:rPr>
              <a:t> pevný disk)</a:t>
            </a:r>
          </a:p>
          <a:p>
            <a:pPr>
              <a:buFont typeface="+mj-lt"/>
              <a:buAutoNum type="arabicPeriod"/>
            </a:pPr>
            <a:r>
              <a:rPr lang="sk-SK" sz="6400" b="0" i="1" dirty="0" smtClean="0">
                <a:solidFill>
                  <a:srgbClr val="222222"/>
                </a:solidFill>
                <a:effectLst/>
                <a:latin typeface="Arial" panose="020B0604020202020204" pitchFamily="34" charset="0"/>
              </a:rPr>
              <a:t>nedeštruktívne</a:t>
            </a:r>
            <a:r>
              <a:rPr lang="sk-SK" sz="6400" b="0" i="0" dirty="0" smtClean="0">
                <a:solidFill>
                  <a:srgbClr val="222222"/>
                </a:solidFill>
                <a:effectLst/>
                <a:latin typeface="Arial" panose="020B0604020202020204" pitchFamily="34" charset="0"/>
              </a:rPr>
              <a:t> (ich aktivita sa prejavuje vizuálne (zobrazovanie textových správ))</a:t>
            </a:r>
          </a:p>
          <a:p>
            <a:r>
              <a:rPr lang="sk-SK" sz="6400" b="1" i="0" dirty="0" smtClean="0">
                <a:solidFill>
                  <a:srgbClr val="222222"/>
                </a:solidFill>
                <a:effectLst/>
                <a:latin typeface="Arial" panose="020B0604020202020204" pitchFamily="34" charset="0"/>
              </a:rPr>
              <a:t>podľa správania:</a:t>
            </a:r>
            <a:endParaRPr lang="sk-SK" sz="6400" b="0" i="0" dirty="0" smtClean="0">
              <a:solidFill>
                <a:srgbClr val="222222"/>
              </a:solidFill>
              <a:effectLst/>
              <a:latin typeface="Arial" panose="020B0604020202020204" pitchFamily="34" charset="0"/>
            </a:endParaRPr>
          </a:p>
          <a:p>
            <a:pPr>
              <a:buFont typeface="+mj-lt"/>
              <a:buAutoNum type="arabicPeriod"/>
            </a:pPr>
            <a:r>
              <a:rPr lang="sk-SK" sz="6400" b="0" i="1" dirty="0" err="1" smtClean="0">
                <a:solidFill>
                  <a:srgbClr val="222222"/>
                </a:solidFill>
                <a:effectLst/>
                <a:latin typeface="Arial" panose="020B0604020202020204" pitchFamily="34" charset="0"/>
              </a:rPr>
              <a:t>stealth</a:t>
            </a:r>
            <a:r>
              <a:rPr lang="sk-SK" sz="6400" b="0" i="0" dirty="0" smtClean="0">
                <a:solidFill>
                  <a:srgbClr val="222222"/>
                </a:solidFill>
                <a:effectLst/>
                <a:latin typeface="Arial" panose="020B0604020202020204" pitchFamily="34" charset="0"/>
              </a:rPr>
              <a:t> (schovávajú sa a kódujú)</a:t>
            </a:r>
          </a:p>
          <a:p>
            <a:pPr>
              <a:buFont typeface="+mj-lt"/>
              <a:buAutoNum type="arabicPeriod"/>
            </a:pPr>
            <a:r>
              <a:rPr lang="sk-SK" sz="6400" b="0" i="1" dirty="0" smtClean="0">
                <a:solidFill>
                  <a:srgbClr val="222222"/>
                </a:solidFill>
                <a:effectLst/>
                <a:latin typeface="Arial" panose="020B0604020202020204" pitchFamily="34" charset="0"/>
              </a:rPr>
              <a:t>polymorfné</a:t>
            </a:r>
            <a:r>
              <a:rPr lang="sk-SK" sz="6400" b="0" i="0" dirty="0" smtClean="0">
                <a:solidFill>
                  <a:srgbClr val="222222"/>
                </a:solidFill>
                <a:effectLst/>
                <a:latin typeface="Arial" panose="020B0604020202020204" pitchFamily="34" charset="0"/>
              </a:rPr>
              <a:t> (menia svoj kód a ním sa ďalej rozširujú)</a:t>
            </a:r>
          </a:p>
          <a:p>
            <a:pPr>
              <a:buFont typeface="+mj-lt"/>
              <a:buAutoNum type="arabicPeriod"/>
            </a:pPr>
            <a:r>
              <a:rPr lang="sk-SK" sz="6400" b="0" i="1" dirty="0" smtClean="0">
                <a:solidFill>
                  <a:srgbClr val="222222"/>
                </a:solidFill>
                <a:effectLst/>
                <a:latin typeface="Arial" panose="020B0604020202020204" pitchFamily="34" charset="0"/>
              </a:rPr>
              <a:t>tunelujúce</a:t>
            </a:r>
            <a:r>
              <a:rPr lang="sk-SK" sz="6400" b="0" i="0" dirty="0" smtClean="0">
                <a:solidFill>
                  <a:srgbClr val="222222"/>
                </a:solidFill>
                <a:effectLst/>
                <a:latin typeface="Arial" panose="020B0604020202020204" pitchFamily="34" charset="0"/>
              </a:rPr>
              <a:t> (oklamú bezpečnostné prvky </a:t>
            </a:r>
            <a:r>
              <a:rPr lang="sk-SK" sz="6400" b="0" i="0" u="none" strike="noStrike" dirty="0" err="1" smtClean="0">
                <a:solidFill>
                  <a:srgbClr val="0B0080"/>
                </a:solidFill>
                <a:effectLst/>
                <a:latin typeface="Arial" panose="020B0604020202020204" pitchFamily="34" charset="0"/>
                <a:hlinkClick r:id="rId5" tooltip="Basic Input Output System"/>
              </a:rPr>
              <a:t>BIOSu</a:t>
            </a:r>
            <a:r>
              <a:rPr lang="sk-SK" sz="6400" b="0" i="0" dirty="0" smtClean="0">
                <a:solidFill>
                  <a:srgbClr val="222222"/>
                </a:solidFill>
                <a:effectLst/>
                <a:latin typeface="Arial" panose="020B0604020202020204" pitchFamily="34" charset="0"/>
              </a:rPr>
              <a:t> (Výrobca </a:t>
            </a:r>
            <a:r>
              <a:rPr lang="sk-SK" sz="6400" b="0" i="0" dirty="0" err="1" smtClean="0">
                <a:solidFill>
                  <a:srgbClr val="222222"/>
                </a:solidFill>
                <a:effectLst/>
                <a:latin typeface="Arial" panose="020B0604020202020204" pitchFamily="34" charset="0"/>
              </a:rPr>
              <a:t>BIOSu</a:t>
            </a:r>
            <a:r>
              <a:rPr lang="sk-SK" sz="6400" b="0" i="0" dirty="0" smtClean="0">
                <a:solidFill>
                  <a:srgbClr val="222222"/>
                </a:solidFill>
                <a:effectLst/>
                <a:latin typeface="Arial" panose="020B0604020202020204" pitchFamily="34" charset="0"/>
              </a:rPr>
              <a:t> ukončil softvérovú podporu v roku 2007 a v súčasnosti budú hovoriť o témach "Windows 8 bez BIOS".) a získajú tak kontrolu nad hardvérom.)</a:t>
            </a:r>
          </a:p>
          <a:p>
            <a:r>
              <a:rPr lang="sk-SK" sz="6400" b="0" i="0" dirty="0" smtClean="0">
                <a:solidFill>
                  <a:srgbClr val="000000"/>
                </a:solidFill>
                <a:effectLst/>
                <a:latin typeface="Linux Libertine"/>
              </a:rPr>
              <a:t>Činnosť vírusu</a:t>
            </a:r>
          </a:p>
          <a:p>
            <a:endParaRPr lang="sk-SK" dirty="0"/>
          </a:p>
        </p:txBody>
      </p:sp>
      <p:pic>
        <p:nvPicPr>
          <p:cNvPr id="1026" name="Picture 2" descr="VÃ½sledok vyhÄ¾adÃ¡vania obrÃ¡zkov pre dopyt typy viruso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3665" y="1548184"/>
            <a:ext cx="4857008"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90569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Čo je vírus</a:t>
            </a:r>
            <a:endParaRPr lang="sk-SK" dirty="0"/>
          </a:p>
        </p:txBody>
      </p:sp>
      <p:sp>
        <p:nvSpPr>
          <p:cNvPr id="3" name="Zástupný symbol obsahu 2"/>
          <p:cNvSpPr>
            <a:spLocks noGrp="1"/>
          </p:cNvSpPr>
          <p:nvPr>
            <p:ph idx="1"/>
          </p:nvPr>
        </p:nvSpPr>
        <p:spPr>
          <a:xfrm>
            <a:off x="838200" y="1825624"/>
            <a:ext cx="10515600" cy="4812681"/>
          </a:xfrm>
        </p:spPr>
        <p:txBody>
          <a:bodyPr>
            <a:normAutofit fontScale="70000" lnSpcReduction="20000"/>
          </a:bodyPr>
          <a:lstStyle/>
          <a:p>
            <a:r>
              <a:rPr lang="sk-SK" b="1" i="0" dirty="0" smtClean="0">
                <a:solidFill>
                  <a:srgbClr val="222222"/>
                </a:solidFill>
                <a:effectLst/>
                <a:latin typeface="Arial" panose="020B0604020202020204" pitchFamily="34" charset="0"/>
              </a:rPr>
              <a:t>Počítačový vírus</a:t>
            </a:r>
            <a:r>
              <a:rPr lang="sk-SK" b="0" i="0" dirty="0" smtClean="0">
                <a:solidFill>
                  <a:srgbClr val="222222"/>
                </a:solidFill>
                <a:effectLst/>
                <a:latin typeface="Arial" panose="020B0604020202020204" pitchFamily="34" charset="0"/>
              </a:rPr>
              <a:t> v oblasti </a:t>
            </a:r>
            <a:r>
              <a:rPr lang="sk-SK" b="0" i="0" u="none" strike="noStrike" dirty="0" smtClean="0">
                <a:solidFill>
                  <a:srgbClr val="0B0080"/>
                </a:solidFill>
                <a:effectLst/>
                <a:latin typeface="Arial" panose="020B0604020202020204" pitchFamily="34" charset="0"/>
                <a:hlinkClick r:id="rId2" tooltip="Počítač"/>
              </a:rPr>
              <a:t>počítačovej</a:t>
            </a:r>
            <a:r>
              <a:rPr lang="sk-SK" b="0" i="0" dirty="0" smtClean="0">
                <a:solidFill>
                  <a:srgbClr val="222222"/>
                </a:solidFill>
                <a:effectLst/>
                <a:latin typeface="Arial" panose="020B0604020202020204" pitchFamily="34" charset="0"/>
              </a:rPr>
              <a:t> bezpečnosti označuje </a:t>
            </a:r>
            <a:r>
              <a:rPr lang="sk-SK" b="0" i="0" u="none" strike="noStrike" dirty="0" smtClean="0">
                <a:solidFill>
                  <a:srgbClr val="0B0080"/>
                </a:solidFill>
                <a:effectLst/>
                <a:latin typeface="Arial" panose="020B0604020202020204" pitchFamily="34" charset="0"/>
                <a:hlinkClick r:id="rId3" tooltip="Program"/>
              </a:rPr>
              <a:t>program</a:t>
            </a:r>
            <a:r>
              <a:rPr lang="sk-SK" b="0" i="0" dirty="0" smtClean="0">
                <a:solidFill>
                  <a:srgbClr val="222222"/>
                </a:solidFill>
                <a:effectLst/>
                <a:latin typeface="Arial" panose="020B0604020202020204" pitchFamily="34" charset="0"/>
              </a:rPr>
              <a:t> alebo kód, ktorý sa dokáže sám šíriť bez vedomia používateľa. Aby sa mohol rozmnožovať, vkladá kópie svojho kódu do iných spustiteľných súborov alebo dokumentov, ktoré sa tak stávajú prostriedkom na aktiváciu ďalšieho vírusu. (Pri jednoduchších vírusoch dochádza ku kopírovaniu jeho samotného viackrát na disk poprípade premenovanie kópií.) Takýto program sa teda chová podobne ako biologický </a:t>
            </a:r>
            <a:r>
              <a:rPr lang="sk-SK" b="0" i="0" u="none" strike="noStrike" dirty="0" smtClean="0">
                <a:solidFill>
                  <a:srgbClr val="0B0080"/>
                </a:solidFill>
                <a:effectLst/>
                <a:latin typeface="Arial" panose="020B0604020202020204" pitchFamily="34" charset="0"/>
                <a:hlinkClick r:id="rId4" tooltip="Vírus"/>
              </a:rPr>
              <a:t>vírus</a:t>
            </a:r>
            <a:r>
              <a:rPr lang="sk-SK" b="0" i="0" dirty="0" smtClean="0">
                <a:solidFill>
                  <a:srgbClr val="222222"/>
                </a:solidFill>
                <a:effectLst/>
                <a:latin typeface="Arial" panose="020B0604020202020204" pitchFamily="34" charset="0"/>
              </a:rPr>
              <a:t>, ktorý sa šíri vkladaním svojho genetického kódu do živých </a:t>
            </a:r>
            <a:r>
              <a:rPr lang="sk-SK" b="0" i="0" u="none" strike="noStrike" dirty="0" smtClean="0">
                <a:solidFill>
                  <a:srgbClr val="0B0080"/>
                </a:solidFill>
                <a:effectLst/>
                <a:latin typeface="Arial" panose="020B0604020202020204" pitchFamily="34" charset="0"/>
                <a:hlinkClick r:id="rId5" tooltip="Bunka"/>
              </a:rPr>
              <a:t>buniek</a:t>
            </a:r>
            <a:r>
              <a:rPr lang="sk-SK" b="0" i="0" dirty="0" smtClean="0">
                <a:solidFill>
                  <a:srgbClr val="222222"/>
                </a:solidFill>
                <a:effectLst/>
                <a:latin typeface="Arial" panose="020B0604020202020204" pitchFamily="34" charset="0"/>
              </a:rPr>
              <a:t>. Analogicky sa proces šírenia vírusu nazýva </a:t>
            </a:r>
            <a:r>
              <a:rPr lang="sk-SK" b="0" i="1" dirty="0" smtClean="0">
                <a:solidFill>
                  <a:srgbClr val="222222"/>
                </a:solidFill>
                <a:effectLst/>
                <a:latin typeface="Arial" panose="020B0604020202020204" pitchFamily="34" charset="0"/>
              </a:rPr>
              <a:t>infekcia</a:t>
            </a:r>
            <a:r>
              <a:rPr lang="sk-SK" b="0" i="0" dirty="0" smtClean="0">
                <a:solidFill>
                  <a:srgbClr val="222222"/>
                </a:solidFill>
                <a:effectLst/>
                <a:latin typeface="Arial" panose="020B0604020202020204" pitchFamily="34" charset="0"/>
              </a:rPr>
              <a:t> a napadnutému súboru sa hovorí </a:t>
            </a:r>
            <a:r>
              <a:rPr lang="sk-SK" b="0" i="1" dirty="0" smtClean="0">
                <a:solidFill>
                  <a:srgbClr val="222222"/>
                </a:solidFill>
                <a:effectLst/>
                <a:latin typeface="Arial" panose="020B0604020202020204" pitchFamily="34" charset="0"/>
              </a:rPr>
              <a:t>hostiteľ</a:t>
            </a:r>
            <a:r>
              <a:rPr lang="sk-SK" b="0" i="0" dirty="0" smtClean="0">
                <a:solidFill>
                  <a:srgbClr val="222222"/>
                </a:solidFill>
                <a:effectLst/>
                <a:latin typeface="Arial" panose="020B0604020202020204" pitchFamily="34" charset="0"/>
              </a:rPr>
              <a:t>. Vírusy sa rozširujú v rámci jedného počítača, ale i medzi viacerými počítačmi. Existuje viacero spôsobov, ako sa môžu počítače infikovať cez rôzne médiá ako je </a:t>
            </a:r>
            <a:r>
              <a:rPr lang="sk-SK" b="0" i="0" u="none" strike="noStrike" dirty="0" smtClean="0">
                <a:solidFill>
                  <a:srgbClr val="0B0080"/>
                </a:solidFill>
                <a:effectLst/>
                <a:latin typeface="Arial" panose="020B0604020202020204" pitchFamily="34" charset="0"/>
                <a:hlinkClick r:id="rId6" tooltip="Disketa"/>
              </a:rPr>
              <a:t>disketa</a:t>
            </a:r>
            <a:r>
              <a:rPr lang="sk-SK" b="0" i="0" dirty="0" smtClean="0">
                <a:solidFill>
                  <a:srgbClr val="222222"/>
                </a:solidFill>
                <a:effectLst/>
                <a:latin typeface="Arial" panose="020B0604020202020204" pitchFamily="34" charset="0"/>
              </a:rPr>
              <a:t>, </a:t>
            </a:r>
            <a:r>
              <a:rPr lang="sk-SK" b="0" i="0" u="none" strike="noStrike" dirty="0" smtClean="0">
                <a:solidFill>
                  <a:srgbClr val="0B0080"/>
                </a:solidFill>
                <a:effectLst/>
                <a:latin typeface="Arial" panose="020B0604020202020204" pitchFamily="34" charset="0"/>
                <a:hlinkClick r:id="rId7" tooltip="CD"/>
              </a:rPr>
              <a:t>CD</a:t>
            </a:r>
            <a:r>
              <a:rPr lang="sk-SK" b="0" i="0" dirty="0" smtClean="0">
                <a:solidFill>
                  <a:srgbClr val="222222"/>
                </a:solidFill>
                <a:effectLst/>
                <a:latin typeface="Arial" panose="020B0604020202020204" pitchFamily="34" charset="0"/>
              </a:rPr>
              <a:t>, sieťové linky, výmenné </a:t>
            </a:r>
            <a:r>
              <a:rPr lang="sk-SK" b="0" i="0" u="none" strike="noStrike" dirty="0" smtClean="0">
                <a:solidFill>
                  <a:srgbClr val="0B0080"/>
                </a:solidFill>
                <a:effectLst/>
                <a:latin typeface="Arial" panose="020B0604020202020204" pitchFamily="34" charset="0"/>
                <a:hlinkClick r:id="rId8" tooltip="Pevný disk"/>
              </a:rPr>
              <a:t>pevné disky</a:t>
            </a:r>
            <a:r>
              <a:rPr lang="sk-SK" b="0" i="0" dirty="0" smtClean="0">
                <a:solidFill>
                  <a:srgbClr val="222222"/>
                </a:solidFill>
                <a:effectLst/>
                <a:latin typeface="Arial" panose="020B0604020202020204" pitchFamily="34" charset="0"/>
              </a:rPr>
              <a:t>, ale najmä cez </a:t>
            </a:r>
            <a:r>
              <a:rPr lang="sk-SK" b="0" i="0" u="none" strike="noStrike" dirty="0" smtClean="0">
                <a:solidFill>
                  <a:srgbClr val="0B0080"/>
                </a:solidFill>
                <a:effectLst/>
                <a:latin typeface="Arial" panose="020B0604020202020204" pitchFamily="34" charset="0"/>
                <a:hlinkClick r:id="rId9" tooltip="Internet"/>
              </a:rPr>
              <a:t>internet</a:t>
            </a:r>
            <a:r>
              <a:rPr lang="sk-SK" b="0" i="0" dirty="0" smtClean="0">
                <a:solidFill>
                  <a:srgbClr val="222222"/>
                </a:solidFill>
                <a:effectLst/>
                <a:latin typeface="Arial" panose="020B0604020202020204" pitchFamily="34" charset="0"/>
              </a:rPr>
              <a:t>. Vplyv vírusu je ľahko badateľný na spomalení a nestabilite systému, časté je poškodenie dokumentov, zmena veľkosti alebo obsahu súborov, úbytok kapacity pevného disku. Vírusy sú iba jedným z druhov zákerného </a:t>
            </a:r>
            <a:r>
              <a:rPr lang="sk-SK" b="0" i="0" u="none" strike="noStrike" dirty="0" smtClean="0">
                <a:solidFill>
                  <a:srgbClr val="0B0080"/>
                </a:solidFill>
                <a:effectLst/>
                <a:latin typeface="Arial" panose="020B0604020202020204" pitchFamily="34" charset="0"/>
                <a:hlinkClick r:id="rId10" tooltip="Softvér"/>
              </a:rPr>
              <a:t>softvéru</a:t>
            </a:r>
            <a:r>
              <a:rPr lang="sk-SK" b="0" i="0" dirty="0" smtClean="0">
                <a:solidFill>
                  <a:srgbClr val="222222"/>
                </a:solidFill>
                <a:effectLst/>
                <a:latin typeface="Arial" panose="020B0604020202020204" pitchFamily="34" charset="0"/>
              </a:rPr>
              <a:t> tzv. </a:t>
            </a:r>
            <a:r>
              <a:rPr lang="sk-SK" b="0" i="0" u="none" strike="noStrike" dirty="0" smtClean="0">
                <a:solidFill>
                  <a:srgbClr val="0B0080"/>
                </a:solidFill>
                <a:effectLst/>
                <a:latin typeface="Arial" panose="020B0604020202020204" pitchFamily="34" charset="0"/>
                <a:hlinkClick r:id="rId11" tooltip="Malware"/>
              </a:rPr>
              <a:t>malware</a:t>
            </a:r>
            <a:r>
              <a:rPr lang="sk-SK" b="0" i="0" dirty="0" smtClean="0">
                <a:solidFill>
                  <a:srgbClr val="222222"/>
                </a:solidFill>
                <a:effectLst/>
                <a:latin typeface="Arial" panose="020B0604020202020204" pitchFamily="34" charset="0"/>
              </a:rPr>
              <a:t>. Vo všeobecnosti sa ako vírusy označujú napríklad aj počítačové červy a iné druhy </a:t>
            </a:r>
            <a:r>
              <a:rPr lang="sk-SK" b="0" i="0" u="none" strike="noStrike" dirty="0" smtClean="0">
                <a:solidFill>
                  <a:srgbClr val="0B0080"/>
                </a:solidFill>
                <a:effectLst/>
                <a:latin typeface="Arial" panose="020B0604020202020204" pitchFamily="34" charset="0"/>
                <a:hlinkClick r:id="rId11" tooltip="Malware"/>
              </a:rPr>
              <a:t>malware</a:t>
            </a:r>
            <a:r>
              <a:rPr lang="sk-SK" b="0" i="0" dirty="0" smtClean="0">
                <a:solidFill>
                  <a:srgbClr val="222222"/>
                </a:solidFill>
                <a:effectLst/>
                <a:latin typeface="Arial" panose="020B0604020202020204" pitchFamily="34" charset="0"/>
              </a:rPr>
              <a:t>. Zatiaľ čo niektoré vírusy môžu byť cielene ničivé (napr. mazať súbory na disku), mnoho iných vírusov je relatívne neškodných, poprípade iba obťažujúcich. Pri niektorých vírusoch sa ničivý kód spúšťa až s oneskorením (napr. v určitý deň či po nakazení určitého počtu iných hostiteľov), čo sa niekedy označuje ako </a:t>
            </a:r>
            <a:r>
              <a:rPr lang="sk-SK" b="0" i="1" dirty="0" smtClean="0">
                <a:solidFill>
                  <a:srgbClr val="222222"/>
                </a:solidFill>
                <a:effectLst/>
                <a:latin typeface="Arial" panose="020B0604020202020204" pitchFamily="34" charset="0"/>
              </a:rPr>
              <a:t>logická bomba</a:t>
            </a:r>
            <a:r>
              <a:rPr lang="sk-SK" b="0" i="0" dirty="0" smtClean="0">
                <a:solidFill>
                  <a:srgbClr val="222222"/>
                </a:solidFill>
                <a:effectLst/>
                <a:latin typeface="Arial" panose="020B0604020202020204" pitchFamily="34" charset="0"/>
              </a:rPr>
              <a:t>. Ďalší negatívny vplyv vírusov je ich samotná reprodukcia, ktorá zaťažuje počítačové systémy a obsadzuje ich zdroje.</a:t>
            </a:r>
            <a:endParaRPr lang="sk-SK" dirty="0"/>
          </a:p>
        </p:txBody>
      </p:sp>
    </p:spTree>
    <p:extLst>
      <p:ext uri="{BB962C8B-B14F-4D97-AF65-F5344CB8AC3E}">
        <p14:creationId xmlns:p14="http://schemas.microsoft.com/office/powerpoint/2010/main" val="1050390116"/>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19</Words>
  <Application>Microsoft Office PowerPoint</Application>
  <PresentationFormat>Širokouhlá</PresentationFormat>
  <Paragraphs>25</Paragraphs>
  <Slides>3</Slides>
  <Notes>0</Notes>
  <HiddenSlides>0</HiddenSlides>
  <MMClips>0</MMClips>
  <ScaleCrop>false</ScaleCrop>
  <HeadingPairs>
    <vt:vector size="6" baseType="variant">
      <vt:variant>
        <vt:lpstr>Použité písma</vt:lpstr>
      </vt:variant>
      <vt:variant>
        <vt:i4>4</vt:i4>
      </vt:variant>
      <vt:variant>
        <vt:lpstr>Motív</vt:lpstr>
      </vt:variant>
      <vt:variant>
        <vt:i4>1</vt:i4>
      </vt:variant>
      <vt:variant>
        <vt:lpstr>Nadpisy snímok</vt:lpstr>
      </vt:variant>
      <vt:variant>
        <vt:i4>3</vt:i4>
      </vt:variant>
    </vt:vector>
  </HeadingPairs>
  <TitlesOfParts>
    <vt:vector size="8" baseType="lpstr">
      <vt:lpstr>Arial</vt:lpstr>
      <vt:lpstr>Calibri</vt:lpstr>
      <vt:lpstr>Calibri Light</vt:lpstr>
      <vt:lpstr>Linux Libertine</vt:lpstr>
      <vt:lpstr>Motív Office</vt:lpstr>
      <vt:lpstr>Čo je počítačový vírus</vt:lpstr>
      <vt:lpstr>Typy vírusov</vt:lpstr>
      <vt:lpstr>Čo je vírus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Čo je počítačový vírus</dc:title>
  <dc:creator>student</dc:creator>
  <cp:lastModifiedBy>student</cp:lastModifiedBy>
  <cp:revision>2</cp:revision>
  <dcterms:created xsi:type="dcterms:W3CDTF">2019-04-11T10:04:27Z</dcterms:created>
  <dcterms:modified xsi:type="dcterms:W3CDTF">2019-04-11T10:14:39Z</dcterms:modified>
</cp:coreProperties>
</file>