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850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974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0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493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00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699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8875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3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007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354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462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20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956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623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92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94CA-1D0E-4315-ADE1-84E5646363B4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AF5016-BB2B-4C67-AEF5-91F7B923D8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244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94664D8-69A3-468E-840B-4CD31496C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3493" y="4324581"/>
            <a:ext cx="10675555" cy="1646302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Slovenské národné hnutie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BE31E2C4-F169-45B1-AB30-682B5D05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77" y="5970883"/>
            <a:ext cx="7766936" cy="1096899"/>
          </a:xfrm>
        </p:spPr>
        <p:txBody>
          <a:bodyPr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7" name="Obrázok 6" descr="Obrázok, na ktorom je vnútri, osoba, miestnosť, stojaci&#10;&#10;Automaticky generovaný popis">
            <a:extLst>
              <a:ext uri="{FF2B5EF4-FFF2-40B4-BE49-F238E27FC236}">
                <a16:creationId xmlns:a16="http://schemas.microsoft.com/office/drawing/2014/main" xmlns="" id="{31AAB640-9AB4-401A-B894-F8752C5B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7" y="-1"/>
            <a:ext cx="9051088" cy="49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8900DD-68D7-43D1-B6D4-EF8EA34F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64" y="52245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Staré a nové myšlienky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E806B0C-EB82-43B3-B93C-CCD87589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8612"/>
            <a:ext cx="6520070" cy="3880773"/>
          </a:xfrm>
        </p:spPr>
        <p:txBody>
          <a:bodyPr>
            <a:normAutofit fontScale="92500"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Obdobie </a:t>
            </a:r>
            <a:r>
              <a:rPr lang="sk-SK" sz="2600" dirty="0">
                <a:solidFill>
                  <a:srgbClr val="FF0000"/>
                </a:solidFill>
              </a:rPr>
              <a:t>osvietenstva </a:t>
            </a:r>
            <a:r>
              <a:rPr lang="sk-SK" sz="2400" dirty="0">
                <a:solidFill>
                  <a:schemeClr val="tx1"/>
                </a:solidFill>
              </a:rPr>
              <a:t>charakterizovala atmosféra racionalizmu, vedeckosti a vecnosti.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Bol to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vek </a:t>
            </a:r>
            <a:r>
              <a:rPr lang="sk-SK" sz="2400" dirty="0" smtClean="0">
                <a:solidFill>
                  <a:schemeClr val="tx1"/>
                </a:solidFill>
                <a:highlight>
                  <a:srgbClr val="FFFF00"/>
                </a:highlight>
              </a:rPr>
              <a:t>rozumu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highlight>
                  <a:srgbClr val="FFFF00"/>
                </a:highlight>
              </a:rPr>
              <a:t>a  vedy. </a:t>
            </a:r>
            <a:endParaRPr lang="sk-SK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sk-SK" sz="2400" dirty="0">
                <a:solidFill>
                  <a:schemeClr val="tx1"/>
                </a:solidFill>
              </a:rPr>
              <a:t>Postupne sa v názoroch ľudí čoraz výraznejšie prejavovali ich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citové a vnútorné postoje.</a:t>
            </a:r>
          </a:p>
          <a:p>
            <a:r>
              <a:rPr lang="sk-SK" sz="2400" dirty="0">
                <a:solidFill>
                  <a:schemeClr val="tx1"/>
                </a:solidFill>
              </a:rPr>
              <a:t>Nastalo obdobie </a:t>
            </a:r>
            <a:r>
              <a:rPr lang="sk-SK" sz="2600" dirty="0">
                <a:solidFill>
                  <a:srgbClr val="FF0000"/>
                </a:solidFill>
              </a:rPr>
              <a:t>romantizmu</a:t>
            </a:r>
            <a:r>
              <a:rPr lang="sk-SK" dirty="0" smtClean="0">
                <a:solidFill>
                  <a:srgbClr val="FF0000"/>
                </a:solidFill>
              </a:rPr>
              <a:t>. </a:t>
            </a:r>
            <a:r>
              <a:rPr lang="sk-SK" sz="2200" dirty="0" smtClean="0"/>
              <a:t>Na  rozdiel od  osvietenstva, romantizmus sa opieral o city, túžby. </a:t>
            </a:r>
            <a:endParaRPr lang="sk-SK" sz="2200" dirty="0"/>
          </a:p>
          <a:p>
            <a:r>
              <a:rPr lang="sk-SK" sz="2400" dirty="0">
                <a:solidFill>
                  <a:schemeClr val="tx1"/>
                </a:solidFill>
              </a:rPr>
              <a:t>Prelom týchto dvoch období priniesol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slovenské národné hnutie.</a:t>
            </a:r>
          </a:p>
        </p:txBody>
      </p:sp>
      <p:pic>
        <p:nvPicPr>
          <p:cNvPr id="5" name="Obrázok 4" descr="Obrázok, na ktorom je muž, osoba, fotografia, pozeranie&#10;&#10;Automaticky generovaný popis">
            <a:extLst>
              <a:ext uri="{FF2B5EF4-FFF2-40B4-BE49-F238E27FC236}">
                <a16:creationId xmlns:a16="http://schemas.microsoft.com/office/drawing/2014/main" xmlns="" id="{377F34B0-332A-491E-B897-9564C2764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42" y="0"/>
            <a:ext cx="5603993" cy="6805752"/>
          </a:xfrm>
          <a:prstGeom prst="rect">
            <a:avLst/>
          </a:prstGeom>
        </p:spPr>
      </p:pic>
      <p:pic>
        <p:nvPicPr>
          <p:cNvPr id="11" name="Obrázok 10" descr="Obrázok, na ktorom je muž, osoba, držiaci, fotografia&#10;&#10;Automaticky generovaný popis">
            <a:extLst>
              <a:ext uri="{FF2B5EF4-FFF2-40B4-BE49-F238E27FC236}">
                <a16:creationId xmlns:a16="http://schemas.microsoft.com/office/drawing/2014/main" xmlns="" id="{99B6C829-2E4C-494D-8434-B13A4E406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10B7CAA-749A-4B0D-8B7E-AB6B6CC3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753"/>
            <a:ext cx="11620275" cy="3880773"/>
          </a:xfrm>
        </p:spPr>
        <p:txBody>
          <a:bodyPr/>
          <a:lstStyle/>
          <a:p>
            <a:r>
              <a:rPr lang="sk-SK" sz="2400" dirty="0">
                <a:solidFill>
                  <a:schemeClr val="tx1"/>
                </a:solidFill>
              </a:rPr>
              <a:t>Od konca 18. storočia sa v celej Európe živo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diskutovalo o národoch.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Vzrastalo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národné povedomie.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Národné povedomie </a:t>
            </a:r>
            <a:r>
              <a:rPr lang="sk-SK" sz="2400" dirty="0">
                <a:solidFill>
                  <a:schemeClr val="tx1"/>
                </a:solidFill>
              </a:rPr>
              <a:t>– presvedčenie, že človek je prirodzeným členom národa, do ktorého sa narodí alebo ktorého jazykom hovorí.</a:t>
            </a:r>
          </a:p>
          <a:p>
            <a:r>
              <a:rPr lang="sk-SK" sz="2400" dirty="0">
                <a:solidFill>
                  <a:schemeClr val="tx1"/>
                </a:solidFill>
              </a:rPr>
              <a:t>Tvrdili, že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národ je ako rodina.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93297CEC-3730-4596-A175-63F2245DF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165"/>
            <a:ext cx="12192000" cy="43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6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71AF475-0029-47EB-AFE6-DB8C333D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8050"/>
            <a:ext cx="5751858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Za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najdôležitejšie znaky národa považovali ľudovú kultúru (folklór), národné zvyky, obyčaje a najmä jazyk.</a:t>
            </a:r>
          </a:p>
          <a:p>
            <a:r>
              <a:rPr lang="sk-SK" sz="2400" dirty="0">
                <a:solidFill>
                  <a:schemeClr val="tx1"/>
                </a:solidFill>
              </a:rPr>
              <a:t>Habsburská monarchia bola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mnohonárodnostným štátom.</a:t>
            </a:r>
          </a:p>
          <a:p>
            <a:r>
              <a:rPr lang="sk-SK" sz="2400" dirty="0">
                <a:solidFill>
                  <a:schemeClr val="tx1"/>
                </a:solidFill>
              </a:rPr>
              <a:t>Nemci, Maďari, Slováci, Česi, Chorváti, Srbi, Slovinci a Rumuni.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E4367589-BFF2-46B5-BF0D-A79074973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58" y="0"/>
            <a:ext cx="6440142" cy="6858000"/>
          </a:xfrm>
          <a:prstGeom prst="rect">
            <a:avLst/>
          </a:prstGeom>
        </p:spPr>
      </p:pic>
      <p:pic>
        <p:nvPicPr>
          <p:cNvPr id="7" name="Obrázok 6" descr="Obrázok, na ktorom je trávnik, vonkajšie, osoba, stojaci&#10;&#10;Automaticky generovaný popis">
            <a:extLst>
              <a:ext uri="{FF2B5EF4-FFF2-40B4-BE49-F238E27FC236}">
                <a16:creationId xmlns:a16="http://schemas.microsoft.com/office/drawing/2014/main" xmlns="" id="{7C303AF3-C21F-4B07-B1D5-55AC7D1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4" y="3737113"/>
            <a:ext cx="5818532" cy="31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E172542-40C7-44D9-94F3-AB16E030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898"/>
            <a:ext cx="8596668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Veľkou nevýhodou Slovákov bolo, že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nemali spoločný literárny jazyk.</a:t>
            </a:r>
          </a:p>
          <a:p>
            <a:r>
              <a:rPr lang="sk-SK" sz="2000" dirty="0">
                <a:solidFill>
                  <a:schemeClr val="tx1"/>
                </a:solidFill>
              </a:rPr>
              <a:t>Hovorili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rôznymi nárečiami.</a:t>
            </a:r>
          </a:p>
          <a:p>
            <a:r>
              <a:rPr lang="sk-SK" sz="2000" dirty="0">
                <a:solidFill>
                  <a:schemeClr val="tx1"/>
                </a:solidFill>
              </a:rPr>
              <a:t>Rozdeľoval ich aj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bohoslužobný jazyk.</a:t>
            </a:r>
          </a:p>
          <a:p>
            <a:r>
              <a:rPr lang="sk-SK" sz="2000" dirty="0">
                <a:solidFill>
                  <a:schemeClr val="tx1"/>
                </a:solidFill>
              </a:rPr>
              <a:t>Katolíci používali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latinčinu.</a:t>
            </a:r>
          </a:p>
          <a:p>
            <a:r>
              <a:rPr lang="sk-SK" sz="2000" dirty="0">
                <a:solidFill>
                  <a:schemeClr val="tx1"/>
                </a:solidFill>
              </a:rPr>
              <a:t>Evanjelici používali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biblickú češtinu.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Naliehavou požiadavkou bolo vytvorenie jednotného spisovného jazyka.</a:t>
            </a:r>
          </a:p>
        </p:txBody>
      </p:sp>
      <p:pic>
        <p:nvPicPr>
          <p:cNvPr id="5" name="Obrázok 4" descr="Obrázok, na ktorom je škatuľa&#10;&#10;Automaticky generovaný popis">
            <a:extLst>
              <a:ext uri="{FF2B5EF4-FFF2-40B4-BE49-F238E27FC236}">
                <a16:creationId xmlns:a16="http://schemas.microsoft.com/office/drawing/2014/main" xmlns="" id="{BB28D3B5-35E5-4587-9C82-23D03C08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787" y="841986"/>
            <a:ext cx="4364213" cy="2904185"/>
          </a:xfrm>
          <a:prstGeom prst="rect">
            <a:avLst/>
          </a:prstGeom>
        </p:spPr>
      </p:pic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D9FD9557-6BFC-4D43-9187-30003954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1497"/>
            <a:ext cx="9369287" cy="39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0063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189</Words>
  <Application>Microsoft Office PowerPoint</Application>
  <PresentationFormat>Širokouhlá</PresentationFormat>
  <Paragraphs>20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Slovenské národné hnutie</vt:lpstr>
      <vt:lpstr>Staré a nové myšlienky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národné hnutie</dc:title>
  <dc:creator>takac.tomas1863@gmail.com</dc:creator>
  <cp:lastModifiedBy>uzivatel</cp:lastModifiedBy>
  <cp:revision>5</cp:revision>
  <dcterms:created xsi:type="dcterms:W3CDTF">2020-10-21T11:35:57Z</dcterms:created>
  <dcterms:modified xsi:type="dcterms:W3CDTF">2024-01-10T21:14:39Z</dcterms:modified>
</cp:coreProperties>
</file>