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25"/>
  </p:notesMasterIdLst>
  <p:sldIdLst>
    <p:sldId id="278" r:id="rId2"/>
    <p:sldId id="256" r:id="rId3"/>
    <p:sldId id="257" r:id="rId4"/>
    <p:sldId id="258" r:id="rId5"/>
    <p:sldId id="259" r:id="rId6"/>
    <p:sldId id="261" r:id="rId7"/>
    <p:sldId id="260" r:id="rId8"/>
    <p:sldId id="262" r:id="rId9"/>
    <p:sldId id="264" r:id="rId10"/>
    <p:sldId id="263" r:id="rId11"/>
    <p:sldId id="265" r:id="rId12"/>
    <p:sldId id="267" r:id="rId13"/>
    <p:sldId id="268" r:id="rId14"/>
    <p:sldId id="276" r:id="rId15"/>
    <p:sldId id="269" r:id="rId16"/>
    <p:sldId id="271" r:id="rId17"/>
    <p:sldId id="272" r:id="rId18"/>
    <p:sldId id="273" r:id="rId19"/>
    <p:sldId id="274" r:id="rId20"/>
    <p:sldId id="275" r:id="rId21"/>
    <p:sldId id="270" r:id="rId22"/>
    <p:sldId id="266" r:id="rId23"/>
    <p:sldId id="277" r:id="rId24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05050B"/>
    <a:srgbClr val="FF66CC"/>
    <a:srgbClr val="CC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62" autoAdjust="0"/>
    <p:restoredTop sz="94660"/>
  </p:normalViewPr>
  <p:slideViewPr>
    <p:cSldViewPr>
      <p:cViewPr varScale="1">
        <p:scale>
          <a:sx n="64" d="100"/>
          <a:sy n="64" d="100"/>
        </p:scale>
        <p:origin x="-147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9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 smtClean="0"/>
              <a:t>Klepnutím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</a:defRPr>
            </a:lvl1pPr>
          </a:lstStyle>
          <a:p>
            <a:fld id="{518AF0AA-6A68-479F-B38A-3D6E7F986D90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xmlns="" val="31518375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B273BE8-3CA4-44AC-B1F0-9C358638E715}" type="slidenum">
              <a:rPr lang="cs-CZ" altLang="sk-SK" sz="1200">
                <a:latin typeface="Tahoma" panose="020B0604030504040204" pitchFamily="34" charset="0"/>
              </a:rPr>
              <a:pPr eaLnBrk="1" hangingPunct="1"/>
              <a:t>2</a:t>
            </a:fld>
            <a:endParaRPr lang="cs-CZ" altLang="sk-SK" sz="1200">
              <a:latin typeface="Tahoma" panose="020B0604030504040204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sk-SK" altLang="sk-SK" smtClean="0"/>
              <a:t>Jyfkluydu</a:t>
            </a:r>
          </a:p>
          <a:p>
            <a:pPr eaLnBrk="1" hangingPunct="1"/>
            <a:endParaRPr lang="cs-CZ" altLang="sk-SK" smtClean="0"/>
          </a:p>
        </p:txBody>
      </p:sp>
    </p:spTree>
    <p:extLst>
      <p:ext uri="{BB962C8B-B14F-4D97-AF65-F5344CB8AC3E}">
        <p14:creationId xmlns:p14="http://schemas.microsoft.com/office/powerpoint/2010/main" xmlns="" val="3135947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Rovná spojnica 4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Nadpis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>
            <a:noAutofit/>
          </a:bodyPr>
          <a:lstStyle>
            <a:lvl1pPr algn="r">
              <a:defRPr sz="4200" b="1"/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25" name="Podnadpis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sk-SK" smtClean="0"/>
              <a:t>Kliknite sem a upravte štýl predlohy podnadpisov.</a:t>
            </a:r>
            <a:endParaRPr lang="en-US"/>
          </a:p>
        </p:txBody>
      </p:sp>
      <p:sp>
        <p:nvSpPr>
          <p:cNvPr id="6" name="Zástupný symbol dátumu 30"/>
          <p:cNvSpPr>
            <a:spLocks noGrp="1"/>
          </p:cNvSpPr>
          <p:nvPr>
            <p:ph type="dt" sz="half" idx="10"/>
          </p:nvPr>
        </p:nvSpPr>
        <p:spPr>
          <a:xfrm>
            <a:off x="5870575" y="6557963"/>
            <a:ext cx="2003425" cy="227012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cs-CZ"/>
          </a:p>
        </p:txBody>
      </p:sp>
      <p:sp>
        <p:nvSpPr>
          <p:cNvPr id="7" name="Zástupný symbol päty 17"/>
          <p:cNvSpPr>
            <a:spLocks noGrp="1"/>
          </p:cNvSpPr>
          <p:nvPr>
            <p:ph type="ftr" sz="quarter" idx="11"/>
          </p:nvPr>
        </p:nvSpPr>
        <p:spPr>
          <a:xfrm>
            <a:off x="2819400" y="6557963"/>
            <a:ext cx="2927350" cy="228600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cs-CZ"/>
          </a:p>
        </p:txBody>
      </p:sp>
      <p:sp>
        <p:nvSpPr>
          <p:cNvPr id="8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7880350" y="6556375"/>
            <a:ext cx="588963" cy="2286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A75E0CF-2B21-40A3-B2D3-0D04EBB2254C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xmlns="" val="1817608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čísla snímky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8FCBCD-363B-40CE-A07A-899EE50380ED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xmlns="" val="3369747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243388" y="6557963"/>
            <a:ext cx="2001837" cy="227012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556375"/>
            <a:ext cx="3657600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254750" y="6553200"/>
            <a:ext cx="587375" cy="228600"/>
          </a:xfrm>
        </p:spPr>
        <p:txBody>
          <a:bodyPr/>
          <a:lstStyle>
            <a:lvl1pPr>
              <a:defRPr/>
            </a:lvl1pPr>
          </a:lstStyle>
          <a:p>
            <a:fld id="{C81396A7-6999-42B5-9C32-F6FD41D26E13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xmlns="" val="1632780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čísla snímky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627FFA-5B8D-4607-B2CE-FA3530E82E0D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xmlns="" val="38389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anchor="t"/>
          <a:lstStyle>
            <a:lvl1pPr algn="r">
              <a:buNone/>
              <a:defRPr sz="4200" b="1" cap="all"/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24400" y="6556375"/>
            <a:ext cx="2001838" cy="2270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1735138" y="6556375"/>
            <a:ext cx="2895600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734175" y="6554788"/>
            <a:ext cx="587375" cy="228600"/>
          </a:xfrm>
        </p:spPr>
        <p:txBody>
          <a:bodyPr/>
          <a:lstStyle>
            <a:lvl1pPr>
              <a:defRPr/>
            </a:lvl1pPr>
          </a:lstStyle>
          <a:p>
            <a:fld id="{59EDDC18-D322-4689-9474-E07FF5EB193F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xmlns="" val="136512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dátumu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Zástupný symbol čísla snímky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383C2-E742-438F-9AFF-22E4B7EDCE09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xmlns="" val="380292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Zástupný symbol dátumu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8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9" name="Zástupný symbol čísla snímky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6B5A3B-F314-4C19-82BC-EB90297EED23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xmlns="" val="233201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dátumu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čísla snímky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5F8B6D-5746-455F-9802-6F5073FFA8D4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xmlns="" val="2862821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Zástupný symbol čísla snímky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23FFCA-C82A-4033-92E8-4A6B6F8D5786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xmlns="" val="1341824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lIns="45720" tIns="0" rIns="0" bIns="0" spcCol="0" rtlCol="0" fromWordArt="0" forceAA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dátumu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Zástupný symbol čísla snímky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29D822-BED4-432A-89CF-CBA49DF9CD5D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xmlns="" val="408029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/>
          <p:cNvSpPr/>
          <p:nvPr/>
        </p:nvSpPr>
        <p:spPr>
          <a:xfrm rot="21240000">
            <a:off x="598488" y="1004888"/>
            <a:ext cx="4319587" cy="431165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Obdĺžnik 5"/>
          <p:cNvSpPr/>
          <p:nvPr/>
        </p:nvSpPr>
        <p:spPr>
          <a:xfrm rot="21420000">
            <a:off x="596900" y="998538"/>
            <a:ext cx="4319588" cy="4313237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lIns="82296" tIns="0" rIns="0" bIns="0" spcCol="0" rtlCol="0" fromWordArt="0" forceAA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10" name="Zástupný symbol obrázka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sk-SK" noProof="0" smtClean="0"/>
              <a:t>Ak chcete pridať obrázok, kliknite na ikonu</a:t>
            </a:r>
            <a:endParaRPr lang="en-US" noProof="0" dirty="0"/>
          </a:p>
        </p:txBody>
      </p:sp>
      <p:sp>
        <p:nvSpPr>
          <p:cNvPr id="7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cs-CZ"/>
          </a:p>
        </p:txBody>
      </p:sp>
      <p:sp>
        <p:nvSpPr>
          <p:cNvPr id="8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cs-CZ"/>
          </a:p>
        </p:txBody>
      </p:sp>
      <p:sp>
        <p:nvSpPr>
          <p:cNvPr id="9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50F236-0DA1-4503-A26A-01D10E8AA7E5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xmlns="" val="3952317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Zástupný symbol nadpisu 2"/>
          <p:cNvSpPr>
            <a:spLocks noGrp="1"/>
          </p:cNvSpPr>
          <p:nvPr>
            <p:ph type="title"/>
          </p:nvPr>
        </p:nvSpPr>
        <p:spPr>
          <a:xfrm>
            <a:off x="457200" y="320675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1030" name="Zástupný symbol textu 30"/>
          <p:cNvSpPr>
            <a:spLocks noGrp="1"/>
          </p:cNvSpPr>
          <p:nvPr>
            <p:ph type="body" idx="1"/>
          </p:nvPr>
        </p:nvSpPr>
        <p:spPr bwMode="auto">
          <a:xfrm>
            <a:off x="457200" y="1609725"/>
            <a:ext cx="7239000" cy="484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altLang="sk-SK" smtClean="0"/>
              <a:t>Kliknite sem a upravte štýly predlohy textu.</a:t>
            </a:r>
          </a:p>
          <a:p>
            <a:pPr lvl="1"/>
            <a:r>
              <a:rPr lang="sk-SK" altLang="sk-SK" smtClean="0"/>
              <a:t>Druhá úroveň</a:t>
            </a:r>
          </a:p>
          <a:p>
            <a:pPr lvl="2"/>
            <a:r>
              <a:rPr lang="sk-SK" altLang="sk-SK" smtClean="0"/>
              <a:t>Tretia úroveň</a:t>
            </a:r>
          </a:p>
          <a:p>
            <a:pPr lvl="3"/>
            <a:r>
              <a:rPr lang="sk-SK" altLang="sk-SK" smtClean="0"/>
              <a:t>Štvrtá úroveň</a:t>
            </a:r>
          </a:p>
          <a:p>
            <a:pPr lvl="4"/>
            <a:r>
              <a:rPr lang="sk-SK" altLang="sk-SK" smtClean="0"/>
              <a:t>Piata úroveň</a:t>
            </a:r>
            <a:endParaRPr lang="en-US" altLang="sk-SK" smtClean="0"/>
          </a:p>
        </p:txBody>
      </p:sp>
      <p:sp>
        <p:nvSpPr>
          <p:cNvPr id="27" name="Zástupný symbol dátumu 26"/>
          <p:cNvSpPr>
            <a:spLocks noGrp="1"/>
          </p:cNvSpPr>
          <p:nvPr>
            <p:ph type="dt" sz="half" idx="2"/>
          </p:nvPr>
        </p:nvSpPr>
        <p:spPr>
          <a:xfrm>
            <a:off x="4246563" y="6557963"/>
            <a:ext cx="2001837" cy="22701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endParaRPr lang="cs-CZ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3"/>
          </p:nvPr>
        </p:nvSpPr>
        <p:spPr>
          <a:xfrm>
            <a:off x="457200" y="6557963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endParaRPr lang="cs-CZ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4"/>
          </p:nvPr>
        </p:nvSpPr>
        <p:spPr>
          <a:xfrm>
            <a:off x="6251575" y="6556375"/>
            <a:ext cx="588963" cy="2286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00676F0-5DDE-4663-9883-C5724C60A558}" type="slidenum">
              <a:rPr lang="cs-CZ" altLang="sk-SK"/>
              <a:pPr/>
              <a:t>‹#›</a:t>
            </a:fld>
            <a:endParaRPr lang="cs-CZ" alt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65" r:id="rId2"/>
    <p:sldLayoutId id="2147483773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4" r:id="rId9"/>
    <p:sldLayoutId id="2147483771" r:id="rId10"/>
    <p:sldLayoutId id="214748377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 kern="1200" cap="all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9pPr>
      <a:extLst/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SzPct val="73000"/>
        <a:buFont typeface="Wingdings 2" panose="05020102010507070707" pitchFamily="18" charset="2"/>
        <a:buChar char="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28600" algn="l" rtl="0" eaLnBrk="0" fontAlgn="base" hangingPunct="0">
        <a:spcBef>
          <a:spcPts val="500"/>
        </a:spcBef>
        <a:spcAft>
          <a:spcPct val="0"/>
        </a:spcAft>
        <a:buClr>
          <a:srgbClr val="F9B639"/>
        </a:buClr>
        <a:buSzPct val="80000"/>
        <a:buFont typeface="Wingdings 2" panose="05020102010507070707" pitchFamily="18" charset="2"/>
        <a:buChar char=""/>
        <a:defRPr sz="2300" kern="1200">
          <a:solidFill>
            <a:srgbClr val="6C6C6C"/>
          </a:solidFill>
          <a:latin typeface="+mn-lt"/>
          <a:ea typeface="+mn-ea"/>
          <a:cs typeface="+mn-cs"/>
        </a:defRPr>
      </a:lvl2pPr>
      <a:lvl3pPr marL="7588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F9B639"/>
        </a:buClr>
        <a:buSzPct val="80000"/>
        <a:buFont typeface="Wingdings 2" panose="05020102010507070707" pitchFamily="18" charset="2"/>
        <a:buChar char=""/>
        <a:defRPr sz="2000" kern="1200">
          <a:solidFill>
            <a:srgbClr val="6C6C6C"/>
          </a:solidFill>
          <a:latin typeface="+mn-lt"/>
          <a:ea typeface="+mn-ea"/>
          <a:cs typeface="+mn-cs"/>
        </a:defRPr>
      </a:lvl4pPr>
      <a:lvl5pPr marL="12795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70000"/>
        <a:buFont typeface="Wingdings" panose="05000000000000000000" pitchFamily="2" charset="2"/>
        <a:buChar char="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ymgl.sk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audio" Target="../media/audio8.wav"/><Relationship Id="rId1" Type="http://schemas.openxmlformats.org/officeDocument/2006/relationships/slideLayout" Target="../slideLayouts/slideLayout7.xml"/><Relationship Id="rId4" Type="http://schemas.openxmlformats.org/officeDocument/2006/relationships/slide" Target="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audio" Target="../media/audio9.wav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audio" Target="../media/audio10.wav"/><Relationship Id="rId1" Type="http://schemas.openxmlformats.org/officeDocument/2006/relationships/slideLayout" Target="../slideLayouts/slideLayout7.xml"/><Relationship Id="rId4" Type="http://schemas.openxmlformats.org/officeDocument/2006/relationships/slide" Target="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4" Type="http://schemas.openxmlformats.org/officeDocument/2006/relationships/slide" Target="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5" Type="http://schemas.openxmlformats.org/officeDocument/2006/relationships/slide" Target="slide8.xml"/><Relationship Id="rId4" Type="http://schemas.openxmlformats.org/officeDocument/2006/relationships/image" Target="../media/image1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772400" cy="755104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sk-SK" dirty="0" smtClean="0">
                <a:solidFill>
                  <a:schemeClr val="bg1">
                    <a:lumMod val="95000"/>
                  </a:schemeClr>
                </a:solidFill>
              </a:rPr>
              <a:t>OPAKOVANIE: PEDOSFÉRA</a:t>
            </a:r>
            <a:endParaRPr lang="sk-SK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147" name="Zástupný symbol obsahu 3" descr="pozemok-poda-pole-druzstvo-nestandard2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971550" y="1147763"/>
            <a:ext cx="6985000" cy="5238750"/>
          </a:xfrm>
        </p:spPr>
      </p:pic>
      <p:graphicFrame>
        <p:nvGraphicFramePr>
          <p:cNvPr id="5" name="Tabuľka 4"/>
          <p:cNvGraphicFramePr>
            <a:graphicFrameLocks noGrp="1"/>
          </p:cNvGraphicFramePr>
          <p:nvPr/>
        </p:nvGraphicFramePr>
        <p:xfrm>
          <a:off x="1331913" y="3789363"/>
          <a:ext cx="6192837" cy="2667266"/>
        </p:xfrm>
        <a:graphic>
          <a:graphicData uri="http://schemas.openxmlformats.org/drawingml/2006/table">
            <a:tbl>
              <a:tblPr/>
              <a:tblGrid>
                <a:gridCol w="2665412"/>
                <a:gridCol w="187325"/>
                <a:gridCol w="187325"/>
                <a:gridCol w="3152775"/>
              </a:tblGrid>
              <a:tr h="877888">
                <a:tc>
                  <a:txBody>
                    <a:bodyPr/>
                    <a:lstStyle>
                      <a:lvl1pPr algn="l" eaLnBrk="0" hangingPunct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500"/>
                        </a:spcBef>
                        <a:buClr>
                          <a:srgbClr val="F9B639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400"/>
                        </a:spcBef>
                        <a:buClr>
                          <a:srgbClr val="F9B639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9B639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F9B639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altLang="sk-SK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algn="l" eaLnBrk="0" hangingPunct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500"/>
                        </a:spcBef>
                        <a:buClr>
                          <a:srgbClr val="F9B639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400"/>
                        </a:spcBef>
                        <a:buClr>
                          <a:srgbClr val="F9B639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9B639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F9B639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altLang="sk-SK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500"/>
                        </a:spcBef>
                        <a:buClr>
                          <a:srgbClr val="F9B639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400"/>
                        </a:spcBef>
                        <a:buClr>
                          <a:srgbClr val="F9B639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9B639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F9B639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altLang="sk-SK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988">
                <a:tc gridSpan="2">
                  <a:txBody>
                    <a:bodyPr/>
                    <a:lstStyle>
                      <a:lvl1pPr algn="l" eaLnBrk="0" hangingPunct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500"/>
                        </a:spcBef>
                        <a:buClr>
                          <a:srgbClr val="F9B639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400"/>
                        </a:spcBef>
                        <a:buClr>
                          <a:srgbClr val="F9B639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9B639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F9B639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Gymnázium, SNP 1, </a:t>
                      </a:r>
                      <a:br>
                        <a:rPr kumimoji="0" lang="sk-SK" alt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</a:br>
                      <a:r>
                        <a:rPr kumimoji="0" lang="sk-SK" alt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056 01 Gelnica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Web: </a:t>
                      </a:r>
                      <a:r>
                        <a:rPr kumimoji="0" lang="sk-SK" altLang="sk-SK" sz="24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  <a:hlinkClick r:id="rId3"/>
                        </a:rPr>
                        <a:t>www.gymgl.sk</a:t>
                      </a:r>
                      <a:r>
                        <a:rPr kumimoji="0" lang="sk-SK" alt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sk-SK" altLang="sk-SK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      </a:t>
                      </a:r>
                      <a:endParaRPr kumimoji="0" lang="sk-SK" altLang="sk-SK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37" marR="35837" marT="53441" marB="5344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2">
                  <a:txBody>
                    <a:bodyPr/>
                    <a:lstStyle>
                      <a:lvl1pPr algn="l" eaLnBrk="0" hangingPunct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500"/>
                        </a:spcBef>
                        <a:buClr>
                          <a:srgbClr val="F9B639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400"/>
                        </a:spcBef>
                        <a:buClr>
                          <a:srgbClr val="F9B639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9B639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F9B639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KĽÚČ K INOVATÍVNEMU VZDELÁVANIU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ITMS kód projektu: </a:t>
                      </a:r>
                      <a:r>
                        <a:rPr kumimoji="0" lang="sk-SK" alt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26110130703</a:t>
                      </a:r>
                    </a:p>
                  </a:txBody>
                  <a:tcPr marL="35837" marR="35837" marT="53441" marB="53441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55" name="Obrázok 4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052513"/>
            <a:ext cx="2555875" cy="264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6" name="Obrázok 1" descr="agentura_cmy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052513"/>
            <a:ext cx="30956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7" name="Obrázok 2" descr="EU-ESF-VERTICAL-COLO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95963" y="1052513"/>
            <a:ext cx="2376487" cy="221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4876800" y="457200"/>
            <a:ext cx="3429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sz="4400" b="1">
                <a:solidFill>
                  <a:srgbClr val="CC0000"/>
                </a:solidFill>
              </a:rPr>
              <a:t>Super !!!</a:t>
            </a:r>
            <a:endParaRPr lang="cs-CZ" altLang="sk-SK" sz="4400" b="1">
              <a:solidFill>
                <a:srgbClr val="CC0000"/>
              </a:solidFill>
            </a:endParaRPr>
          </a:p>
        </p:txBody>
      </p:sp>
      <p:sp>
        <p:nvSpPr>
          <p:cNvPr id="15363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304800" y="5486400"/>
            <a:ext cx="1219200" cy="10668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58738" y="1125538"/>
            <a:ext cx="7942286" cy="175432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just" eaLnBrk="0" hangingPunct="0">
              <a:defRPr/>
            </a:pPr>
            <a:r>
              <a:rPr lang="sk-SK" sz="3600" dirty="0" smtClean="0">
                <a:solidFill>
                  <a:schemeClr val="tx1"/>
                </a:solidFill>
                <a:latin typeface="Arial" pitchFamily="34" charset="0"/>
              </a:rPr>
              <a:t>Podzolová pôda  </a:t>
            </a:r>
            <a:r>
              <a:rPr lang="sk-SK" sz="3600" dirty="0">
                <a:solidFill>
                  <a:schemeClr val="tx1"/>
                </a:solidFill>
                <a:latin typeface="Arial" pitchFamily="34" charset="0"/>
              </a:rPr>
              <a:t>je pôda </a:t>
            </a:r>
            <a:endParaRPr lang="sk-SK" sz="3600" dirty="0" smtClean="0">
              <a:solidFill>
                <a:schemeClr val="tx1"/>
              </a:solidFill>
              <a:latin typeface="Arial" pitchFamily="34" charset="0"/>
            </a:endParaRPr>
          </a:p>
          <a:p>
            <a:pPr algn="just" eaLnBrk="0" hangingPunct="0">
              <a:defRPr/>
            </a:pPr>
            <a:r>
              <a:rPr lang="sk-SK" sz="3600" dirty="0" smtClean="0">
                <a:solidFill>
                  <a:schemeClr val="tx1"/>
                </a:solidFill>
                <a:latin typeface="Arial" pitchFamily="34" charset="0"/>
              </a:rPr>
              <a:t>s </a:t>
            </a:r>
            <a:r>
              <a:rPr lang="sk-SK" sz="3600" dirty="0">
                <a:solidFill>
                  <a:schemeClr val="tx1"/>
                </a:solidFill>
                <a:latin typeface="Arial" pitchFamily="34" charset="0"/>
              </a:rPr>
              <a:t>pôdnym profilom ____ ,</a:t>
            </a:r>
          </a:p>
          <a:p>
            <a:pPr algn="just" eaLnBrk="0" hangingPunct="0">
              <a:defRPr/>
            </a:pPr>
            <a:r>
              <a:rPr lang="sk-SK" sz="3600" dirty="0">
                <a:solidFill>
                  <a:schemeClr val="tx1"/>
                </a:solidFill>
                <a:latin typeface="Arial" pitchFamily="34" charset="0"/>
              </a:rPr>
              <a:t> ktorá je/nie je úrodná.</a:t>
            </a:r>
          </a:p>
        </p:txBody>
      </p:sp>
    </p:spTree>
  </p:cSld>
  <p:clrMapOvr>
    <a:masterClrMapping/>
  </p:clrMapOvr>
  <p:transition advClick="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autoUpdateAnimBg="0" rev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0" y="533400"/>
            <a:ext cx="9144000" cy="14462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 sz="4400" b="1" dirty="0"/>
              <a:t>Ktoré pôdy sa nachádzajú v blízkosti vodných tokov?</a:t>
            </a:r>
            <a:endParaRPr lang="cs-CZ" sz="4400" b="1" dirty="0"/>
          </a:p>
        </p:txBody>
      </p:sp>
      <p:sp>
        <p:nvSpPr>
          <p:cNvPr id="16387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524000" y="2057400"/>
            <a:ext cx="50292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sk-SK" sz="3200" b="1" dirty="0" err="1" smtClean="0"/>
              <a:t>Kambizem</a:t>
            </a:r>
            <a:r>
              <a:rPr lang="cs-CZ" altLang="sk-SK" sz="3200" b="1" dirty="0" smtClean="0"/>
              <a:t>, </a:t>
            </a:r>
            <a:r>
              <a:rPr lang="cs-CZ" altLang="sk-SK" sz="3200" b="1" dirty="0" err="1" smtClean="0"/>
              <a:t>Luvizem</a:t>
            </a:r>
            <a:endParaRPr lang="cs-CZ" altLang="sk-SK" sz="3200" b="1" dirty="0"/>
          </a:p>
        </p:txBody>
      </p:sp>
      <p:sp>
        <p:nvSpPr>
          <p:cNvPr id="1638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524000" y="4876800"/>
            <a:ext cx="50292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sk-SK" sz="3200" b="1"/>
              <a:t>Podzol, hnedozem</a:t>
            </a:r>
          </a:p>
        </p:txBody>
      </p:sp>
      <p:sp>
        <p:nvSpPr>
          <p:cNvPr id="16389" name="AutoShape 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524000" y="3429000"/>
            <a:ext cx="50292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sk-SK" sz="3200" b="1"/>
              <a:t>Fluvizem, čiernica</a:t>
            </a:r>
          </a:p>
        </p:txBody>
      </p:sp>
    </p:spTree>
  </p:cSld>
  <p:clrMapOvr>
    <a:masterClrMapping/>
  </p:clrMapOvr>
  <p:transition advClick="0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676400" y="533400"/>
            <a:ext cx="5867400" cy="612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sz="8800" b="1">
                <a:solidFill>
                  <a:srgbClr val="CC0000"/>
                </a:solidFill>
              </a:rPr>
              <a:t>Naštartuj poriadne mozog</a:t>
            </a:r>
          </a:p>
          <a:p>
            <a:pPr eaLnBrk="1" hangingPunct="1">
              <a:spcBef>
                <a:spcPct val="50000"/>
              </a:spcBef>
            </a:pPr>
            <a:r>
              <a:rPr lang="sk-SK" altLang="sk-SK" sz="8800" b="1">
                <a:solidFill>
                  <a:srgbClr val="CC0000"/>
                </a:solidFill>
              </a:rPr>
              <a:t> !!!</a:t>
            </a:r>
            <a:endParaRPr lang="cs-CZ" altLang="sk-SK" sz="8800" b="1">
              <a:solidFill>
                <a:srgbClr val="CC0000"/>
              </a:solidFill>
            </a:endParaRPr>
          </a:p>
        </p:txBody>
      </p:sp>
      <p:sp>
        <p:nvSpPr>
          <p:cNvPr id="17411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239000" y="5181600"/>
            <a:ext cx="1143000" cy="1066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</p:spTree>
  </p:cSld>
  <p:clrMapOvr>
    <a:masterClrMapping/>
  </p:clrMapOvr>
  <p:transition advClick="0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3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8153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sk-SK" altLang="sk-SK" sz="5400" b="1">
                <a:solidFill>
                  <a:srgbClr val="CC0000"/>
                </a:solidFill>
              </a:rPr>
              <a:t>Výborná odpoveď !</a:t>
            </a:r>
            <a:endParaRPr lang="cs-CZ" altLang="sk-SK" sz="5400" b="1">
              <a:solidFill>
                <a:srgbClr val="CC0000"/>
              </a:solidFill>
            </a:endParaRPr>
          </a:p>
        </p:txBody>
      </p:sp>
      <p:sp>
        <p:nvSpPr>
          <p:cNvPr id="18435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924800" y="5486400"/>
            <a:ext cx="990600" cy="9906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pic>
        <p:nvPicPr>
          <p:cNvPr id="6" name="Obrázok 5" descr="P513598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220788"/>
            <a:ext cx="5599113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0" y="304800"/>
            <a:ext cx="9144000" cy="6461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 sz="3600" b="1" dirty="0"/>
              <a:t>K pôdnemu </a:t>
            </a:r>
            <a:r>
              <a:rPr lang="sk-SK" sz="3600" b="1" dirty="0" err="1"/>
              <a:t>edafónu</a:t>
            </a:r>
            <a:r>
              <a:rPr lang="sk-SK" sz="3600" b="1" dirty="0"/>
              <a:t> nepatrí:</a:t>
            </a:r>
            <a:endParaRPr lang="cs-CZ" sz="3600" b="1" dirty="0"/>
          </a:p>
        </p:txBody>
      </p:sp>
      <p:sp>
        <p:nvSpPr>
          <p:cNvPr id="19459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14600" y="990600"/>
            <a:ext cx="3581400" cy="7620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k-SK" altLang="sk-SK" sz="3200" b="1"/>
              <a:t>krt</a:t>
            </a:r>
            <a:endParaRPr lang="cs-CZ" altLang="sk-SK" sz="3200" b="1"/>
          </a:p>
        </p:txBody>
      </p:sp>
      <p:sp>
        <p:nvSpPr>
          <p:cNvPr id="19460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5867400"/>
            <a:ext cx="3581400" cy="7620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k-SK" altLang="sk-SK" sz="3200" b="1"/>
              <a:t>žula</a:t>
            </a:r>
            <a:endParaRPr lang="cs-CZ" altLang="sk-SK" sz="3200" b="1"/>
          </a:p>
        </p:txBody>
      </p:sp>
      <p:sp>
        <p:nvSpPr>
          <p:cNvPr id="19461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09600" y="5867400"/>
            <a:ext cx="3581400" cy="7620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k-SK" altLang="sk-SK" sz="3200" b="1"/>
              <a:t>Pôdna baktéria</a:t>
            </a:r>
            <a:endParaRPr lang="cs-CZ" altLang="sk-SK" sz="3200" b="1"/>
          </a:p>
        </p:txBody>
      </p:sp>
      <p:pic>
        <p:nvPicPr>
          <p:cNvPr id="7" name="Obrázok 6" descr="koren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626" t="9158" r="18500"/>
          <a:stretch>
            <a:fillRect/>
          </a:stretch>
        </p:blipFill>
        <p:spPr bwMode="auto">
          <a:xfrm>
            <a:off x="611188" y="1844675"/>
            <a:ext cx="7416800" cy="387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381000" y="381000"/>
            <a:ext cx="4038600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sz="7200" b="1">
                <a:solidFill>
                  <a:srgbClr val="CC0000"/>
                </a:solidFill>
              </a:rPr>
              <a:t>Ešte raz si to premysli!</a:t>
            </a:r>
            <a:endParaRPr lang="cs-CZ" altLang="sk-SK" sz="7200" b="1">
              <a:solidFill>
                <a:srgbClr val="CC0000"/>
              </a:solidFill>
            </a:endParaRPr>
          </a:p>
        </p:txBody>
      </p:sp>
      <p:pic>
        <p:nvPicPr>
          <p:cNvPr id="52227" name="Picture 3" descr="C:\Program Files\Microsoft Office\Clipart\Popular\palecdol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8200" y="838200"/>
            <a:ext cx="3962400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AutoShape 4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010400" y="5181600"/>
            <a:ext cx="1371600" cy="12954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</p:spTree>
  </p:cSld>
  <p:clrMapOvr>
    <a:masterClrMapping/>
  </p:clrMapOvr>
  <p:transition advClick="0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3048000" cy="6413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 sz="3600" b="1" dirty="0">
                <a:solidFill>
                  <a:srgbClr val="CC0000"/>
                </a:solidFill>
              </a:rPr>
              <a:t>Správne:</a:t>
            </a:r>
            <a:endParaRPr lang="cs-CZ" sz="3600" b="1" dirty="0">
              <a:solidFill>
                <a:srgbClr val="CC0000"/>
              </a:solidFill>
            </a:endParaRPr>
          </a:p>
        </p:txBody>
      </p:sp>
      <p:sp>
        <p:nvSpPr>
          <p:cNvPr id="21507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5791200"/>
            <a:ext cx="838200" cy="8382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5" name="Obdĺžnik 4"/>
          <p:cNvSpPr/>
          <p:nvPr/>
        </p:nvSpPr>
        <p:spPr>
          <a:xfrm>
            <a:off x="1619250" y="1628775"/>
            <a:ext cx="4572000" cy="31702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sk-SK" sz="4000" b="1" u="sng" dirty="0">
                <a:solidFill>
                  <a:schemeClr val="accent1">
                    <a:lumMod val="50000"/>
                  </a:schemeClr>
                </a:solidFill>
              </a:rPr>
              <a:t>V okolí riek</a:t>
            </a:r>
            <a:r>
              <a:rPr lang="sk-SK" sz="4000" dirty="0"/>
              <a:t>– </a:t>
            </a:r>
          </a:p>
          <a:p>
            <a:pPr>
              <a:defRPr/>
            </a:pPr>
            <a:r>
              <a:rPr lang="sk-SK" sz="4000" dirty="0"/>
              <a:t>a.) </a:t>
            </a:r>
            <a:r>
              <a:rPr lang="sk-SK" sz="4000" dirty="0" err="1"/>
              <a:t>nivné</a:t>
            </a:r>
            <a:r>
              <a:rPr lang="sk-SK" sz="4000" dirty="0"/>
              <a:t> pôdy (</a:t>
            </a:r>
            <a:r>
              <a:rPr lang="sk-SK" sz="4000" dirty="0" err="1"/>
              <a:t>fluvizeme</a:t>
            </a:r>
            <a:r>
              <a:rPr lang="sk-SK" sz="4000" dirty="0"/>
              <a:t>)</a:t>
            </a:r>
          </a:p>
          <a:p>
            <a:pPr>
              <a:defRPr/>
            </a:pPr>
            <a:r>
              <a:rPr lang="sk-SK" sz="4000" dirty="0"/>
              <a:t>b.) lužné pôdy</a:t>
            </a:r>
          </a:p>
          <a:p>
            <a:pPr>
              <a:defRPr/>
            </a:pPr>
            <a:r>
              <a:rPr lang="sk-SK" sz="4000" dirty="0"/>
              <a:t>(</a:t>
            </a:r>
            <a:r>
              <a:rPr lang="sk-SK" sz="4000" dirty="0" err="1"/>
              <a:t>čiernice</a:t>
            </a:r>
            <a:r>
              <a:rPr lang="sk-SK" sz="4000" dirty="0"/>
              <a:t>) </a:t>
            </a:r>
          </a:p>
        </p:txBody>
      </p:sp>
    </p:spTree>
  </p:cSld>
  <p:clrMapOvr>
    <a:masterClrMapping/>
  </p:clrMapOvr>
  <p:transition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ricoch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28600" y="381000"/>
            <a:ext cx="8686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sz="3600" b="1"/>
              <a:t>K pôdam, ktoré ovplyvňuje voda nepatrí:</a:t>
            </a:r>
            <a:endParaRPr lang="cs-CZ" altLang="sk-SK" sz="3600" b="1"/>
          </a:p>
        </p:txBody>
      </p:sp>
      <p:sp>
        <p:nvSpPr>
          <p:cNvPr id="22531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32363" y="1773238"/>
            <a:ext cx="2743200" cy="6858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sk-SK" altLang="sk-SK" sz="3200" b="1"/>
              <a:t>Rašelinová p.</a:t>
            </a:r>
            <a:endParaRPr lang="cs-CZ" altLang="sk-SK" sz="3200" b="1"/>
          </a:p>
        </p:txBody>
      </p:sp>
      <p:sp>
        <p:nvSpPr>
          <p:cNvPr id="22532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5003800" y="4191000"/>
            <a:ext cx="3816350" cy="6858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sk-SK" sz="3200" b="1"/>
              <a:t>Oglejená pôda</a:t>
            </a:r>
          </a:p>
        </p:txBody>
      </p:sp>
      <p:sp>
        <p:nvSpPr>
          <p:cNvPr id="22533" name="AutoShape 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5003800" y="2997200"/>
            <a:ext cx="4068763" cy="6858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k-SK" altLang="sk-SK" sz="3200" b="1"/>
              <a:t>Glejová pôda</a:t>
            </a:r>
            <a:endParaRPr lang="cs-CZ" altLang="sk-SK" sz="3200" b="1"/>
          </a:p>
        </p:txBody>
      </p:sp>
      <p:pic>
        <p:nvPicPr>
          <p:cNvPr id="7" name="Obrázok 6" descr="listing_1338476013-pozemky-lukrativny-pozemok-na-donovaloc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980728"/>
            <a:ext cx="4283968" cy="32087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Obrázok 7" descr="pole-pozemok-rola-traktor-druzstvo-nestandard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3284984"/>
            <a:ext cx="4320480" cy="324036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 advClick="0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2895600" y="457200"/>
            <a:ext cx="556260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sz="7200" b="1">
                <a:solidFill>
                  <a:srgbClr val="CC0000"/>
                </a:solidFill>
              </a:rPr>
              <a:t>Si si istý?</a:t>
            </a:r>
            <a:endParaRPr lang="cs-CZ" altLang="sk-SK" sz="7200" b="1">
              <a:solidFill>
                <a:srgbClr val="CC0000"/>
              </a:solidFill>
            </a:endParaRPr>
          </a:p>
        </p:txBody>
      </p:sp>
      <p:pic>
        <p:nvPicPr>
          <p:cNvPr id="56323" name="Picture 3" descr="C:\Program Files\Common Files\Microsoft Shared\Clipart\cagcat50\BD06663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81200"/>
            <a:ext cx="51054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AutoShape 4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315200" y="5181600"/>
            <a:ext cx="1143000" cy="1066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</p:spTree>
  </p:cSld>
  <p:clrMapOvr>
    <a:masterClrMapping/>
  </p:clrMapOvr>
  <p:transition advClick="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" presetID="14" presetClass="entr" presetSubtype="5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0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3"/>
          <p:cNvSpPr txBox="1">
            <a:spLocks noChangeArrowheads="1"/>
          </p:cNvSpPr>
          <p:nvPr/>
        </p:nvSpPr>
        <p:spPr bwMode="auto">
          <a:xfrm>
            <a:off x="0" y="260350"/>
            <a:ext cx="4343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sz="5400" b="1">
                <a:solidFill>
                  <a:srgbClr val="CC0000"/>
                </a:solidFill>
              </a:rPr>
              <a:t>Si skvelý!</a:t>
            </a:r>
            <a:endParaRPr lang="cs-CZ" altLang="sk-SK" sz="5400" b="1">
              <a:solidFill>
                <a:srgbClr val="CC0000"/>
              </a:solidFill>
            </a:endParaRPr>
          </a:p>
        </p:txBody>
      </p:sp>
      <p:sp>
        <p:nvSpPr>
          <p:cNvPr id="24579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848600" y="5562600"/>
            <a:ext cx="990600" cy="9144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pic>
        <p:nvPicPr>
          <p:cNvPr id="12" name="Obrázok 11" descr="pseudoglej_3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95738" y="260350"/>
            <a:ext cx="3822700" cy="604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584325" y="1489075"/>
            <a:ext cx="5273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endParaRPr lang="cs-CZ" altLang="sk-SK">
              <a:latin typeface="MS Outlook" panose="05010100010000000000" pitchFamily="2" charset="2"/>
            </a:endParaRP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1187450" y="188913"/>
            <a:ext cx="6629400" cy="12001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 sz="3600" b="1" dirty="0">
                <a:solidFill>
                  <a:schemeClr val="tx2"/>
                </a:solidFill>
                <a:latin typeface="Bookman Old Style" pitchFamily="18" charset="0"/>
              </a:rPr>
              <a:t>Ako nazýva najmladšia </a:t>
            </a:r>
            <a:r>
              <a:rPr lang="sk-SK" sz="3600" b="1" dirty="0" err="1">
                <a:solidFill>
                  <a:schemeClr val="tx2"/>
                </a:solidFill>
                <a:latin typeface="Bookman Old Style" pitchFamily="18" charset="0"/>
              </a:rPr>
              <a:t>geosféra</a:t>
            </a:r>
            <a:r>
              <a:rPr lang="sk-SK" sz="3600" b="1" dirty="0">
                <a:solidFill>
                  <a:schemeClr val="tx2"/>
                </a:solidFill>
                <a:latin typeface="Bookman Old Style" pitchFamily="18" charset="0"/>
              </a:rPr>
              <a:t>?</a:t>
            </a:r>
            <a:endParaRPr lang="cs-CZ" sz="3600" b="1" dirty="0">
              <a:solidFill>
                <a:schemeClr val="tx2"/>
              </a:solidFill>
              <a:latin typeface="Bookman Old Style" pitchFamily="18" charset="0"/>
            </a:endParaRPr>
          </a:p>
        </p:txBody>
      </p:sp>
      <p:sp>
        <p:nvSpPr>
          <p:cNvPr id="7172" name="Rectangle 7"/>
          <p:cNvSpPr>
            <a:spLocks noChangeArrowheads="1"/>
          </p:cNvSpPr>
          <p:nvPr/>
        </p:nvSpPr>
        <p:spPr bwMode="auto">
          <a:xfrm>
            <a:off x="1219200" y="2819400"/>
            <a:ext cx="2133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sk-SK" altLang="sk-SK" sz="3200"/>
              <a:t>a.) 75%</a:t>
            </a:r>
          </a:p>
        </p:txBody>
      </p:sp>
      <p:sp>
        <p:nvSpPr>
          <p:cNvPr id="7173" name="Text Box 10"/>
          <p:cNvSpPr txBox="1">
            <a:spLocks noChangeArrowheads="1"/>
          </p:cNvSpPr>
          <p:nvPr/>
        </p:nvSpPr>
        <p:spPr bwMode="auto">
          <a:xfrm>
            <a:off x="1219200" y="3733800"/>
            <a:ext cx="1828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sk-SK" altLang="sk-SK" sz="3200"/>
              <a:t>b.) 52%</a:t>
            </a:r>
            <a:endParaRPr lang="cs-CZ" altLang="sk-SK" sz="3200"/>
          </a:p>
        </p:txBody>
      </p:sp>
      <p:sp>
        <p:nvSpPr>
          <p:cNvPr id="7174" name="Text Box 11"/>
          <p:cNvSpPr txBox="1">
            <a:spLocks noChangeArrowheads="1"/>
          </p:cNvSpPr>
          <p:nvPr/>
        </p:nvSpPr>
        <p:spPr bwMode="auto">
          <a:xfrm>
            <a:off x="1219200" y="4572000"/>
            <a:ext cx="2133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sk-SK" altLang="sk-SK" sz="3200"/>
              <a:t>c.) 67%</a:t>
            </a:r>
            <a:endParaRPr lang="cs-CZ" altLang="sk-SK" sz="3200"/>
          </a:p>
        </p:txBody>
      </p:sp>
      <p:sp>
        <p:nvSpPr>
          <p:cNvPr id="7175" name="AutoShape 1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219200" y="2743200"/>
            <a:ext cx="2781296" cy="6858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k-SK" altLang="sk-SK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a.) </a:t>
            </a:r>
            <a:r>
              <a:rPr lang="sk-SK" altLang="sk-SK" sz="3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pedosféra</a:t>
            </a:r>
            <a:endParaRPr lang="cs-CZ" altLang="sk-SK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176" name="AutoShape 17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219200" y="3657600"/>
            <a:ext cx="2705100" cy="6858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k-SK" altLang="sk-SK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b.) atmosféra</a:t>
            </a:r>
            <a:endParaRPr lang="cs-CZ" altLang="sk-SK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177" name="AutoShape 1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219200" y="4495800"/>
            <a:ext cx="2705100" cy="6858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k-SK" altLang="sk-SK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c.)hydrosféra</a:t>
            </a:r>
            <a:endParaRPr lang="cs-CZ" altLang="sk-SK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178" name="Zástupný symbol obsahu 3" descr="14-kompost-archiv-big-imag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161" t="7303" r="12201" b="18330"/>
          <a:stretch>
            <a:fillRect/>
          </a:stretch>
        </p:blipFill>
        <p:spPr bwMode="auto">
          <a:xfrm>
            <a:off x="4643438" y="1700213"/>
            <a:ext cx="38163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Obrázok 13" descr="zemm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16463" y="3933825"/>
            <a:ext cx="3671887" cy="275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685800" y="457200"/>
            <a:ext cx="7848600" cy="1200329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 sz="3600" b="1" dirty="0"/>
              <a:t>ČO NEPATRÍ K </a:t>
            </a:r>
            <a:r>
              <a:rPr lang="sk-SK" sz="3600" b="1" dirty="0" err="1"/>
              <a:t>PôDOTVORNÝM</a:t>
            </a:r>
            <a:r>
              <a:rPr lang="sk-SK" sz="3600" b="1" dirty="0"/>
              <a:t> ČINITEĽOM?</a:t>
            </a:r>
            <a:endParaRPr lang="cs-CZ" sz="3600" b="1" dirty="0"/>
          </a:p>
        </p:txBody>
      </p:sp>
      <p:sp>
        <p:nvSpPr>
          <p:cNvPr id="25605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635375" y="2362200"/>
            <a:ext cx="5508625" cy="7620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sk-SK" sz="3200" b="1"/>
              <a:t>človek, čas, fauna a flóra</a:t>
            </a:r>
          </a:p>
        </p:txBody>
      </p:sp>
      <p:sp>
        <p:nvSpPr>
          <p:cNvPr id="25606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132138" y="5661025"/>
            <a:ext cx="5832475" cy="7620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k-SK" altLang="sk-SK" sz="3200" b="1"/>
              <a:t>Voda, reliéf, materská hornina</a:t>
            </a:r>
            <a:endParaRPr lang="cs-CZ" altLang="sk-SK" sz="3200" b="1"/>
          </a:p>
        </p:txBody>
      </p:sp>
      <p:sp>
        <p:nvSpPr>
          <p:cNvPr id="25607" name="AutoShape 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779838" y="3962400"/>
            <a:ext cx="5040312" cy="7620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sk-SK" sz="3200" b="1"/>
              <a:t>Vietor, ľadovec, víchrica</a:t>
            </a:r>
          </a:p>
        </p:txBody>
      </p:sp>
      <p:pic>
        <p:nvPicPr>
          <p:cNvPr id="8" name="Obrázok 7" descr="pole-pozemok-rola-traktor-druzstvo-nestandard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7002" y="2348880"/>
            <a:ext cx="3648405" cy="273630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 advClick="0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533400" y="228600"/>
            <a:ext cx="7086600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sk-SK" altLang="sk-SK" sz="9600" b="1">
                <a:solidFill>
                  <a:srgbClr val="CC0000"/>
                </a:solidFill>
              </a:rPr>
              <a:t>Zlá odpoveď</a:t>
            </a:r>
          </a:p>
        </p:txBody>
      </p:sp>
      <p:pic>
        <p:nvPicPr>
          <p:cNvPr id="53251" name="Picture 3" descr="C:\Program Files\Microsoft Office\Clipart\Popular\bomba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76800" y="685800"/>
            <a:ext cx="35052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AutoShape 4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09600" y="5181600"/>
            <a:ext cx="1219200" cy="11430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</p:spTree>
  </p:cSld>
  <p:clrMapOvr>
    <a:masterClrMapping/>
  </p:clrMapOvr>
  <p:transition advClick="0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7848600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sz="9600" b="1">
                <a:solidFill>
                  <a:srgbClr val="CC0000"/>
                </a:solidFill>
              </a:rPr>
              <a:t>Si výborný!!!</a:t>
            </a:r>
            <a:endParaRPr lang="cs-CZ" altLang="sk-SK" sz="9600" b="1">
              <a:solidFill>
                <a:srgbClr val="CC0000"/>
              </a:solidFill>
            </a:endParaRPr>
          </a:p>
        </p:txBody>
      </p:sp>
      <p:pic>
        <p:nvPicPr>
          <p:cNvPr id="46083" name="Picture 3" descr="C:\Program Files\Microsoft Office\Clipart\Popular\stastny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133600"/>
            <a:ext cx="4724400" cy="442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 advTm="4000">
    <p:dissolve/>
    <p:sndAc>
      <p:stSnd>
        <p:snd r:embed="rId2" name="applaus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riveb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" presetID="18" presetClass="entr" presetSubtype="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riveb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838200" y="609600"/>
            <a:ext cx="723900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sz="5400" b="1">
                <a:solidFill>
                  <a:srgbClr val="CC0000"/>
                </a:solidFill>
              </a:rPr>
              <a:t>Úspešne si zvládol test</a:t>
            </a:r>
          </a:p>
          <a:p>
            <a:pPr eaLnBrk="1" hangingPunct="1">
              <a:spcBef>
                <a:spcPct val="50000"/>
              </a:spcBef>
            </a:pPr>
            <a:r>
              <a:rPr lang="sk-SK" altLang="sk-SK" sz="5400" b="1">
                <a:solidFill>
                  <a:srgbClr val="CC0000"/>
                </a:solidFill>
              </a:rPr>
              <a:t>gratulujem!!!!!</a:t>
            </a:r>
            <a:endParaRPr lang="cs-CZ" altLang="sk-SK" sz="5400" b="1">
              <a:solidFill>
                <a:srgbClr val="CC0000"/>
              </a:solidFill>
            </a:endParaRPr>
          </a:p>
        </p:txBody>
      </p:sp>
      <p:pic>
        <p:nvPicPr>
          <p:cNvPr id="60419" name="Picture 3" descr="C:\Program Files\Microsoft FrontPage\clipart\clip1\TR00262A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733800"/>
            <a:ext cx="189865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914400" y="1676400"/>
            <a:ext cx="3657600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sz="4400" b="1">
                <a:solidFill>
                  <a:srgbClr val="CC0000"/>
                </a:solidFill>
              </a:rPr>
              <a:t>Znova porozmýšľaj o odpovedi</a:t>
            </a:r>
            <a:endParaRPr lang="cs-CZ" altLang="sk-SK" sz="4400" b="1">
              <a:solidFill>
                <a:srgbClr val="CC0000"/>
              </a:solidFill>
            </a:endParaRPr>
          </a:p>
        </p:txBody>
      </p:sp>
      <p:pic>
        <p:nvPicPr>
          <p:cNvPr id="36868" name="Picture 4" descr="zmateny">
            <a:hlinkClick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76800" y="762000"/>
            <a:ext cx="2516188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AutoShape 5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62000" y="5029200"/>
            <a:ext cx="1371600" cy="12954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8197" name="Rectangle 6"/>
          <p:cNvSpPr>
            <a:spLocks noChangeArrowheads="1"/>
          </p:cNvSpPr>
          <p:nvPr/>
        </p:nvSpPr>
        <p:spPr bwMode="auto">
          <a:xfrm>
            <a:off x="4479925" y="3048000"/>
            <a:ext cx="1841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sk-SK" sz="4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1219200" y="533400"/>
            <a:ext cx="6477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sz="4400" b="1">
                <a:solidFill>
                  <a:srgbClr val="CC0000"/>
                </a:solidFill>
              </a:rPr>
              <a:t>Perfektná odpoveď</a:t>
            </a:r>
            <a:endParaRPr lang="cs-CZ" altLang="sk-SK" sz="4400" b="1">
              <a:solidFill>
                <a:srgbClr val="CC0000"/>
              </a:solidFill>
            </a:endParaRPr>
          </a:p>
        </p:txBody>
      </p:sp>
      <p:pic>
        <p:nvPicPr>
          <p:cNvPr id="37891" name="Picture 3" descr="C:\Program Files\Microsoft Office\Clipart\Popular\vitez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95400"/>
            <a:ext cx="487997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848600" y="5715000"/>
            <a:ext cx="838200" cy="6858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</p:spTree>
  </p:cSld>
  <p:clrMapOvr>
    <a:masterClrMapping/>
  </p:clrMapOvr>
  <p:transition advClick="0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build="p" autoUpdateAnimBg="0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3581400" cy="157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 sz="3200" b="1" dirty="0"/>
              <a:t>Pôda vznikajúca procesom </a:t>
            </a:r>
            <a:r>
              <a:rPr lang="sk-SK" sz="3200" b="1" dirty="0" err="1"/>
              <a:t>ilimerizácie</a:t>
            </a:r>
            <a:r>
              <a:rPr lang="sk-SK" sz="3200" b="1" dirty="0"/>
              <a:t>:</a:t>
            </a:r>
            <a:endParaRPr lang="cs-CZ" sz="3200" b="1" dirty="0"/>
          </a:p>
        </p:txBody>
      </p:sp>
      <p:sp>
        <p:nvSpPr>
          <p:cNvPr id="10243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84213" y="2438400"/>
            <a:ext cx="3201987" cy="7620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k-SK" altLang="sk-SK" sz="3200" b="1"/>
              <a:t>černozem</a:t>
            </a:r>
            <a:endParaRPr lang="cs-CZ" altLang="sk-SK" sz="3200" b="1"/>
          </a:p>
        </p:txBody>
      </p:sp>
      <p:sp>
        <p:nvSpPr>
          <p:cNvPr id="10244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11188" y="3505200"/>
            <a:ext cx="3529012" cy="7620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k-SK" altLang="sk-SK" sz="3200" b="1"/>
              <a:t>hnedozem</a:t>
            </a:r>
            <a:endParaRPr lang="cs-CZ" altLang="sk-SK" sz="3200" b="1"/>
          </a:p>
        </p:txBody>
      </p:sp>
      <p:sp>
        <p:nvSpPr>
          <p:cNvPr id="10245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84213" y="4648200"/>
            <a:ext cx="3201987" cy="7620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k-SK" altLang="sk-SK" sz="3200" b="1"/>
              <a:t>podzolová pôda</a:t>
            </a:r>
            <a:endParaRPr lang="cs-CZ" altLang="sk-SK" sz="3200" b="1"/>
          </a:p>
        </p:txBody>
      </p:sp>
      <p:pic>
        <p:nvPicPr>
          <p:cNvPr id="9" name="Zástupný symbol obsahu 3" descr="podny typ novy.png"/>
          <p:cNvPicPr>
            <a:picLocks noChangeAspect="1"/>
          </p:cNvPicPr>
          <p:nvPr/>
        </p:nvPicPr>
        <p:blipFill>
          <a:blip r:embed="rId4"/>
          <a:srcRect l="1957" r="73000" b="38484"/>
          <a:stretch>
            <a:fillRect/>
          </a:stretch>
        </p:blipFill>
        <p:spPr>
          <a:xfrm>
            <a:off x="4248150" y="333375"/>
            <a:ext cx="4895850" cy="5829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advClick="0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4495800" y="381000"/>
            <a:ext cx="3962400" cy="228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sz="4800" b="1">
                <a:solidFill>
                  <a:srgbClr val="CC0000"/>
                </a:solidFill>
              </a:rPr>
              <a:t>Smola, nesprávna odpoveď</a:t>
            </a:r>
            <a:endParaRPr lang="cs-CZ" altLang="sk-SK" sz="4800" b="1">
              <a:solidFill>
                <a:srgbClr val="CC0000"/>
              </a:solidFill>
            </a:endParaRPr>
          </a:p>
        </p:txBody>
      </p:sp>
      <p:pic>
        <p:nvPicPr>
          <p:cNvPr id="40963" name="Picture 3" descr="C:\Program Files\Microsoft Office\Clipart\Popular\ktstrofa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05000"/>
            <a:ext cx="5154613" cy="392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AutoShape 4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086600" y="5181600"/>
            <a:ext cx="1295400" cy="11430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</p:spTree>
  </p:cSld>
  <p:clrMapOvr>
    <a:masterClrMapping/>
  </p:clrMapOvr>
  <p:transition advClick="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" presetID="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1981200" y="762000"/>
            <a:ext cx="46482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sz="4800" b="1">
                <a:solidFill>
                  <a:srgbClr val="CC0000"/>
                </a:solidFill>
              </a:rPr>
              <a:t>Si perfektný!</a:t>
            </a:r>
            <a:endParaRPr lang="cs-CZ" altLang="sk-SK" sz="4800" b="1">
              <a:solidFill>
                <a:srgbClr val="CC0000"/>
              </a:solidFill>
            </a:endParaRPr>
          </a:p>
        </p:txBody>
      </p:sp>
      <p:pic>
        <p:nvPicPr>
          <p:cNvPr id="39939" name="Picture 3" descr="C:\Program Files\Common Files\Microsoft Shared\Clipart\cagcat50\BD04924_.WMF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524000"/>
            <a:ext cx="355917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010400" y="5181600"/>
            <a:ext cx="1295400" cy="10668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</p:spTree>
  </p:cSld>
  <p:clrMapOvr>
    <a:masterClrMapping/>
  </p:clrMapOvr>
  <p:transition advClick="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28600" y="762000"/>
            <a:ext cx="8229600" cy="7080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 sz="4000" b="1" dirty="0" err="1" smtClean="0"/>
              <a:t>Ranker</a:t>
            </a:r>
            <a:r>
              <a:rPr lang="sk-SK" sz="4000" b="1" dirty="0" smtClean="0"/>
              <a:t> </a:t>
            </a:r>
            <a:r>
              <a:rPr lang="sk-SK" sz="4000" b="1" dirty="0"/>
              <a:t>je pôda ...</a:t>
            </a:r>
            <a:endParaRPr lang="cs-CZ" sz="4000" b="1" dirty="0"/>
          </a:p>
        </p:txBody>
      </p:sp>
      <p:sp>
        <p:nvSpPr>
          <p:cNvPr id="13315" name="AutoShape 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0" y="3573463"/>
            <a:ext cx="3886200" cy="7620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k-SK" altLang="sk-SK" sz="3200" b="1"/>
              <a:t>kyslá</a:t>
            </a:r>
            <a:endParaRPr lang="cs-CZ" altLang="sk-SK" sz="3200" b="1"/>
          </a:p>
        </p:txBody>
      </p:sp>
      <p:sp>
        <p:nvSpPr>
          <p:cNvPr id="13316" name="AutoShape 1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0" y="4724400"/>
            <a:ext cx="4932363" cy="7620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k-SK" altLang="sk-SK" sz="3200" b="1"/>
              <a:t>skeletnatá</a:t>
            </a:r>
            <a:endParaRPr lang="cs-CZ" altLang="sk-SK" sz="3200" b="1"/>
          </a:p>
        </p:txBody>
      </p:sp>
      <p:pic>
        <p:nvPicPr>
          <p:cNvPr id="7" name="Obrázok 6" descr="sla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16463" y="1557338"/>
            <a:ext cx="327977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Obrázok 8" descr="pseudoglej_3.gi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8661"/>
          <a:stretch>
            <a:fillRect/>
          </a:stretch>
        </p:blipFill>
        <p:spPr bwMode="auto">
          <a:xfrm>
            <a:off x="5435600" y="3429000"/>
            <a:ext cx="2665413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8" name="WordArt 6"/>
          <p:cNvSpPr>
            <a:spLocks noChangeArrowheads="1" noChangeShapeType="1" noTextEdit="1"/>
          </p:cNvSpPr>
          <p:nvPr/>
        </p:nvSpPr>
        <p:spPr bwMode="auto">
          <a:xfrm>
            <a:off x="990600" y="1143000"/>
            <a:ext cx="7239000" cy="1524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pl-PL" sz="4000" b="1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 panose="020B0A04020102020204" pitchFamily="34" charset="0"/>
              </a:rPr>
              <a:t>Je mi ľúto, ale mýliš sa</a:t>
            </a:r>
            <a:endParaRPr lang="sk-SK" sz="4000" b="1" kern="10">
              <a:ln w="12700">
                <a:solidFill>
                  <a:srgbClr val="3333CC"/>
                </a:solidFill>
                <a:round/>
                <a:headEnd/>
                <a:tailEnd/>
              </a:ln>
              <a:solidFill>
                <a:srgbClr val="B2B2B2">
                  <a:alpha val="50195"/>
                </a:srgbClr>
              </a:solidFill>
              <a:effectLst>
                <a:outerShdw dist="45791" dir="2021404" algn="ctr" rotWithShape="0">
                  <a:srgbClr val="9999FF"/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44039" name="Picture 7" descr="C:\Program Files\Common Files\Microsoft Shared\Clipart\cagcat50\BS00554_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743200"/>
            <a:ext cx="3975100" cy="346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AutoShape 8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620000" y="5410200"/>
            <a:ext cx="1143000" cy="1066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</p:spTree>
  </p:cSld>
  <p:clrMapOvr>
    <a:masterClrMapping/>
  </p:clrMapOvr>
  <p:transition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riveb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uxusný">
  <a:themeElements>
    <a:clrScheme name="Luxusný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Luxusný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uxusn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Luxusný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B83D68"/>
    </a:accent1>
    <a:accent2>
      <a:srgbClr val="AC66BB"/>
    </a:accent2>
    <a:accent3>
      <a:srgbClr val="DE6C36"/>
    </a:accent3>
    <a:accent4>
      <a:srgbClr val="F9B639"/>
    </a:accent4>
    <a:accent5>
      <a:srgbClr val="CF6DA4"/>
    </a:accent5>
    <a:accent6>
      <a:srgbClr val="FA8D3D"/>
    </a:accent6>
    <a:hlink>
      <a:srgbClr val="FFDE66"/>
    </a:hlink>
    <a:folHlink>
      <a:srgbClr val="D490C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2546</TotalTime>
  <Words>215</Words>
  <Application>Microsoft Office PowerPoint</Application>
  <PresentationFormat>Prezentácia na obrazovke (4:3)</PresentationFormat>
  <Paragraphs>61</Paragraphs>
  <Slides>23</Slides>
  <Notes>1</Notes>
  <HiddenSlides>2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23</vt:i4>
      </vt:variant>
    </vt:vector>
  </HeadingPairs>
  <TitlesOfParts>
    <vt:vector size="24" baseType="lpstr">
      <vt:lpstr>Luxusný</vt:lpstr>
      <vt:lpstr>OPAKOVANIE: PEDOSFÉRA</vt:lpstr>
      <vt:lpstr>Snímka 2</vt:lpstr>
      <vt:lpstr>Snímka 3</vt:lpstr>
      <vt:lpstr>Snímka 4</vt:lpstr>
      <vt:lpstr>Snímka 5</vt:lpstr>
      <vt:lpstr>Snímka 6</vt:lpstr>
      <vt:lpstr>Snímka 7</vt:lpstr>
      <vt:lpstr>Snímka 8</vt:lpstr>
      <vt:lpstr>Snímka 9</vt:lpstr>
      <vt:lpstr>Snímka 10</vt:lpstr>
      <vt:lpstr>Snímka 11</vt:lpstr>
      <vt:lpstr>Snímka 12</vt:lpstr>
      <vt:lpstr>Snímka 13</vt:lpstr>
      <vt:lpstr>Snímka 14</vt:lpstr>
      <vt:lpstr>Snímka 15</vt:lpstr>
      <vt:lpstr>Snímka 16</vt:lpstr>
      <vt:lpstr>Snímka 17</vt:lpstr>
      <vt:lpstr>Snímka 18</vt:lpstr>
      <vt:lpstr>Snímka 19</vt:lpstr>
      <vt:lpstr>Snímka 20</vt:lpstr>
      <vt:lpstr>Snímka 21</vt:lpstr>
      <vt:lpstr>Snímka 22</vt:lpstr>
      <vt:lpstr>Snímka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xx</dc:creator>
  <cp:lastModifiedBy>hp</cp:lastModifiedBy>
  <cp:revision>84</cp:revision>
  <cp:lastPrinted>1601-01-01T00:00:00Z</cp:lastPrinted>
  <dcterms:created xsi:type="dcterms:W3CDTF">2002-11-29T17:07:47Z</dcterms:created>
  <dcterms:modified xsi:type="dcterms:W3CDTF">2021-05-17T08:07:17Z</dcterms:modified>
</cp:coreProperties>
</file>