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  <p:sldId id="280" r:id="rId9"/>
    <p:sldId id="264" r:id="rId10"/>
    <p:sldId id="281" r:id="rId11"/>
    <p:sldId id="282" r:id="rId12"/>
    <p:sldId id="283" r:id="rId13"/>
    <p:sldId id="284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C5F0"/>
    <a:srgbClr val="FF66FF"/>
    <a:srgbClr val="3FCDFF"/>
    <a:srgbClr val="5BD4FF"/>
    <a:srgbClr val="C1EF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F7C8-2890-4226-A3E9-750FECFD62E5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0F7C8-2890-4226-A3E9-750FECFD62E5}" type="datetimeFigureOut">
              <a:rPr lang="sk-SK" smtClean="0"/>
              <a:pPr/>
              <a:t>16. 9. 2022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DFE0C-D3E3-416E-84AF-33C71664A12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m1.denik.cz/62/c5/1060_cisticka_vody_denik_clanek_solo.jpg" TargetMode="External"/><Relationship Id="rId7" Type="http://schemas.openxmlformats.org/officeDocument/2006/relationships/hyperlink" Target="http://www.beruska8.cz/odkazy/gif.htm" TargetMode="External"/><Relationship Id="rId2" Type="http://schemas.openxmlformats.org/officeDocument/2006/relationships/hyperlink" Target="http://www.markmetal.cz/img/howto/howto_05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g.blesk.cz/img/19/full/480856-img-varenie-jedlo-polievka-recept-novy-cas-pre-zeny-crop.jpg" TargetMode="External"/><Relationship Id="rId5" Type="http://schemas.openxmlformats.org/officeDocument/2006/relationships/hyperlink" Target="http://www.oetker.sk/oetker_sk/file/chapterimages/chutney-mit-zwiebel.jpg" TargetMode="External"/><Relationship Id="rId4" Type="http://schemas.openxmlformats.org/officeDocument/2006/relationships/hyperlink" Target="http://blog.sme.sk/blog/7/138359/hnile-jablka-2.jp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4800" dirty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F</a:t>
            </a:r>
            <a:r>
              <a:rPr lang="sk-SK" sz="48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yzikálne a chemické deje</a:t>
            </a:r>
            <a:endParaRPr lang="sk-SK" sz="4800" dirty="0">
              <a:solidFill>
                <a:schemeClr val="accent4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44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Úlohy</a:t>
            </a:r>
            <a:endParaRPr lang="sk-SK" sz="4400" dirty="0" smtClean="0">
              <a:solidFill>
                <a:schemeClr val="accent4">
                  <a:lumMod val="50000"/>
                </a:schemeClr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Klikni na správny dej!</a:t>
            </a:r>
            <a:endParaRPr lang="sk-SK" dirty="0"/>
          </a:p>
        </p:txBody>
      </p:sp>
      <p:grpSp>
        <p:nvGrpSpPr>
          <p:cNvPr id="3" name="Skupina 3"/>
          <p:cNvGrpSpPr/>
          <p:nvPr/>
        </p:nvGrpSpPr>
        <p:grpSpPr>
          <a:xfrm>
            <a:off x="2571736" y="4929198"/>
            <a:ext cx="4000528" cy="1428761"/>
            <a:chOff x="1357290" y="2071678"/>
            <a:chExt cx="2714644" cy="857256"/>
          </a:xfrm>
        </p:grpSpPr>
        <p:sp>
          <p:nvSpPr>
            <p:cNvPr id="5" name="Zaoblený obdĺžnik 4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357290" y="2248550"/>
              <a:ext cx="2714644" cy="4247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4000" b="1" dirty="0" smtClean="0">
                  <a:solidFill>
                    <a:schemeClr val="bg1"/>
                  </a:solidFill>
                  <a:latin typeface="Arial Narrow" pitchFamily="34" charset="0"/>
                </a:rPr>
                <a:t>Drvenie</a:t>
              </a:r>
              <a:endParaRPr lang="sk-SK" sz="4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Skupina 6"/>
          <p:cNvGrpSpPr/>
          <p:nvPr/>
        </p:nvGrpSpPr>
        <p:grpSpPr>
          <a:xfrm>
            <a:off x="428596" y="4071942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8" name="Zaoblený obdĺžnik 7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7" name="Skupina 12"/>
          <p:cNvGrpSpPr/>
          <p:nvPr/>
        </p:nvGrpSpPr>
        <p:grpSpPr>
          <a:xfrm>
            <a:off x="6072198" y="4000504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14" name="Zaoblený obdĺžnik 13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BlokTextu 14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2" name="Šípka doprava 11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3" name="Skupina 12"/>
          <p:cNvGrpSpPr/>
          <p:nvPr/>
        </p:nvGrpSpPr>
        <p:grpSpPr>
          <a:xfrm>
            <a:off x="500034" y="1500174"/>
            <a:ext cx="8415376" cy="581025"/>
            <a:chOff x="500034" y="1500174"/>
            <a:chExt cx="8415376" cy="581025"/>
          </a:xfrm>
        </p:grpSpPr>
        <p:pic>
          <p:nvPicPr>
            <p:cNvPr id="16" name="Obrázok 15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34" y="1500174"/>
              <a:ext cx="2914650" cy="581025"/>
            </a:xfrm>
            <a:prstGeom prst="rect">
              <a:avLst/>
            </a:prstGeom>
          </p:spPr>
        </p:pic>
        <p:pic>
          <p:nvPicPr>
            <p:cNvPr id="17" name="Obrázok 16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7554" y="1500174"/>
              <a:ext cx="2914650" cy="581025"/>
            </a:xfrm>
            <a:prstGeom prst="rect">
              <a:avLst/>
            </a:prstGeom>
          </p:spPr>
        </p:pic>
        <p:pic>
          <p:nvPicPr>
            <p:cNvPr id="18" name="Obrázok 17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0760" y="1500174"/>
              <a:ext cx="2914650" cy="581025"/>
            </a:xfrm>
            <a:prstGeom prst="rect">
              <a:avLst/>
            </a:prstGeom>
          </p:spPr>
        </p:pic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Klikni na správny dej!</a:t>
            </a:r>
            <a:endParaRPr lang="sk-SK" dirty="0"/>
          </a:p>
        </p:txBody>
      </p:sp>
      <p:grpSp>
        <p:nvGrpSpPr>
          <p:cNvPr id="3" name="Skupina 3"/>
          <p:cNvGrpSpPr/>
          <p:nvPr/>
        </p:nvGrpSpPr>
        <p:grpSpPr>
          <a:xfrm>
            <a:off x="2571736" y="4929198"/>
            <a:ext cx="4000528" cy="1428761"/>
            <a:chOff x="1357290" y="2071678"/>
            <a:chExt cx="2714644" cy="857256"/>
          </a:xfrm>
        </p:grpSpPr>
        <p:sp>
          <p:nvSpPr>
            <p:cNvPr id="5" name="Zaoblený obdĺžnik 4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357290" y="2248550"/>
              <a:ext cx="2714644" cy="4247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4000" b="1" dirty="0" smtClean="0">
                  <a:solidFill>
                    <a:schemeClr val="bg1"/>
                  </a:solidFill>
                  <a:latin typeface="Arial Narrow" pitchFamily="34" charset="0"/>
                </a:rPr>
                <a:t>Horenie </a:t>
              </a:r>
              <a:endParaRPr lang="sk-SK" sz="4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Skupina 6"/>
          <p:cNvGrpSpPr/>
          <p:nvPr/>
        </p:nvGrpSpPr>
        <p:grpSpPr>
          <a:xfrm>
            <a:off x="428596" y="4071942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8" name="Zaoblený obdĺžnik 7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7" name="Skupina 12"/>
          <p:cNvGrpSpPr/>
          <p:nvPr/>
        </p:nvGrpSpPr>
        <p:grpSpPr>
          <a:xfrm>
            <a:off x="6072198" y="4000504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14" name="Zaoblený obdĺžnik 13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BlokTextu 14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2" name="Šípka doprava 11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3" name="Skupina 12"/>
          <p:cNvGrpSpPr/>
          <p:nvPr/>
        </p:nvGrpSpPr>
        <p:grpSpPr>
          <a:xfrm>
            <a:off x="500034" y="1500174"/>
            <a:ext cx="8415376" cy="581025"/>
            <a:chOff x="500034" y="1500174"/>
            <a:chExt cx="8415376" cy="581025"/>
          </a:xfrm>
        </p:grpSpPr>
        <p:pic>
          <p:nvPicPr>
            <p:cNvPr id="16" name="Obrázok 15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34" y="1500174"/>
              <a:ext cx="2914650" cy="581025"/>
            </a:xfrm>
            <a:prstGeom prst="rect">
              <a:avLst/>
            </a:prstGeom>
          </p:spPr>
        </p:pic>
        <p:pic>
          <p:nvPicPr>
            <p:cNvPr id="17" name="Obrázok 16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7554" y="1500174"/>
              <a:ext cx="2914650" cy="581025"/>
            </a:xfrm>
            <a:prstGeom prst="rect">
              <a:avLst/>
            </a:prstGeom>
          </p:spPr>
        </p:pic>
        <p:pic>
          <p:nvPicPr>
            <p:cNvPr id="18" name="Obrázok 17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0760" y="1500174"/>
              <a:ext cx="2914650" cy="581025"/>
            </a:xfrm>
            <a:prstGeom prst="rect">
              <a:avLst/>
            </a:prstGeom>
          </p:spPr>
        </p:pic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Klikni na správny dej!</a:t>
            </a:r>
            <a:endParaRPr lang="sk-SK" dirty="0"/>
          </a:p>
        </p:txBody>
      </p:sp>
      <p:grpSp>
        <p:nvGrpSpPr>
          <p:cNvPr id="3" name="Skupina 3"/>
          <p:cNvGrpSpPr/>
          <p:nvPr/>
        </p:nvGrpSpPr>
        <p:grpSpPr>
          <a:xfrm>
            <a:off x="2571736" y="4929198"/>
            <a:ext cx="4000528" cy="1428761"/>
            <a:chOff x="1357290" y="2071678"/>
            <a:chExt cx="2714644" cy="857256"/>
          </a:xfrm>
        </p:grpSpPr>
        <p:sp>
          <p:nvSpPr>
            <p:cNvPr id="5" name="Zaoblený obdĺžnik 4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357290" y="2248550"/>
              <a:ext cx="2714644" cy="4247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4000" b="1" dirty="0" smtClean="0">
                  <a:solidFill>
                    <a:schemeClr val="bg1"/>
                  </a:solidFill>
                  <a:latin typeface="Arial Narrow" pitchFamily="34" charset="0"/>
                </a:rPr>
                <a:t>Roztieranie </a:t>
              </a:r>
              <a:endParaRPr lang="sk-SK" sz="4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Skupina 6"/>
          <p:cNvGrpSpPr/>
          <p:nvPr/>
        </p:nvGrpSpPr>
        <p:grpSpPr>
          <a:xfrm>
            <a:off x="428596" y="4071942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8" name="Zaoblený obdĺžnik 7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7" name="Skupina 12"/>
          <p:cNvGrpSpPr/>
          <p:nvPr/>
        </p:nvGrpSpPr>
        <p:grpSpPr>
          <a:xfrm>
            <a:off x="6072198" y="4000504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14" name="Zaoblený obdĺžnik 13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BlokTextu 14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2" name="Šípka doprava 11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3" name="Skupina 12"/>
          <p:cNvGrpSpPr/>
          <p:nvPr/>
        </p:nvGrpSpPr>
        <p:grpSpPr>
          <a:xfrm>
            <a:off x="500034" y="1500174"/>
            <a:ext cx="8415376" cy="581025"/>
            <a:chOff x="500034" y="1500174"/>
            <a:chExt cx="8415376" cy="581025"/>
          </a:xfrm>
        </p:grpSpPr>
        <p:pic>
          <p:nvPicPr>
            <p:cNvPr id="16" name="Obrázok 15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34" y="1500174"/>
              <a:ext cx="2914650" cy="581025"/>
            </a:xfrm>
            <a:prstGeom prst="rect">
              <a:avLst/>
            </a:prstGeom>
          </p:spPr>
        </p:pic>
        <p:pic>
          <p:nvPicPr>
            <p:cNvPr id="17" name="Obrázok 16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7554" y="1500174"/>
              <a:ext cx="2914650" cy="581025"/>
            </a:xfrm>
            <a:prstGeom prst="rect">
              <a:avLst/>
            </a:prstGeom>
          </p:spPr>
        </p:pic>
        <p:pic>
          <p:nvPicPr>
            <p:cNvPr id="18" name="Obrázok 17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0760" y="1500174"/>
              <a:ext cx="2914650" cy="581025"/>
            </a:xfrm>
            <a:prstGeom prst="rect">
              <a:avLst/>
            </a:prstGeom>
          </p:spPr>
        </p:pic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Klikni na správny dej!</a:t>
            </a:r>
            <a:endParaRPr lang="sk-SK" dirty="0"/>
          </a:p>
        </p:txBody>
      </p:sp>
      <p:grpSp>
        <p:nvGrpSpPr>
          <p:cNvPr id="3" name="Skupina 3"/>
          <p:cNvGrpSpPr/>
          <p:nvPr/>
        </p:nvGrpSpPr>
        <p:grpSpPr>
          <a:xfrm>
            <a:off x="2571736" y="4929198"/>
            <a:ext cx="4000528" cy="1428761"/>
            <a:chOff x="1357290" y="2071678"/>
            <a:chExt cx="2714644" cy="857256"/>
          </a:xfrm>
        </p:grpSpPr>
        <p:sp>
          <p:nvSpPr>
            <p:cNvPr id="5" name="Zaoblený obdĺžnik 4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357290" y="2248550"/>
              <a:ext cx="2714644" cy="4247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4000" b="1" dirty="0" smtClean="0">
                  <a:solidFill>
                    <a:schemeClr val="bg1"/>
                  </a:solidFill>
                  <a:latin typeface="Arial Narrow" pitchFamily="34" charset="0"/>
                </a:rPr>
                <a:t>Dýchanie </a:t>
              </a:r>
              <a:endParaRPr lang="sk-SK" sz="4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Skupina 6"/>
          <p:cNvGrpSpPr/>
          <p:nvPr/>
        </p:nvGrpSpPr>
        <p:grpSpPr>
          <a:xfrm>
            <a:off x="428596" y="4071942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8" name="Zaoblený obdĺžnik 7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7" name="Skupina 12"/>
          <p:cNvGrpSpPr/>
          <p:nvPr/>
        </p:nvGrpSpPr>
        <p:grpSpPr>
          <a:xfrm>
            <a:off x="6072198" y="4000504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14" name="Zaoblený obdĺžnik 13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BlokTextu 14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2" name="Šípka doprava 11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3" name="Skupina 12"/>
          <p:cNvGrpSpPr/>
          <p:nvPr/>
        </p:nvGrpSpPr>
        <p:grpSpPr>
          <a:xfrm>
            <a:off x="500034" y="1500174"/>
            <a:ext cx="8415376" cy="581025"/>
            <a:chOff x="500034" y="1500174"/>
            <a:chExt cx="8415376" cy="581025"/>
          </a:xfrm>
        </p:grpSpPr>
        <p:pic>
          <p:nvPicPr>
            <p:cNvPr id="16" name="Obrázok 15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34" y="1500174"/>
              <a:ext cx="2914650" cy="581025"/>
            </a:xfrm>
            <a:prstGeom prst="rect">
              <a:avLst/>
            </a:prstGeom>
          </p:spPr>
        </p:pic>
        <p:pic>
          <p:nvPicPr>
            <p:cNvPr id="17" name="Obrázok 16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7554" y="1500174"/>
              <a:ext cx="2914650" cy="581025"/>
            </a:xfrm>
            <a:prstGeom prst="rect">
              <a:avLst/>
            </a:prstGeom>
          </p:spPr>
        </p:pic>
        <p:pic>
          <p:nvPicPr>
            <p:cNvPr id="18" name="Obrázok 17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0760" y="1500174"/>
              <a:ext cx="2914650" cy="581025"/>
            </a:xfrm>
            <a:prstGeom prst="rect">
              <a:avLst/>
            </a:prstGeom>
          </p:spPr>
        </p:pic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2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V domácnosti sa často stretávame s fyzikálnymi aj chemickými dejmi. </a:t>
            </a:r>
            <a:endParaRPr lang="sk-SK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grpSp>
        <p:nvGrpSpPr>
          <p:cNvPr id="4" name="Skupina 3"/>
          <p:cNvGrpSpPr/>
          <p:nvPr/>
        </p:nvGrpSpPr>
        <p:grpSpPr>
          <a:xfrm>
            <a:off x="214282" y="1428736"/>
            <a:ext cx="2160000" cy="2160000"/>
            <a:chOff x="1357290" y="1928802"/>
            <a:chExt cx="2160000" cy="2160000"/>
          </a:xfrm>
        </p:grpSpPr>
        <p:sp>
          <p:nvSpPr>
            <p:cNvPr id="5" name="Šesťcípa hviezda 4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3000">
                  <a:srgbClr val="3333FF"/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rgbClr val="3333FF"/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Hrdzavenie</a:t>
              </a:r>
            </a:p>
            <a:p>
              <a:pPr algn="ctr"/>
              <a:r>
                <a:rPr lang="sk-SK" sz="2400" b="1" dirty="0" smtClean="0">
                  <a:latin typeface="Arial Narrow" pitchFamily="34" charset="0"/>
                </a:rPr>
                <a:t>plota</a:t>
              </a:r>
              <a:endParaRPr lang="sk-SK" sz="2400" b="1" dirty="0">
                <a:latin typeface="Arial Narrow" pitchFamily="34" charset="0"/>
              </a:endParaRPr>
            </a:p>
          </p:txBody>
        </p:sp>
      </p:grpSp>
      <p:grpSp>
        <p:nvGrpSpPr>
          <p:cNvPr id="13" name="Skupina 12"/>
          <p:cNvGrpSpPr/>
          <p:nvPr/>
        </p:nvGrpSpPr>
        <p:grpSpPr>
          <a:xfrm>
            <a:off x="857224" y="3786190"/>
            <a:ext cx="2160000" cy="2160000"/>
            <a:chOff x="1357290" y="1928802"/>
            <a:chExt cx="2160000" cy="2160000"/>
          </a:xfrm>
        </p:grpSpPr>
        <p:sp>
          <p:nvSpPr>
            <p:cNvPr id="14" name="Šesťcípa hviezda 13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rgbClr val="00B0F0"/>
                </a:gs>
                <a:gs pos="50000">
                  <a:srgbClr val="C1EFFF"/>
                </a:gs>
                <a:gs pos="100000">
                  <a:srgbClr val="00B0F0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BlokTextu 14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Chemický dej</a:t>
              </a:r>
            </a:p>
          </p:txBody>
        </p:sp>
      </p:grpSp>
      <p:sp>
        <p:nvSpPr>
          <p:cNvPr id="16" name="Šípka doprava 15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23" name="Skupina 22"/>
          <p:cNvGrpSpPr/>
          <p:nvPr/>
        </p:nvGrpSpPr>
        <p:grpSpPr>
          <a:xfrm>
            <a:off x="3929058" y="4143380"/>
            <a:ext cx="3429024" cy="2486023"/>
            <a:chOff x="4143372" y="4000504"/>
            <a:chExt cx="3429024" cy="2486023"/>
          </a:xfrm>
        </p:grpSpPr>
        <p:pic>
          <p:nvPicPr>
            <p:cNvPr id="20" name="Zástupný symbol obsahu 18" descr="toreads024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2" y="4143380"/>
              <a:ext cx="1868076" cy="234314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21" name="Obdĺžniková bublina 20"/>
            <p:cNvSpPr/>
            <p:nvPr/>
          </p:nvSpPr>
          <p:spPr>
            <a:xfrm>
              <a:off x="5929322" y="4000504"/>
              <a:ext cx="1643074" cy="928694"/>
            </a:xfrm>
            <a:prstGeom prst="wedgeRectCallout">
              <a:avLst>
                <a:gd name="adj1" fmla="val -84461"/>
                <a:gd name="adj2" fmla="val 109073"/>
              </a:avLst>
            </a:prstGeom>
            <a:gradFill>
              <a:gsLst>
                <a:gs pos="0">
                  <a:srgbClr val="5BD4FF"/>
                </a:gs>
                <a:gs pos="32000">
                  <a:srgbClr val="C1EFFF"/>
                </a:gs>
                <a:gs pos="86000">
                  <a:srgbClr val="3FCDFF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6143636" y="4214818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Naozaj?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4786314" y="1428736"/>
            <a:ext cx="4095762" cy="2547940"/>
            <a:chOff x="4429124" y="1428736"/>
            <a:chExt cx="4095762" cy="2547940"/>
          </a:xfrm>
        </p:grpSpPr>
        <p:pic>
          <p:nvPicPr>
            <p:cNvPr id="18" name="Zástupný symbol obsahu 16" descr="skriatok_2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3636" y="1785926"/>
              <a:ext cx="2381250" cy="21907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24" name="Obdĺžniková bublina 23"/>
            <p:cNvSpPr/>
            <p:nvPr/>
          </p:nvSpPr>
          <p:spPr>
            <a:xfrm>
              <a:off x="4429124" y="1428736"/>
              <a:ext cx="1643074" cy="928694"/>
            </a:xfrm>
            <a:prstGeom prst="wedgeRectCallout">
              <a:avLst>
                <a:gd name="adj1" fmla="val 84846"/>
                <a:gd name="adj2" fmla="val 110460"/>
              </a:avLst>
            </a:prstGeom>
            <a:gradFill>
              <a:gsLst>
                <a:gs pos="0">
                  <a:srgbClr val="FF66FF"/>
                </a:gs>
                <a:gs pos="32000">
                  <a:srgbClr val="FFC5F0"/>
                </a:gs>
                <a:gs pos="86000">
                  <a:srgbClr val="FF33CC"/>
                </a:gs>
              </a:gsLst>
              <a:lin ang="5400000" scaled="0"/>
            </a:gradFill>
            <a:ln>
              <a:solidFill>
                <a:srgbClr val="FF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5" name="BlokTextu 24"/>
            <p:cNvSpPr txBox="1"/>
            <p:nvPr/>
          </p:nvSpPr>
          <p:spPr>
            <a:xfrm>
              <a:off x="4500562" y="1643050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Správne!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2428860" y="2071678"/>
            <a:ext cx="2160000" cy="2160000"/>
            <a:chOff x="1357290" y="1928802"/>
            <a:chExt cx="2160000" cy="2160000"/>
          </a:xfrm>
        </p:grpSpPr>
        <p:sp>
          <p:nvSpPr>
            <p:cNvPr id="11" name="Šesťcípa hviezda 10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Fyzikálny dej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grpSp>
        <p:nvGrpSpPr>
          <p:cNvPr id="4" name="Skupina 3"/>
          <p:cNvGrpSpPr/>
          <p:nvPr/>
        </p:nvGrpSpPr>
        <p:grpSpPr>
          <a:xfrm>
            <a:off x="4500562" y="4143380"/>
            <a:ext cx="2160000" cy="2160000"/>
            <a:chOff x="1357290" y="1928802"/>
            <a:chExt cx="2160000" cy="2160000"/>
          </a:xfrm>
        </p:grpSpPr>
        <p:sp>
          <p:nvSpPr>
            <p:cNvPr id="5" name="Šesťcípa hviezda 4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3000">
                  <a:srgbClr val="3333FF"/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rgbClr val="3333FF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Sušenie bielizne</a:t>
              </a:r>
            </a:p>
          </p:txBody>
        </p:sp>
      </p:grpSp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2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V domácnosti sa často stretávame s fyzikálnymi aj chemickými dejmi. </a:t>
            </a:r>
            <a:endParaRPr lang="sk-SK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2786050" y="2643182"/>
            <a:ext cx="2160000" cy="2160000"/>
            <a:chOff x="1357290" y="1928802"/>
            <a:chExt cx="2160000" cy="2160000"/>
          </a:xfrm>
        </p:grpSpPr>
        <p:sp>
          <p:nvSpPr>
            <p:cNvPr id="9" name="Šesťcípa hviezda 8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Fyzikálny dej</a:t>
              </a:r>
            </a:p>
          </p:txBody>
        </p:sp>
      </p:grpSp>
      <p:sp>
        <p:nvSpPr>
          <p:cNvPr id="14" name="Šípka doprava 13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5" name="Skupina 14"/>
          <p:cNvGrpSpPr/>
          <p:nvPr/>
        </p:nvGrpSpPr>
        <p:grpSpPr>
          <a:xfrm>
            <a:off x="214282" y="1714488"/>
            <a:ext cx="3429024" cy="2486023"/>
            <a:chOff x="4143372" y="4000504"/>
            <a:chExt cx="3429024" cy="2486023"/>
          </a:xfrm>
        </p:grpSpPr>
        <p:pic>
          <p:nvPicPr>
            <p:cNvPr id="16" name="Zástupný symbol obsahu 18" descr="toreads024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2" y="4143380"/>
              <a:ext cx="1868076" cy="234314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17" name="Obdĺžniková bublina 16"/>
            <p:cNvSpPr/>
            <p:nvPr/>
          </p:nvSpPr>
          <p:spPr>
            <a:xfrm>
              <a:off x="5929322" y="4000504"/>
              <a:ext cx="1643074" cy="928694"/>
            </a:xfrm>
            <a:prstGeom prst="wedgeRectCallout">
              <a:avLst>
                <a:gd name="adj1" fmla="val -84461"/>
                <a:gd name="adj2" fmla="val 109073"/>
              </a:avLst>
            </a:prstGeom>
            <a:gradFill>
              <a:gsLst>
                <a:gs pos="0">
                  <a:srgbClr val="5BD4FF"/>
                </a:gs>
                <a:gs pos="32000">
                  <a:srgbClr val="C1EFFF"/>
                </a:gs>
                <a:gs pos="86000">
                  <a:srgbClr val="3FCDFF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6143636" y="4214818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Naozaj?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4429124" y="1428736"/>
            <a:ext cx="4095762" cy="2547940"/>
            <a:chOff x="4429124" y="1428736"/>
            <a:chExt cx="4095762" cy="2547940"/>
          </a:xfrm>
        </p:grpSpPr>
        <p:pic>
          <p:nvPicPr>
            <p:cNvPr id="20" name="Zástupný symbol obsahu 16" descr="skriatok_2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3636" y="1785926"/>
              <a:ext cx="2381250" cy="21907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21" name="Obdĺžniková bublina 20"/>
            <p:cNvSpPr/>
            <p:nvPr/>
          </p:nvSpPr>
          <p:spPr>
            <a:xfrm>
              <a:off x="4429124" y="1428736"/>
              <a:ext cx="1643074" cy="928694"/>
            </a:xfrm>
            <a:prstGeom prst="wedgeRectCallout">
              <a:avLst>
                <a:gd name="adj1" fmla="val 84846"/>
                <a:gd name="adj2" fmla="val 110460"/>
              </a:avLst>
            </a:prstGeom>
            <a:gradFill>
              <a:gsLst>
                <a:gs pos="0">
                  <a:srgbClr val="FF66FF"/>
                </a:gs>
                <a:gs pos="32000">
                  <a:srgbClr val="FFC5F0"/>
                </a:gs>
                <a:gs pos="86000">
                  <a:srgbClr val="FF33CC"/>
                </a:gs>
              </a:gsLst>
              <a:lin ang="5400000" scaled="0"/>
            </a:gradFill>
            <a:ln>
              <a:solidFill>
                <a:srgbClr val="FF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4500562" y="1643050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Správne!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1" name="Skupina 10"/>
          <p:cNvGrpSpPr/>
          <p:nvPr/>
        </p:nvGrpSpPr>
        <p:grpSpPr>
          <a:xfrm>
            <a:off x="1285852" y="4429132"/>
            <a:ext cx="2160000" cy="2160000"/>
            <a:chOff x="1357290" y="1928802"/>
            <a:chExt cx="2160000" cy="2160000"/>
          </a:xfrm>
        </p:grpSpPr>
        <p:sp>
          <p:nvSpPr>
            <p:cNvPr id="12" name="Šesťcípa hviezda 11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rgbClr val="00B0F0"/>
                </a:gs>
                <a:gs pos="50000">
                  <a:srgbClr val="C1EFFF"/>
                </a:gs>
                <a:gs pos="100000">
                  <a:srgbClr val="00B0F0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Chemický dej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grpSp>
        <p:nvGrpSpPr>
          <p:cNvPr id="4" name="Skupina 3"/>
          <p:cNvGrpSpPr/>
          <p:nvPr/>
        </p:nvGrpSpPr>
        <p:grpSpPr>
          <a:xfrm>
            <a:off x="4857752" y="4500570"/>
            <a:ext cx="2160000" cy="2160000"/>
            <a:chOff x="1357290" y="1928802"/>
            <a:chExt cx="2160000" cy="2160000"/>
          </a:xfrm>
        </p:grpSpPr>
        <p:sp>
          <p:nvSpPr>
            <p:cNvPr id="5" name="Šesťcípa hviezda 4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3000">
                  <a:srgbClr val="3333FF"/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rgbClr val="3333FF"/>
                </a:gs>
              </a:gsLst>
              <a:lin ang="5400000" scaled="0"/>
            </a:gra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357290" y="2428868"/>
              <a:ext cx="21431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Odstraňovanie vodného kameňa</a:t>
              </a:r>
            </a:p>
          </p:txBody>
        </p:sp>
      </p:grpSp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2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V domácnosti sa často stretávame s fyzikálnymi aj chemickými dejmi. </a:t>
            </a:r>
            <a:endParaRPr lang="sk-SK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1" name="Skupina 10"/>
          <p:cNvGrpSpPr/>
          <p:nvPr/>
        </p:nvGrpSpPr>
        <p:grpSpPr>
          <a:xfrm>
            <a:off x="1571604" y="4500570"/>
            <a:ext cx="2160000" cy="2160000"/>
            <a:chOff x="1357290" y="1928802"/>
            <a:chExt cx="2160000" cy="2160000"/>
          </a:xfrm>
        </p:grpSpPr>
        <p:sp>
          <p:nvSpPr>
            <p:cNvPr id="12" name="Šesťcípa hviezda 11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rgbClr val="00B0F0"/>
                </a:gs>
                <a:gs pos="50000">
                  <a:srgbClr val="C1EFFF"/>
                </a:gs>
                <a:gs pos="100000">
                  <a:srgbClr val="00B0F0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Chemický dej</a:t>
              </a:r>
            </a:p>
          </p:txBody>
        </p:sp>
      </p:grpSp>
      <p:sp>
        <p:nvSpPr>
          <p:cNvPr id="14" name="Šípka doprava 13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5" name="Skupina 14"/>
          <p:cNvGrpSpPr/>
          <p:nvPr/>
        </p:nvGrpSpPr>
        <p:grpSpPr>
          <a:xfrm>
            <a:off x="214282" y="2214554"/>
            <a:ext cx="3429024" cy="2486023"/>
            <a:chOff x="4143372" y="4000504"/>
            <a:chExt cx="3429024" cy="2486023"/>
          </a:xfrm>
        </p:grpSpPr>
        <p:pic>
          <p:nvPicPr>
            <p:cNvPr id="16" name="Zástupný symbol obsahu 18" descr="toreads024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2" y="4143380"/>
              <a:ext cx="1868076" cy="234314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17" name="Obdĺžniková bublina 16"/>
            <p:cNvSpPr/>
            <p:nvPr/>
          </p:nvSpPr>
          <p:spPr>
            <a:xfrm>
              <a:off x="5929322" y="4000504"/>
              <a:ext cx="1643074" cy="928694"/>
            </a:xfrm>
            <a:prstGeom prst="wedgeRectCallout">
              <a:avLst>
                <a:gd name="adj1" fmla="val -84461"/>
                <a:gd name="adj2" fmla="val 109073"/>
              </a:avLst>
            </a:prstGeom>
            <a:gradFill>
              <a:gsLst>
                <a:gs pos="0">
                  <a:srgbClr val="5BD4FF"/>
                </a:gs>
                <a:gs pos="32000">
                  <a:srgbClr val="C1EFFF"/>
                </a:gs>
                <a:gs pos="86000">
                  <a:srgbClr val="3FCDFF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6143636" y="4214818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Naozaj?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4786314" y="2071678"/>
            <a:ext cx="4095762" cy="2547940"/>
            <a:chOff x="4429124" y="1428736"/>
            <a:chExt cx="4095762" cy="2547940"/>
          </a:xfrm>
        </p:grpSpPr>
        <p:pic>
          <p:nvPicPr>
            <p:cNvPr id="20" name="Zástupný symbol obsahu 16" descr="skriatok_2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3636" y="1785926"/>
              <a:ext cx="2381250" cy="21907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21" name="Obdĺžniková bublina 20"/>
            <p:cNvSpPr/>
            <p:nvPr/>
          </p:nvSpPr>
          <p:spPr>
            <a:xfrm>
              <a:off x="4429124" y="1428736"/>
              <a:ext cx="1643074" cy="928694"/>
            </a:xfrm>
            <a:prstGeom prst="wedgeRectCallout">
              <a:avLst>
                <a:gd name="adj1" fmla="val 84846"/>
                <a:gd name="adj2" fmla="val 110460"/>
              </a:avLst>
            </a:prstGeom>
            <a:gradFill>
              <a:gsLst>
                <a:gs pos="0">
                  <a:srgbClr val="FF66FF"/>
                </a:gs>
                <a:gs pos="32000">
                  <a:srgbClr val="FFC5F0"/>
                </a:gs>
                <a:gs pos="86000">
                  <a:srgbClr val="FF33CC"/>
                </a:gs>
              </a:gsLst>
              <a:lin ang="5400000" scaled="0"/>
            </a:gradFill>
            <a:ln>
              <a:solidFill>
                <a:srgbClr val="FF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4500562" y="1643050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Správne!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8" name="Skupina 7"/>
          <p:cNvGrpSpPr/>
          <p:nvPr/>
        </p:nvGrpSpPr>
        <p:grpSpPr>
          <a:xfrm>
            <a:off x="3143240" y="3000372"/>
            <a:ext cx="2160000" cy="2160000"/>
            <a:chOff x="1357290" y="1928802"/>
            <a:chExt cx="2160000" cy="2160000"/>
          </a:xfrm>
        </p:grpSpPr>
        <p:sp>
          <p:nvSpPr>
            <p:cNvPr id="9" name="Šesťcípa hviezda 8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Fyzikálny dej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2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V domácnosti sa často stretávame s fyzikálnymi aj chemickými dejmi. </a:t>
            </a:r>
            <a:endParaRPr lang="sk-SK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642910" y="928670"/>
            <a:ext cx="2160000" cy="2160000"/>
            <a:chOff x="1357290" y="1928802"/>
            <a:chExt cx="2160000" cy="2160000"/>
          </a:xfrm>
        </p:grpSpPr>
        <p:sp>
          <p:nvSpPr>
            <p:cNvPr id="9" name="Šesťcípa hviezda 8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Fyzikálny dej</a:t>
              </a:r>
            </a:p>
          </p:txBody>
        </p:sp>
      </p:grpSp>
      <p:grpSp>
        <p:nvGrpSpPr>
          <p:cNvPr id="4" name="Skupina 3"/>
          <p:cNvGrpSpPr/>
          <p:nvPr/>
        </p:nvGrpSpPr>
        <p:grpSpPr>
          <a:xfrm>
            <a:off x="3500430" y="4429132"/>
            <a:ext cx="2160000" cy="2160000"/>
            <a:chOff x="1357290" y="1928802"/>
            <a:chExt cx="2160000" cy="2160000"/>
          </a:xfrm>
        </p:grpSpPr>
        <p:sp>
          <p:nvSpPr>
            <p:cNvPr id="5" name="Šesťcípa hviezda 4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3000">
                  <a:srgbClr val="3333FF"/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rgbClr val="3333FF"/>
                </a:gs>
              </a:gsLst>
              <a:lin ang="5400000" scaled="0"/>
            </a:gra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Varenie</a:t>
              </a:r>
            </a:p>
            <a:p>
              <a:pPr algn="ctr"/>
              <a:r>
                <a:rPr lang="sk-SK" sz="2400" b="1" dirty="0" smtClean="0">
                  <a:latin typeface="Arial Narrow" pitchFamily="34" charset="0"/>
                </a:rPr>
                <a:t>vody</a:t>
              </a:r>
            </a:p>
          </p:txBody>
        </p:sp>
      </p:grpSp>
      <p:sp>
        <p:nvSpPr>
          <p:cNvPr id="14" name="Šípka doprava 13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5" name="Skupina 14"/>
          <p:cNvGrpSpPr/>
          <p:nvPr/>
        </p:nvGrpSpPr>
        <p:grpSpPr>
          <a:xfrm>
            <a:off x="857224" y="3143248"/>
            <a:ext cx="3429024" cy="2486023"/>
            <a:chOff x="4143372" y="4000504"/>
            <a:chExt cx="3429024" cy="2486023"/>
          </a:xfrm>
        </p:grpSpPr>
        <p:pic>
          <p:nvPicPr>
            <p:cNvPr id="16" name="Zástupný symbol obsahu 18" descr="toreads024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2" y="4143380"/>
              <a:ext cx="1868076" cy="234314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17" name="Obdĺžniková bublina 16"/>
            <p:cNvSpPr/>
            <p:nvPr/>
          </p:nvSpPr>
          <p:spPr>
            <a:xfrm>
              <a:off x="5929322" y="4000504"/>
              <a:ext cx="1643074" cy="928694"/>
            </a:xfrm>
            <a:prstGeom prst="wedgeRectCallout">
              <a:avLst>
                <a:gd name="adj1" fmla="val -84461"/>
                <a:gd name="adj2" fmla="val 109073"/>
              </a:avLst>
            </a:prstGeom>
            <a:gradFill>
              <a:gsLst>
                <a:gs pos="0">
                  <a:srgbClr val="5BD4FF"/>
                </a:gs>
                <a:gs pos="32000">
                  <a:srgbClr val="C1EFFF"/>
                </a:gs>
                <a:gs pos="86000">
                  <a:srgbClr val="3FCDFF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6143636" y="4214818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Naozaj?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4786314" y="3143248"/>
            <a:ext cx="4095762" cy="2547940"/>
            <a:chOff x="4429124" y="1428736"/>
            <a:chExt cx="4095762" cy="2547940"/>
          </a:xfrm>
        </p:grpSpPr>
        <p:pic>
          <p:nvPicPr>
            <p:cNvPr id="20" name="Zástupný symbol obsahu 16" descr="skriatok_2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3636" y="1785926"/>
              <a:ext cx="2381250" cy="21907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21" name="Obdĺžniková bublina 20"/>
            <p:cNvSpPr/>
            <p:nvPr/>
          </p:nvSpPr>
          <p:spPr>
            <a:xfrm>
              <a:off x="4429124" y="1428736"/>
              <a:ext cx="1643074" cy="928694"/>
            </a:xfrm>
            <a:prstGeom prst="wedgeRectCallout">
              <a:avLst>
                <a:gd name="adj1" fmla="val 84846"/>
                <a:gd name="adj2" fmla="val 110460"/>
              </a:avLst>
            </a:prstGeom>
            <a:gradFill>
              <a:gsLst>
                <a:gs pos="0">
                  <a:srgbClr val="FF66FF"/>
                </a:gs>
                <a:gs pos="32000">
                  <a:srgbClr val="FFC5F0"/>
                </a:gs>
                <a:gs pos="86000">
                  <a:srgbClr val="FF33CC"/>
                </a:gs>
              </a:gsLst>
              <a:lin ang="5400000" scaled="0"/>
            </a:gradFill>
            <a:ln>
              <a:solidFill>
                <a:srgbClr val="FF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4500562" y="1643050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Správne!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1" name="Skupina 10"/>
          <p:cNvGrpSpPr/>
          <p:nvPr/>
        </p:nvGrpSpPr>
        <p:grpSpPr>
          <a:xfrm>
            <a:off x="6357950" y="928670"/>
            <a:ext cx="2160000" cy="2160000"/>
            <a:chOff x="1357290" y="1928802"/>
            <a:chExt cx="2160000" cy="2160000"/>
          </a:xfrm>
        </p:grpSpPr>
        <p:sp>
          <p:nvSpPr>
            <p:cNvPr id="12" name="Šesťcípa hviezda 11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rgbClr val="00B0F0"/>
                </a:gs>
                <a:gs pos="50000">
                  <a:srgbClr val="C1EFFF"/>
                </a:gs>
                <a:gs pos="100000">
                  <a:srgbClr val="00B0F0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Chemický dej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grpSp>
        <p:nvGrpSpPr>
          <p:cNvPr id="4" name="Skupina 3"/>
          <p:cNvGrpSpPr/>
          <p:nvPr/>
        </p:nvGrpSpPr>
        <p:grpSpPr>
          <a:xfrm>
            <a:off x="4857752" y="4214818"/>
            <a:ext cx="2160000" cy="2160000"/>
            <a:chOff x="1357290" y="1928802"/>
            <a:chExt cx="2160000" cy="2160000"/>
          </a:xfrm>
        </p:grpSpPr>
        <p:sp>
          <p:nvSpPr>
            <p:cNvPr id="5" name="Šesťcípa hviezda 4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3000">
                  <a:srgbClr val="3333FF"/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rgbClr val="3333FF"/>
                </a:gs>
              </a:gsLst>
              <a:lin ang="5400000" scaled="0"/>
            </a:gra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Cedenie cestovín</a:t>
              </a:r>
            </a:p>
          </p:txBody>
        </p:sp>
      </p:grpSp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2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V domácnosti sa často stretávame s fyzikálnymi aj chemickými dejmi. </a:t>
            </a:r>
            <a:endParaRPr lang="sk-SK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000364" y="2571744"/>
            <a:ext cx="2160000" cy="2160000"/>
            <a:chOff x="1357290" y="1928802"/>
            <a:chExt cx="2160000" cy="2160000"/>
          </a:xfrm>
        </p:grpSpPr>
        <p:sp>
          <p:nvSpPr>
            <p:cNvPr id="9" name="Šesťcípa hviezda 8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Fyzikálny dej</a:t>
              </a:r>
            </a:p>
          </p:txBody>
        </p:sp>
      </p:grpSp>
      <p:sp>
        <p:nvSpPr>
          <p:cNvPr id="14" name="Šípka doprava 13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5" name="Skupina 14"/>
          <p:cNvGrpSpPr/>
          <p:nvPr/>
        </p:nvGrpSpPr>
        <p:grpSpPr>
          <a:xfrm>
            <a:off x="285720" y="1714488"/>
            <a:ext cx="3429024" cy="2486023"/>
            <a:chOff x="4143372" y="4000504"/>
            <a:chExt cx="3429024" cy="2486023"/>
          </a:xfrm>
        </p:grpSpPr>
        <p:pic>
          <p:nvPicPr>
            <p:cNvPr id="16" name="Zástupný symbol obsahu 18" descr="toreads024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2" y="4143380"/>
              <a:ext cx="1868076" cy="234314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17" name="Obdĺžniková bublina 16"/>
            <p:cNvSpPr/>
            <p:nvPr/>
          </p:nvSpPr>
          <p:spPr>
            <a:xfrm>
              <a:off x="5929322" y="4000504"/>
              <a:ext cx="1643074" cy="928694"/>
            </a:xfrm>
            <a:prstGeom prst="wedgeRectCallout">
              <a:avLst>
                <a:gd name="adj1" fmla="val -84461"/>
                <a:gd name="adj2" fmla="val 109073"/>
              </a:avLst>
            </a:prstGeom>
            <a:gradFill>
              <a:gsLst>
                <a:gs pos="0">
                  <a:srgbClr val="5BD4FF"/>
                </a:gs>
                <a:gs pos="32000">
                  <a:srgbClr val="C1EFFF"/>
                </a:gs>
                <a:gs pos="86000">
                  <a:srgbClr val="3FCDFF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6143636" y="4214818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Naozaj?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4786314" y="1500174"/>
            <a:ext cx="4095762" cy="2547940"/>
            <a:chOff x="4429124" y="1428736"/>
            <a:chExt cx="4095762" cy="2547940"/>
          </a:xfrm>
        </p:grpSpPr>
        <p:pic>
          <p:nvPicPr>
            <p:cNvPr id="20" name="Zástupný symbol obsahu 16" descr="skriatok_2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3636" y="1785926"/>
              <a:ext cx="2381250" cy="21907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21" name="Obdĺžniková bublina 20"/>
            <p:cNvSpPr/>
            <p:nvPr/>
          </p:nvSpPr>
          <p:spPr>
            <a:xfrm>
              <a:off x="4429124" y="1428736"/>
              <a:ext cx="1643074" cy="928694"/>
            </a:xfrm>
            <a:prstGeom prst="wedgeRectCallout">
              <a:avLst>
                <a:gd name="adj1" fmla="val 84846"/>
                <a:gd name="adj2" fmla="val 110460"/>
              </a:avLst>
            </a:prstGeom>
            <a:gradFill>
              <a:gsLst>
                <a:gs pos="0">
                  <a:srgbClr val="FF66FF"/>
                </a:gs>
                <a:gs pos="32000">
                  <a:srgbClr val="FFC5F0"/>
                </a:gs>
                <a:gs pos="86000">
                  <a:srgbClr val="FF33CC"/>
                </a:gs>
              </a:gsLst>
              <a:lin ang="5400000" scaled="0"/>
            </a:gradFill>
            <a:ln>
              <a:solidFill>
                <a:srgbClr val="FF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4500562" y="1643050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Správne!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1" name="Skupina 10"/>
          <p:cNvGrpSpPr/>
          <p:nvPr/>
        </p:nvGrpSpPr>
        <p:grpSpPr>
          <a:xfrm>
            <a:off x="1071538" y="4071942"/>
            <a:ext cx="2160000" cy="2160000"/>
            <a:chOff x="1357290" y="1928802"/>
            <a:chExt cx="2160000" cy="2160000"/>
          </a:xfrm>
        </p:grpSpPr>
        <p:sp>
          <p:nvSpPr>
            <p:cNvPr id="12" name="Šesťcípa hviezda 11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rgbClr val="00B0F0"/>
                </a:gs>
                <a:gs pos="50000">
                  <a:srgbClr val="C1EFFF"/>
                </a:gs>
                <a:gs pos="100000">
                  <a:srgbClr val="00B0F0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Chemický dej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grpSp>
        <p:nvGrpSpPr>
          <p:cNvPr id="4" name="Skupina 3"/>
          <p:cNvGrpSpPr/>
          <p:nvPr/>
        </p:nvGrpSpPr>
        <p:grpSpPr>
          <a:xfrm>
            <a:off x="3000364" y="2643182"/>
            <a:ext cx="2160000" cy="2160000"/>
            <a:chOff x="1357290" y="1928802"/>
            <a:chExt cx="2160000" cy="2160000"/>
          </a:xfrm>
        </p:grpSpPr>
        <p:sp>
          <p:nvSpPr>
            <p:cNvPr id="5" name="Šesťcípa hviezda 4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3000">
                  <a:srgbClr val="3333FF"/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rgbClr val="3333FF"/>
                </a:gs>
              </a:gsLst>
              <a:lin ang="5400000" scaled="0"/>
            </a:gra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Varenie potravín</a:t>
              </a:r>
            </a:p>
          </p:txBody>
        </p:sp>
      </p:grpSp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2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V domácnosti sa často stretávame s fyzikálnymi aj chemickými dejmi. </a:t>
            </a:r>
            <a:endParaRPr lang="sk-SK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1" name="Skupina 10"/>
          <p:cNvGrpSpPr/>
          <p:nvPr/>
        </p:nvGrpSpPr>
        <p:grpSpPr>
          <a:xfrm>
            <a:off x="785786" y="1428736"/>
            <a:ext cx="2160000" cy="2160000"/>
            <a:chOff x="1357290" y="1928802"/>
            <a:chExt cx="2160000" cy="2160000"/>
          </a:xfrm>
        </p:grpSpPr>
        <p:sp>
          <p:nvSpPr>
            <p:cNvPr id="12" name="Šesťcípa hviezda 11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rgbClr val="00B0F0"/>
                </a:gs>
                <a:gs pos="50000">
                  <a:srgbClr val="C1EFFF"/>
                </a:gs>
                <a:gs pos="100000">
                  <a:srgbClr val="00B0F0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Chemický dej</a:t>
              </a:r>
            </a:p>
          </p:txBody>
        </p:sp>
      </p:grpSp>
      <p:sp>
        <p:nvSpPr>
          <p:cNvPr id="14" name="Šípka doprava 13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5" name="Skupina 14"/>
          <p:cNvGrpSpPr/>
          <p:nvPr/>
        </p:nvGrpSpPr>
        <p:grpSpPr>
          <a:xfrm>
            <a:off x="4929190" y="4214818"/>
            <a:ext cx="3429024" cy="2486023"/>
            <a:chOff x="4143372" y="4000504"/>
            <a:chExt cx="3429024" cy="2486023"/>
          </a:xfrm>
        </p:grpSpPr>
        <p:pic>
          <p:nvPicPr>
            <p:cNvPr id="16" name="Zástupný symbol obsahu 18" descr="toreads024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2" y="4143380"/>
              <a:ext cx="1868076" cy="234314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17" name="Obdĺžniková bublina 16"/>
            <p:cNvSpPr/>
            <p:nvPr/>
          </p:nvSpPr>
          <p:spPr>
            <a:xfrm>
              <a:off x="5929322" y="4000504"/>
              <a:ext cx="1643074" cy="928694"/>
            </a:xfrm>
            <a:prstGeom prst="wedgeRectCallout">
              <a:avLst>
                <a:gd name="adj1" fmla="val -84461"/>
                <a:gd name="adj2" fmla="val 109073"/>
              </a:avLst>
            </a:prstGeom>
            <a:gradFill>
              <a:gsLst>
                <a:gs pos="0">
                  <a:srgbClr val="5BD4FF"/>
                </a:gs>
                <a:gs pos="32000">
                  <a:srgbClr val="C1EFFF"/>
                </a:gs>
                <a:gs pos="86000">
                  <a:srgbClr val="3FCDFF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6143636" y="4214818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Naozaj?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4429124" y="1428736"/>
            <a:ext cx="4095762" cy="2547940"/>
            <a:chOff x="4429124" y="1428736"/>
            <a:chExt cx="4095762" cy="2547940"/>
          </a:xfrm>
        </p:grpSpPr>
        <p:pic>
          <p:nvPicPr>
            <p:cNvPr id="20" name="Zástupný symbol obsahu 16" descr="skriatok_2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3636" y="1785926"/>
              <a:ext cx="2381250" cy="21907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21" name="Obdĺžniková bublina 20"/>
            <p:cNvSpPr/>
            <p:nvPr/>
          </p:nvSpPr>
          <p:spPr>
            <a:xfrm>
              <a:off x="4429124" y="1428736"/>
              <a:ext cx="1643074" cy="928694"/>
            </a:xfrm>
            <a:prstGeom prst="wedgeRectCallout">
              <a:avLst>
                <a:gd name="adj1" fmla="val 84846"/>
                <a:gd name="adj2" fmla="val 110460"/>
              </a:avLst>
            </a:prstGeom>
            <a:gradFill>
              <a:gsLst>
                <a:gs pos="0">
                  <a:srgbClr val="FF66FF"/>
                </a:gs>
                <a:gs pos="32000">
                  <a:srgbClr val="FFC5F0"/>
                </a:gs>
                <a:gs pos="86000">
                  <a:srgbClr val="FF33CC"/>
                </a:gs>
              </a:gsLst>
              <a:lin ang="5400000" scaled="0"/>
            </a:gradFill>
            <a:ln>
              <a:solidFill>
                <a:srgbClr val="FF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4500562" y="1643050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Správne!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8" name="Skupina 7"/>
          <p:cNvGrpSpPr/>
          <p:nvPr/>
        </p:nvGrpSpPr>
        <p:grpSpPr>
          <a:xfrm>
            <a:off x="785786" y="4000504"/>
            <a:ext cx="2160000" cy="2160000"/>
            <a:chOff x="1357290" y="1928802"/>
            <a:chExt cx="2160000" cy="2160000"/>
          </a:xfrm>
        </p:grpSpPr>
        <p:sp>
          <p:nvSpPr>
            <p:cNvPr id="9" name="Šesťcípa hviezda 8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Fyzikálny dej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Roztrieď deje na obrázkoch na fyzikálne </a:t>
            </a:r>
            <a:b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</a:br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a chemické deje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214553"/>
            <a:ext cx="4838397" cy="2880000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2214546" y="5429264"/>
            <a:ext cx="4857784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Arial Narrow" pitchFamily="34" charset="0"/>
              </a:rPr>
              <a:t>Strihanie papiera</a:t>
            </a:r>
            <a:endParaRPr lang="sk-SK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1" name="Skupina 10"/>
          <p:cNvGrpSpPr/>
          <p:nvPr/>
        </p:nvGrpSpPr>
        <p:grpSpPr>
          <a:xfrm>
            <a:off x="214282" y="3286124"/>
            <a:ext cx="2571768" cy="1714512"/>
            <a:chOff x="214282" y="2786058"/>
            <a:chExt cx="2571768" cy="1714512"/>
          </a:xfrm>
        </p:grpSpPr>
        <p:sp>
          <p:nvSpPr>
            <p:cNvPr id="9" name="Ovál 8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2" name="Skupina 11"/>
          <p:cNvGrpSpPr/>
          <p:nvPr/>
        </p:nvGrpSpPr>
        <p:grpSpPr>
          <a:xfrm>
            <a:off x="6357950" y="3214686"/>
            <a:ext cx="2571768" cy="1714512"/>
            <a:chOff x="214282" y="2786058"/>
            <a:chExt cx="2571768" cy="1714512"/>
          </a:xfrm>
        </p:grpSpPr>
        <p:sp>
          <p:nvSpPr>
            <p:cNvPr id="13" name="Ovál 12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4" name="BlokTextu 13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5" name="Šípka doprava 14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2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V domácnosti sa často stretávame s fyzikálnymi aj chemickými dejmi. </a:t>
            </a:r>
            <a:endParaRPr lang="sk-SK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1" name="Skupina 10"/>
          <p:cNvGrpSpPr/>
          <p:nvPr/>
        </p:nvGrpSpPr>
        <p:grpSpPr>
          <a:xfrm>
            <a:off x="571472" y="4143380"/>
            <a:ext cx="2160000" cy="2160000"/>
            <a:chOff x="1357290" y="1928802"/>
            <a:chExt cx="2160000" cy="2160000"/>
          </a:xfrm>
        </p:grpSpPr>
        <p:sp>
          <p:nvSpPr>
            <p:cNvPr id="12" name="Šesťcípa hviezda 11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rgbClr val="00B0F0"/>
                </a:gs>
                <a:gs pos="50000">
                  <a:srgbClr val="C1EFFF"/>
                </a:gs>
                <a:gs pos="100000">
                  <a:srgbClr val="00B0F0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Chemický dej</a:t>
              </a:r>
            </a:p>
          </p:txBody>
        </p:sp>
      </p:grpSp>
      <p:sp>
        <p:nvSpPr>
          <p:cNvPr id="14" name="Šípka doprava 13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5" name="Skupina 14"/>
          <p:cNvGrpSpPr/>
          <p:nvPr/>
        </p:nvGrpSpPr>
        <p:grpSpPr>
          <a:xfrm>
            <a:off x="5572132" y="4071942"/>
            <a:ext cx="3429024" cy="2486023"/>
            <a:chOff x="4143372" y="4000504"/>
            <a:chExt cx="3429024" cy="2486023"/>
          </a:xfrm>
        </p:grpSpPr>
        <p:pic>
          <p:nvPicPr>
            <p:cNvPr id="16" name="Zástupný symbol obsahu 18" descr="toreads024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2" y="4143380"/>
              <a:ext cx="1868076" cy="234314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17" name="Obdĺžniková bublina 16"/>
            <p:cNvSpPr/>
            <p:nvPr/>
          </p:nvSpPr>
          <p:spPr>
            <a:xfrm>
              <a:off x="5929322" y="4000504"/>
              <a:ext cx="1643074" cy="928694"/>
            </a:xfrm>
            <a:prstGeom prst="wedgeRectCallout">
              <a:avLst>
                <a:gd name="adj1" fmla="val -84461"/>
                <a:gd name="adj2" fmla="val 109073"/>
              </a:avLst>
            </a:prstGeom>
            <a:gradFill>
              <a:gsLst>
                <a:gs pos="0">
                  <a:srgbClr val="5BD4FF"/>
                </a:gs>
                <a:gs pos="32000">
                  <a:srgbClr val="C1EFFF"/>
                </a:gs>
                <a:gs pos="86000">
                  <a:srgbClr val="3FCDFF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6143636" y="4214818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Naozaj?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1214414" y="1500174"/>
            <a:ext cx="4095762" cy="2547940"/>
            <a:chOff x="4429124" y="1428736"/>
            <a:chExt cx="4095762" cy="2547940"/>
          </a:xfrm>
        </p:grpSpPr>
        <p:pic>
          <p:nvPicPr>
            <p:cNvPr id="20" name="Zástupný symbol obsahu 16" descr="skriatok_2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3636" y="1785926"/>
              <a:ext cx="2381250" cy="21907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21" name="Obdĺžniková bublina 20"/>
            <p:cNvSpPr/>
            <p:nvPr/>
          </p:nvSpPr>
          <p:spPr>
            <a:xfrm>
              <a:off x="4429124" y="1428736"/>
              <a:ext cx="1643074" cy="928694"/>
            </a:xfrm>
            <a:prstGeom prst="wedgeRectCallout">
              <a:avLst>
                <a:gd name="adj1" fmla="val 84846"/>
                <a:gd name="adj2" fmla="val 110460"/>
              </a:avLst>
            </a:prstGeom>
            <a:gradFill>
              <a:gsLst>
                <a:gs pos="0">
                  <a:srgbClr val="FF66FF"/>
                </a:gs>
                <a:gs pos="32000">
                  <a:srgbClr val="FFC5F0"/>
                </a:gs>
                <a:gs pos="86000">
                  <a:srgbClr val="FF33CC"/>
                </a:gs>
              </a:gsLst>
              <a:lin ang="5400000" scaled="0"/>
            </a:gradFill>
            <a:ln>
              <a:solidFill>
                <a:srgbClr val="FF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4500562" y="1643050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Správne!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4" name="Skupina 3"/>
          <p:cNvGrpSpPr/>
          <p:nvPr/>
        </p:nvGrpSpPr>
        <p:grpSpPr>
          <a:xfrm>
            <a:off x="6286512" y="1214422"/>
            <a:ext cx="2160000" cy="2160000"/>
            <a:chOff x="1357290" y="1928802"/>
            <a:chExt cx="2160000" cy="2160000"/>
          </a:xfrm>
        </p:grpSpPr>
        <p:sp>
          <p:nvSpPr>
            <p:cNvPr id="5" name="Šesťcípa hviezda 4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3000">
                  <a:srgbClr val="3333FF"/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rgbClr val="3333FF"/>
                </a:gs>
              </a:gsLst>
              <a:lin ang="5400000" scaled="0"/>
            </a:gra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643042" y="2428868"/>
              <a:ext cx="16430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Tvorba vodného kameňa</a:t>
              </a:r>
            </a:p>
          </p:txBody>
        </p:sp>
      </p:grpSp>
      <p:grpSp>
        <p:nvGrpSpPr>
          <p:cNvPr id="8" name="Skupina 7"/>
          <p:cNvGrpSpPr/>
          <p:nvPr/>
        </p:nvGrpSpPr>
        <p:grpSpPr>
          <a:xfrm>
            <a:off x="3143240" y="4214818"/>
            <a:ext cx="2160000" cy="2160000"/>
            <a:chOff x="1357290" y="1928802"/>
            <a:chExt cx="2160000" cy="2160000"/>
          </a:xfrm>
        </p:grpSpPr>
        <p:sp>
          <p:nvSpPr>
            <p:cNvPr id="9" name="Šesťcípa hviezda 8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Fyzikálny dej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2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V domácnosti sa často stretávame s fyzikálnymi aj chemickými dejmi. </a:t>
            </a:r>
            <a:endParaRPr lang="sk-SK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2071670" y="2500306"/>
            <a:ext cx="2160000" cy="2160000"/>
            <a:chOff x="1357290" y="1928802"/>
            <a:chExt cx="2160000" cy="2160000"/>
          </a:xfrm>
        </p:grpSpPr>
        <p:sp>
          <p:nvSpPr>
            <p:cNvPr id="9" name="Šesťcípa hviezda 8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Fyzikálny dej</a:t>
              </a:r>
            </a:p>
          </p:txBody>
        </p:sp>
      </p:grpSp>
      <p:sp>
        <p:nvSpPr>
          <p:cNvPr id="14" name="Šípka doprava 13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5" name="Skupina 14"/>
          <p:cNvGrpSpPr/>
          <p:nvPr/>
        </p:nvGrpSpPr>
        <p:grpSpPr>
          <a:xfrm>
            <a:off x="3714744" y="4143380"/>
            <a:ext cx="3429024" cy="2486023"/>
            <a:chOff x="4143372" y="4000504"/>
            <a:chExt cx="3429024" cy="2486023"/>
          </a:xfrm>
        </p:grpSpPr>
        <p:pic>
          <p:nvPicPr>
            <p:cNvPr id="16" name="Zástupný symbol obsahu 18" descr="toreads024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2" y="4143380"/>
              <a:ext cx="1868076" cy="234314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17" name="Obdĺžniková bublina 16"/>
            <p:cNvSpPr/>
            <p:nvPr/>
          </p:nvSpPr>
          <p:spPr>
            <a:xfrm>
              <a:off x="5929322" y="4000504"/>
              <a:ext cx="1643074" cy="928694"/>
            </a:xfrm>
            <a:prstGeom prst="wedgeRectCallout">
              <a:avLst>
                <a:gd name="adj1" fmla="val -84461"/>
                <a:gd name="adj2" fmla="val 109073"/>
              </a:avLst>
            </a:prstGeom>
            <a:gradFill>
              <a:gsLst>
                <a:gs pos="0">
                  <a:srgbClr val="5BD4FF"/>
                </a:gs>
                <a:gs pos="32000">
                  <a:srgbClr val="C1EFFF"/>
                </a:gs>
                <a:gs pos="86000">
                  <a:srgbClr val="3FCDFF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6143636" y="4214818"/>
              <a:ext cx="135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Naozaj?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4429124" y="1428736"/>
            <a:ext cx="4095762" cy="2547940"/>
            <a:chOff x="4429124" y="1428736"/>
            <a:chExt cx="4095762" cy="2547940"/>
          </a:xfrm>
        </p:grpSpPr>
        <p:pic>
          <p:nvPicPr>
            <p:cNvPr id="20" name="Zástupný symbol obsahu 16" descr="skriatok_2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3636" y="1785926"/>
              <a:ext cx="2381250" cy="219075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</p:pic>
        <p:sp>
          <p:nvSpPr>
            <p:cNvPr id="21" name="Obdĺžniková bublina 20"/>
            <p:cNvSpPr/>
            <p:nvPr/>
          </p:nvSpPr>
          <p:spPr>
            <a:xfrm>
              <a:off x="4429124" y="1428736"/>
              <a:ext cx="1643074" cy="928694"/>
            </a:xfrm>
            <a:prstGeom prst="wedgeRectCallout">
              <a:avLst>
                <a:gd name="adj1" fmla="val 84846"/>
                <a:gd name="adj2" fmla="val 110460"/>
              </a:avLst>
            </a:prstGeom>
            <a:gradFill>
              <a:gsLst>
                <a:gs pos="0">
                  <a:srgbClr val="FF66FF"/>
                </a:gs>
                <a:gs pos="32000">
                  <a:srgbClr val="FFC5F0"/>
                </a:gs>
                <a:gs pos="86000">
                  <a:srgbClr val="FF33CC"/>
                </a:gs>
              </a:gsLst>
              <a:lin ang="5400000" scaled="0"/>
            </a:gradFill>
            <a:ln>
              <a:solidFill>
                <a:srgbClr val="FF33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" name="BlokTextu 21"/>
            <p:cNvSpPr txBox="1"/>
            <p:nvPr/>
          </p:nvSpPr>
          <p:spPr>
            <a:xfrm>
              <a:off x="4500562" y="1643050"/>
              <a:ext cx="157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800" b="1" dirty="0" smtClean="0">
                  <a:latin typeface="Arial Narrow" pitchFamily="34" charset="0"/>
                </a:rPr>
                <a:t>Správne!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4" name="Skupina 3"/>
          <p:cNvGrpSpPr/>
          <p:nvPr/>
        </p:nvGrpSpPr>
        <p:grpSpPr>
          <a:xfrm>
            <a:off x="571472" y="1000108"/>
            <a:ext cx="2160000" cy="2160000"/>
            <a:chOff x="1357290" y="1928802"/>
            <a:chExt cx="2160000" cy="2160000"/>
          </a:xfrm>
        </p:grpSpPr>
        <p:sp>
          <p:nvSpPr>
            <p:cNvPr id="5" name="Šesťcípa hviezda 4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3000">
                  <a:srgbClr val="3333FF"/>
                </a:gs>
                <a:gs pos="50000">
                  <a:schemeClr val="tx2">
                    <a:lumMod val="20000"/>
                    <a:lumOff val="80000"/>
                  </a:schemeClr>
                </a:gs>
                <a:gs pos="100000">
                  <a:srgbClr val="3333FF"/>
                </a:gs>
              </a:gsLst>
              <a:lin ang="5400000" scaled="0"/>
            </a:gra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Utieranie prachu</a:t>
              </a:r>
            </a:p>
          </p:txBody>
        </p:sp>
      </p:grpSp>
      <p:grpSp>
        <p:nvGrpSpPr>
          <p:cNvPr id="11" name="Skupina 10"/>
          <p:cNvGrpSpPr/>
          <p:nvPr/>
        </p:nvGrpSpPr>
        <p:grpSpPr>
          <a:xfrm>
            <a:off x="571472" y="4071942"/>
            <a:ext cx="2160000" cy="2160000"/>
            <a:chOff x="1357290" y="1928802"/>
            <a:chExt cx="2160000" cy="2160000"/>
          </a:xfrm>
        </p:grpSpPr>
        <p:sp>
          <p:nvSpPr>
            <p:cNvPr id="12" name="Šesťcípa hviezda 11"/>
            <p:cNvSpPr/>
            <p:nvPr/>
          </p:nvSpPr>
          <p:spPr>
            <a:xfrm>
              <a:off x="1357290" y="1928802"/>
              <a:ext cx="2160000" cy="2160000"/>
            </a:xfrm>
            <a:prstGeom prst="star6">
              <a:avLst/>
            </a:prstGeom>
            <a:gradFill>
              <a:gsLst>
                <a:gs pos="0">
                  <a:srgbClr val="00B0F0"/>
                </a:gs>
                <a:gs pos="50000">
                  <a:srgbClr val="C1EFFF"/>
                </a:gs>
                <a:gs pos="100000">
                  <a:srgbClr val="00B0F0"/>
                </a:gs>
              </a:gsLst>
              <a:lin ang="5400000" scaled="0"/>
            </a:gra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1643042" y="2571744"/>
              <a:ext cx="1643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latin typeface="Arial Narrow" pitchFamily="34" charset="0"/>
                </a:rPr>
                <a:t>Chemický dej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l"/>
            <a:r>
              <a:rPr lang="sk-SK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   Zdroje:</a:t>
            </a:r>
            <a:endParaRPr lang="sk-SK" dirty="0">
              <a:solidFill>
                <a:schemeClr val="accent4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sk-SK" sz="20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latin typeface="Arial Narrow" pitchFamily="34" charset="0"/>
              </a:rPr>
              <a:t>H. Vicenová, V.  Zvončeková, E. </a:t>
            </a:r>
            <a:r>
              <a:rPr lang="sk-SK" sz="2000" dirty="0" err="1" smtClean="0">
                <a:latin typeface="Arial Narrow" pitchFamily="34" charset="0"/>
              </a:rPr>
              <a:t>Adamkovič</a:t>
            </a:r>
            <a:r>
              <a:rPr lang="sk-SK" sz="2000" dirty="0" smtClean="0">
                <a:latin typeface="Arial Narrow" pitchFamily="34" charset="0"/>
              </a:rPr>
              <a:t>, D. Romanová,</a:t>
            </a:r>
            <a:r>
              <a:rPr lang="sk-SK" sz="2000" dirty="0" smtClean="0"/>
              <a:t> </a:t>
            </a:r>
            <a:r>
              <a:rPr lang="sk-SK" sz="2000" dirty="0" smtClean="0">
                <a:latin typeface="Arial Narrow" pitchFamily="34" charset="0"/>
              </a:rPr>
              <a:t>Chémia pre 7. ročník základných škôl a 2. ročník gymnázií s osemročným štúdiom</a:t>
            </a:r>
            <a:endParaRPr lang="sk-SK" sz="2000" dirty="0" smtClean="0">
              <a:solidFill>
                <a:schemeClr val="accent4">
                  <a:lumMod val="50000"/>
                </a:schemeClr>
              </a:solidFill>
              <a:latin typeface="Arial Narrow" pitchFamily="34" charset="0"/>
              <a:hlinkClick r:id="rId2"/>
            </a:endParaRP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  <a:hlinkClick r:id="rId2"/>
              </a:rPr>
              <a:t>http://www.markmetal.cz/img/howto/howto_05.jpg</a:t>
            </a:r>
            <a:endParaRPr lang="sk-SK" sz="2000" dirty="0" smtClean="0">
              <a:solidFill>
                <a:schemeClr val="accent4">
                  <a:lumMod val="50000"/>
                </a:schemeClr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  <a:hlinkClick r:id="rId3"/>
              </a:rPr>
              <a:t>http://mm1.denik.cz/62/c5/1060_cisticka_vody_denik_clanek_solo.jpg</a:t>
            </a:r>
            <a:endParaRPr lang="sk-SK" sz="2000" dirty="0" smtClean="0">
              <a:solidFill>
                <a:schemeClr val="accent4">
                  <a:lumMod val="50000"/>
                </a:schemeClr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  <a:hlinkClick r:id="rId4"/>
              </a:rPr>
              <a:t>http://blog.sme.sk/blog/7/138359/hnile-jablka-2.jpg</a:t>
            </a:r>
            <a:endParaRPr lang="sk-SK" sz="2000" dirty="0" smtClean="0">
              <a:solidFill>
                <a:schemeClr val="accent4">
                  <a:lumMod val="50000"/>
                </a:schemeClr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  <a:hlinkClick r:id="rId5"/>
              </a:rPr>
              <a:t>http://www.oetker.sk/oetker_sk/file/chapterimages/chutney-mit-zwiebel.jpg</a:t>
            </a:r>
            <a:endParaRPr lang="sk-SK" sz="2000" dirty="0" smtClean="0">
              <a:solidFill>
                <a:schemeClr val="accent4">
                  <a:lumMod val="50000"/>
                </a:schemeClr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  <a:hlinkClick r:id="rId6"/>
              </a:rPr>
              <a:t>http://img.blesk.cz/img/19/full/480856-img-varenie-jedlo-polievka-recept-novy-cas-pre-zeny-crop.jpg</a:t>
            </a:r>
            <a:endParaRPr lang="sk-SK" sz="2000" dirty="0" smtClean="0">
              <a:solidFill>
                <a:schemeClr val="accent4">
                  <a:lumMod val="50000"/>
                </a:schemeClr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olidFill>
                  <a:schemeClr val="accent4">
                    <a:lumMod val="50000"/>
                  </a:schemeClr>
                </a:solidFill>
                <a:latin typeface="Arial Narrow" pitchFamily="34" charset="0"/>
                <a:hlinkClick r:id="rId7"/>
              </a:rPr>
              <a:t>http://www.beruska8.cz/odkazy/gif.htm</a:t>
            </a:r>
            <a:endParaRPr lang="sk-SK" sz="2000" dirty="0" smtClean="0">
              <a:solidFill>
                <a:schemeClr val="accent4">
                  <a:lumMod val="50000"/>
                </a:schemeClr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q"/>
            </a:pPr>
            <a:endParaRPr lang="sk-SK" sz="2000" dirty="0" smtClean="0">
              <a:solidFill>
                <a:schemeClr val="accent4">
                  <a:lumMod val="50000"/>
                </a:schemeClr>
              </a:solidFill>
              <a:latin typeface="Arial Narrow" pitchFamily="34" charset="0"/>
            </a:endParaRP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Šípka doprava 3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Ďakujem za pozornosť!</a:t>
            </a:r>
            <a:endParaRPr lang="sk-SK" dirty="0">
              <a:solidFill>
                <a:schemeClr val="accent4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7643834" y="5786454"/>
            <a:ext cx="1143008" cy="400110"/>
          </a:xfrm>
          <a:prstGeom prst="rect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>
                <a:solidFill>
                  <a:schemeClr val="bg1"/>
                </a:solidFill>
                <a:latin typeface="Arial Narrow" pitchFamily="34" charset="0"/>
                <a:hlinkClick r:id="" action="ppaction://hlinkshowjump?jump=endshow"/>
              </a:rPr>
              <a:t>Koniec </a:t>
            </a:r>
            <a:endParaRPr lang="sk-SK" sz="2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10" name="Obrázok 9" descr="d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9322" y="3286124"/>
            <a:ext cx="1566865" cy="3294118"/>
          </a:xfrm>
          <a:prstGeom prst="rect">
            <a:avLst/>
          </a:prstGeom>
        </p:spPr>
      </p:pic>
      <p:pic>
        <p:nvPicPr>
          <p:cNvPr id="12" name="Obrázok 11" descr="babika_6 (2)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4546" y="4000504"/>
            <a:ext cx="1190630" cy="1428756"/>
          </a:xfrm>
          <a:prstGeom prst="rect">
            <a:avLst/>
          </a:prstGeom>
        </p:spPr>
      </p:pic>
      <p:sp>
        <p:nvSpPr>
          <p:cNvPr id="14" name="BlokTextu 13"/>
          <p:cNvSpPr txBox="1"/>
          <p:nvPr/>
        </p:nvSpPr>
        <p:spPr>
          <a:xfrm>
            <a:off x="428596" y="5572140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endParaRPr lang="sk-S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Roztrieď deje na obrázkoch na fyzikálne </a:t>
            </a:r>
            <a:b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</a:br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a chemické deje</a:t>
            </a:r>
            <a:endParaRPr lang="sk-SK" sz="3600" dirty="0"/>
          </a:p>
        </p:txBody>
      </p:sp>
      <p:sp>
        <p:nvSpPr>
          <p:cNvPr id="5" name="BlokTextu 4"/>
          <p:cNvSpPr txBox="1"/>
          <p:nvPr/>
        </p:nvSpPr>
        <p:spPr>
          <a:xfrm>
            <a:off x="4143372" y="5572140"/>
            <a:ext cx="428628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Arial Narrow" pitchFamily="34" charset="0"/>
              </a:rPr>
              <a:t>Zaváranie </a:t>
            </a:r>
            <a:endParaRPr lang="sk-SK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6" name="Skupina 5"/>
          <p:cNvGrpSpPr/>
          <p:nvPr/>
        </p:nvGrpSpPr>
        <p:grpSpPr>
          <a:xfrm>
            <a:off x="1142976" y="4286256"/>
            <a:ext cx="2571768" cy="1714512"/>
            <a:chOff x="214282" y="2786058"/>
            <a:chExt cx="2571768" cy="1714512"/>
          </a:xfrm>
        </p:grpSpPr>
        <p:sp>
          <p:nvSpPr>
            <p:cNvPr id="7" name="Ovál 6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1071538" y="2071678"/>
            <a:ext cx="2571768" cy="1714512"/>
            <a:chOff x="214282" y="2786058"/>
            <a:chExt cx="2571768" cy="1714512"/>
          </a:xfrm>
        </p:grpSpPr>
        <p:sp>
          <p:nvSpPr>
            <p:cNvPr id="10" name="Ovál 9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pic>
        <p:nvPicPr>
          <p:cNvPr id="12" name="Zástupný symbol obsahu 12" descr="chutney-mit-zwieb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4810" y="2214554"/>
            <a:ext cx="4179640" cy="2880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</p:pic>
      <p:sp>
        <p:nvSpPr>
          <p:cNvPr id="13" name="Šípka doprava 12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2571736" y="5429264"/>
            <a:ext cx="392909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Arial Narrow" pitchFamily="34" charset="0"/>
              </a:rPr>
              <a:t>Horenie dreva</a:t>
            </a:r>
            <a:endParaRPr lang="sk-SK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Roztrieď deje na obrázkoch na fyzikálne </a:t>
            </a:r>
            <a:b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</a:br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a chemické deje</a:t>
            </a:r>
            <a:endParaRPr lang="sk-SK" sz="3600" dirty="0"/>
          </a:p>
        </p:txBody>
      </p:sp>
      <p:pic>
        <p:nvPicPr>
          <p:cNvPr id="14" name="Zástupný symbol obsahu 12" descr="howto_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2143116"/>
            <a:ext cx="3839999" cy="2880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</p:pic>
      <p:grpSp>
        <p:nvGrpSpPr>
          <p:cNvPr id="7" name="Skupina 6"/>
          <p:cNvGrpSpPr/>
          <p:nvPr/>
        </p:nvGrpSpPr>
        <p:grpSpPr>
          <a:xfrm>
            <a:off x="214282" y="3286124"/>
            <a:ext cx="2571768" cy="1714512"/>
            <a:chOff x="214282" y="2786058"/>
            <a:chExt cx="2571768" cy="1714512"/>
          </a:xfrm>
        </p:grpSpPr>
        <p:sp>
          <p:nvSpPr>
            <p:cNvPr id="8" name="Ovál 7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6357950" y="3214686"/>
            <a:ext cx="2571768" cy="1714512"/>
            <a:chOff x="214282" y="2786058"/>
            <a:chExt cx="2571768" cy="1714512"/>
          </a:xfrm>
        </p:grpSpPr>
        <p:sp>
          <p:nvSpPr>
            <p:cNvPr id="11" name="Ovál 10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5" name="Šípka doprava 14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Roztrieď deje na obrázkoch na fyzikálne </a:t>
            </a:r>
            <a:b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</a:br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a chemické deje</a:t>
            </a:r>
            <a:endParaRPr lang="sk-SK" sz="3600" dirty="0"/>
          </a:p>
        </p:txBody>
      </p:sp>
      <p:sp>
        <p:nvSpPr>
          <p:cNvPr id="6" name="BlokTextu 5"/>
          <p:cNvSpPr txBox="1"/>
          <p:nvPr/>
        </p:nvSpPr>
        <p:spPr>
          <a:xfrm>
            <a:off x="785786" y="5214950"/>
            <a:ext cx="3929090" cy="954107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Arial Narrow" pitchFamily="34" charset="0"/>
              </a:rPr>
              <a:t>Usadzovanie nečistôt v čistiarni odpadových vôd</a:t>
            </a:r>
            <a:endParaRPr lang="sk-SK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10" name="Skupina 9"/>
          <p:cNvGrpSpPr/>
          <p:nvPr/>
        </p:nvGrpSpPr>
        <p:grpSpPr>
          <a:xfrm>
            <a:off x="5500694" y="4214818"/>
            <a:ext cx="2571768" cy="1714512"/>
            <a:chOff x="214282" y="2786058"/>
            <a:chExt cx="2571768" cy="1714512"/>
          </a:xfrm>
        </p:grpSpPr>
        <p:sp>
          <p:nvSpPr>
            <p:cNvPr id="11" name="Ovál 10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pic>
        <p:nvPicPr>
          <p:cNvPr id="15" name="Zástupný symbol obsahu 13" descr="1060_cisticka_vody_denik_clanek_so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1928802"/>
            <a:ext cx="3832702" cy="2880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</p:pic>
      <p:grpSp>
        <p:nvGrpSpPr>
          <p:cNvPr id="7" name="Skupina 6"/>
          <p:cNvGrpSpPr/>
          <p:nvPr/>
        </p:nvGrpSpPr>
        <p:grpSpPr>
          <a:xfrm>
            <a:off x="5429256" y="2000240"/>
            <a:ext cx="2571768" cy="1714512"/>
            <a:chOff x="214282" y="2786058"/>
            <a:chExt cx="2571768" cy="1714512"/>
          </a:xfrm>
        </p:grpSpPr>
        <p:sp>
          <p:nvSpPr>
            <p:cNvPr id="8" name="Ovál 7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6" name="Šípka doprava 15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Roztrieď deje na obrázkoch na fyzikálne </a:t>
            </a:r>
            <a:b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</a:br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a chemické deje</a:t>
            </a:r>
            <a:endParaRPr lang="sk-SK" sz="3600" dirty="0"/>
          </a:p>
        </p:txBody>
      </p:sp>
      <p:sp>
        <p:nvSpPr>
          <p:cNvPr id="6" name="BlokTextu 5"/>
          <p:cNvSpPr txBox="1"/>
          <p:nvPr/>
        </p:nvSpPr>
        <p:spPr>
          <a:xfrm>
            <a:off x="4786314" y="5643578"/>
            <a:ext cx="3571900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Arial Narrow" pitchFamily="34" charset="0"/>
              </a:rPr>
              <a:t>Hnitie ovocia</a:t>
            </a:r>
            <a:endParaRPr lang="sk-SK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7" name="Skupina 6"/>
          <p:cNvGrpSpPr/>
          <p:nvPr/>
        </p:nvGrpSpPr>
        <p:grpSpPr>
          <a:xfrm>
            <a:off x="1285852" y="2000240"/>
            <a:ext cx="2571768" cy="1714512"/>
            <a:chOff x="214282" y="2786058"/>
            <a:chExt cx="2571768" cy="1714512"/>
          </a:xfrm>
        </p:grpSpPr>
        <p:sp>
          <p:nvSpPr>
            <p:cNvPr id="8" name="Ovál 7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pic>
        <p:nvPicPr>
          <p:cNvPr id="14" name="Zástupný symbol obsahu 12" descr="hnile-jablka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2" y="1857364"/>
            <a:ext cx="3500447" cy="354712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</p:pic>
      <p:grpSp>
        <p:nvGrpSpPr>
          <p:cNvPr id="10" name="Skupina 9"/>
          <p:cNvGrpSpPr/>
          <p:nvPr/>
        </p:nvGrpSpPr>
        <p:grpSpPr>
          <a:xfrm>
            <a:off x="1285852" y="4214818"/>
            <a:ext cx="2571768" cy="1714512"/>
            <a:chOff x="214282" y="2786058"/>
            <a:chExt cx="2571768" cy="1714512"/>
          </a:xfrm>
        </p:grpSpPr>
        <p:sp>
          <p:nvSpPr>
            <p:cNvPr id="11" name="Ovál 10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5" name="Šípka doprava 14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286124"/>
            <a:ext cx="4828802" cy="2880000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Roztrieď deje na obrázkoch na fyzikálne </a:t>
            </a:r>
            <a:b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</a:br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a chemické deje</a:t>
            </a:r>
            <a:endParaRPr lang="sk-SK" sz="3600" dirty="0"/>
          </a:p>
        </p:txBody>
      </p:sp>
      <p:sp>
        <p:nvSpPr>
          <p:cNvPr id="6" name="BlokTextu 5"/>
          <p:cNvSpPr txBox="1"/>
          <p:nvPr/>
        </p:nvSpPr>
        <p:spPr>
          <a:xfrm>
            <a:off x="714348" y="1928802"/>
            <a:ext cx="4857784" cy="954107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Arial Narrow" pitchFamily="34" charset="0"/>
              </a:rPr>
              <a:t>Destilácia etanolu v priemyselnej aparatúre</a:t>
            </a:r>
            <a:endParaRPr lang="sk-SK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7" name="Skupina 6"/>
          <p:cNvGrpSpPr/>
          <p:nvPr/>
        </p:nvGrpSpPr>
        <p:grpSpPr>
          <a:xfrm>
            <a:off x="5857884" y="2000240"/>
            <a:ext cx="2571768" cy="1714512"/>
            <a:chOff x="214282" y="2786058"/>
            <a:chExt cx="2571768" cy="1714512"/>
          </a:xfrm>
        </p:grpSpPr>
        <p:sp>
          <p:nvSpPr>
            <p:cNvPr id="8" name="Ovál 7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5857884" y="4214818"/>
            <a:ext cx="2571768" cy="1714512"/>
            <a:chOff x="214282" y="2786058"/>
            <a:chExt cx="2571768" cy="1714512"/>
          </a:xfrm>
        </p:grpSpPr>
        <p:sp>
          <p:nvSpPr>
            <p:cNvPr id="11" name="Ovál 10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5" name="Šípka doprava 14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Roztrieď deje na obrázkoch na fyzikálne </a:t>
            </a:r>
            <a:b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</a:br>
            <a:r>
              <a:rPr lang="sk-SK" sz="3600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a chemické deje</a:t>
            </a:r>
            <a:endParaRPr lang="sk-SK" sz="3600" dirty="0"/>
          </a:p>
        </p:txBody>
      </p:sp>
      <p:sp>
        <p:nvSpPr>
          <p:cNvPr id="5" name="BlokTextu 4"/>
          <p:cNvSpPr txBox="1"/>
          <p:nvPr/>
        </p:nvSpPr>
        <p:spPr>
          <a:xfrm>
            <a:off x="642910" y="6143644"/>
            <a:ext cx="3857652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Arial Narrow" pitchFamily="34" charset="0"/>
              </a:rPr>
              <a:t>Varenie</a:t>
            </a:r>
            <a:endParaRPr lang="sk-SK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2" name="Skupina 5"/>
          <p:cNvGrpSpPr/>
          <p:nvPr/>
        </p:nvGrpSpPr>
        <p:grpSpPr>
          <a:xfrm>
            <a:off x="5357818" y="2000240"/>
            <a:ext cx="2571768" cy="1714512"/>
            <a:chOff x="214282" y="2786058"/>
            <a:chExt cx="2571768" cy="1714512"/>
          </a:xfrm>
        </p:grpSpPr>
        <p:sp>
          <p:nvSpPr>
            <p:cNvPr id="7" name="Ovál 6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6" name="Skupina 8"/>
          <p:cNvGrpSpPr/>
          <p:nvPr/>
        </p:nvGrpSpPr>
        <p:grpSpPr>
          <a:xfrm>
            <a:off x="5357818" y="4286256"/>
            <a:ext cx="2571768" cy="1714512"/>
            <a:chOff x="214282" y="2786058"/>
            <a:chExt cx="2571768" cy="1714512"/>
          </a:xfrm>
        </p:grpSpPr>
        <p:sp>
          <p:nvSpPr>
            <p:cNvPr id="10" name="Ovál 9"/>
            <p:cNvSpPr/>
            <p:nvPr/>
          </p:nvSpPr>
          <p:spPr>
            <a:xfrm>
              <a:off x="214282" y="2786058"/>
              <a:ext cx="2571768" cy="1714512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571472" y="3214686"/>
              <a:ext cx="18573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pic>
        <p:nvPicPr>
          <p:cNvPr id="12" name="Zástupný symbol obsahu 13" descr="480856-img-varenie-jedlo-polievka-recept-novy-cas-pre-zeny-cr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785926"/>
            <a:ext cx="3744000" cy="4179061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</p:pic>
      <p:sp>
        <p:nvSpPr>
          <p:cNvPr id="13" name="Šípka doprava 12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dirty="0" smtClean="0">
                <a:solidFill>
                  <a:schemeClr val="accent4">
                    <a:lumMod val="50000"/>
                  </a:schemeClr>
                </a:solidFill>
                <a:latin typeface="Impact" pitchFamily="34" charset="0"/>
              </a:rPr>
              <a:t>Klikni na správny dej!</a:t>
            </a:r>
            <a:endParaRPr lang="sk-SK" dirty="0"/>
          </a:p>
        </p:txBody>
      </p:sp>
      <p:grpSp>
        <p:nvGrpSpPr>
          <p:cNvPr id="4" name="Skupina 3"/>
          <p:cNvGrpSpPr/>
          <p:nvPr/>
        </p:nvGrpSpPr>
        <p:grpSpPr>
          <a:xfrm>
            <a:off x="2571736" y="4929198"/>
            <a:ext cx="4000528" cy="1428761"/>
            <a:chOff x="1357290" y="2071678"/>
            <a:chExt cx="2714644" cy="857256"/>
          </a:xfrm>
        </p:grpSpPr>
        <p:sp>
          <p:nvSpPr>
            <p:cNvPr id="5" name="Zaoblený obdĺžnik 4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1357290" y="2276074"/>
              <a:ext cx="2714644" cy="3696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4000" b="1" dirty="0" smtClean="0">
                  <a:solidFill>
                    <a:schemeClr val="bg1"/>
                  </a:solidFill>
                  <a:latin typeface="Arial Narrow" pitchFamily="34" charset="0"/>
                </a:rPr>
                <a:t>Zmena skupenstva</a:t>
              </a:r>
              <a:endParaRPr lang="sk-SK" sz="4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7" name="Skupina 6"/>
          <p:cNvGrpSpPr/>
          <p:nvPr/>
        </p:nvGrpSpPr>
        <p:grpSpPr>
          <a:xfrm>
            <a:off x="428596" y="4071942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8" name="Zaoblený obdĺžnik 7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Fyzikálny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grpSp>
        <p:nvGrpSpPr>
          <p:cNvPr id="13" name="Skupina 12"/>
          <p:cNvGrpSpPr/>
          <p:nvPr/>
        </p:nvGrpSpPr>
        <p:grpSpPr>
          <a:xfrm>
            <a:off x="6072198" y="4000504"/>
            <a:ext cx="2700000" cy="684000"/>
            <a:chOff x="1357290" y="2071678"/>
            <a:chExt cx="2714644" cy="857256"/>
          </a:xfrm>
          <a:solidFill>
            <a:schemeClr val="bg1"/>
          </a:solidFill>
        </p:grpSpPr>
        <p:sp>
          <p:nvSpPr>
            <p:cNvPr id="14" name="Zaoblený obdĺžnik 13"/>
            <p:cNvSpPr/>
            <p:nvPr/>
          </p:nvSpPr>
          <p:spPr>
            <a:xfrm>
              <a:off x="1357290" y="2071678"/>
              <a:ext cx="2714644" cy="857256"/>
            </a:xfrm>
            <a:prstGeom prst="round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BlokTextu 14"/>
            <p:cNvSpPr txBox="1"/>
            <p:nvPr/>
          </p:nvSpPr>
          <p:spPr>
            <a:xfrm>
              <a:off x="1357290" y="2157404"/>
              <a:ext cx="2643206" cy="62786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800" b="1" dirty="0" smtClean="0">
                  <a:latin typeface="Arial Narrow" pitchFamily="34" charset="0"/>
                </a:rPr>
                <a:t>Chemický dej</a:t>
              </a:r>
              <a:endParaRPr lang="sk-SK" sz="2800" b="1" dirty="0">
                <a:latin typeface="Arial Narrow" pitchFamily="34" charset="0"/>
              </a:endParaRPr>
            </a:p>
          </p:txBody>
        </p:sp>
      </p:grpSp>
      <p:sp>
        <p:nvSpPr>
          <p:cNvPr id="16" name="Šípka doprava 15">
            <a:hlinkClick r:id="" action="ppaction://hlinkshowjump?jump=nextslide"/>
          </p:cNvPr>
          <p:cNvSpPr/>
          <p:nvPr/>
        </p:nvSpPr>
        <p:spPr>
          <a:xfrm>
            <a:off x="7643834" y="5857892"/>
            <a:ext cx="928694" cy="571504"/>
          </a:xfrm>
          <a:prstGeom prst="rightArrow">
            <a:avLst/>
          </a:prstGeom>
          <a:gradFill>
            <a:gsLst>
              <a:gs pos="3000">
                <a:schemeClr val="accent4">
                  <a:lumMod val="75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5400000" scaled="0"/>
          </a:gradFill>
          <a:ln>
            <a:solidFill>
              <a:schemeClr val="accent4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20" name="Skupina 19"/>
          <p:cNvGrpSpPr/>
          <p:nvPr/>
        </p:nvGrpSpPr>
        <p:grpSpPr>
          <a:xfrm>
            <a:off x="500034" y="1500174"/>
            <a:ext cx="8415376" cy="581025"/>
            <a:chOff x="500034" y="1500174"/>
            <a:chExt cx="8415376" cy="581025"/>
          </a:xfrm>
        </p:grpSpPr>
        <p:pic>
          <p:nvPicPr>
            <p:cNvPr id="17" name="Obrázok 16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34" y="1500174"/>
              <a:ext cx="2914650" cy="581025"/>
            </a:xfrm>
            <a:prstGeom prst="rect">
              <a:avLst/>
            </a:prstGeom>
          </p:spPr>
        </p:pic>
        <p:pic>
          <p:nvPicPr>
            <p:cNvPr id="18" name="Obrázok 17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7554" y="1500174"/>
              <a:ext cx="2914650" cy="581025"/>
            </a:xfrm>
            <a:prstGeom prst="rect">
              <a:avLst/>
            </a:prstGeom>
          </p:spPr>
        </p:pic>
        <p:pic>
          <p:nvPicPr>
            <p:cNvPr id="19" name="Obrázok 18" descr="038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0760" y="1500174"/>
              <a:ext cx="2914650" cy="581025"/>
            </a:xfrm>
            <a:prstGeom prst="rect">
              <a:avLst/>
            </a:prstGeom>
          </p:spPr>
        </p:pic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Vlastná 7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3F31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372</Words>
  <Application>Microsoft Office PowerPoint</Application>
  <PresentationFormat>Prezentácia na obrazovke (4:3)</PresentationFormat>
  <Paragraphs>115</Paragraphs>
  <Slides>23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9" baseType="lpstr">
      <vt:lpstr>Arial</vt:lpstr>
      <vt:lpstr>Arial Narrow</vt:lpstr>
      <vt:lpstr>Calibri</vt:lpstr>
      <vt:lpstr>Impact</vt:lpstr>
      <vt:lpstr>Wingdings</vt:lpstr>
      <vt:lpstr>Motív Office</vt:lpstr>
      <vt:lpstr>Fyzikálne a chemické deje</vt:lpstr>
      <vt:lpstr>Roztrieď deje na obrázkoch na fyzikálne  a chemické deje</vt:lpstr>
      <vt:lpstr>Roztrieď deje na obrázkoch na fyzikálne  a chemické deje</vt:lpstr>
      <vt:lpstr>Roztrieď deje na obrázkoch na fyzikálne  a chemické deje</vt:lpstr>
      <vt:lpstr>Roztrieď deje na obrázkoch na fyzikálne  a chemické deje</vt:lpstr>
      <vt:lpstr>Roztrieď deje na obrázkoch na fyzikálne  a chemické deje</vt:lpstr>
      <vt:lpstr>Roztrieď deje na obrázkoch na fyzikálne  a chemické deje</vt:lpstr>
      <vt:lpstr>Roztrieď deje na obrázkoch na fyzikálne  a chemické deje</vt:lpstr>
      <vt:lpstr>Klikni na správny dej!</vt:lpstr>
      <vt:lpstr>Klikni na správny dej!</vt:lpstr>
      <vt:lpstr>Klikni na správny dej!</vt:lpstr>
      <vt:lpstr>Klikni na správny dej!</vt:lpstr>
      <vt:lpstr>Klikni na správny dej!</vt:lpstr>
      <vt:lpstr>V domácnosti sa často stretávame s fyzikálnymi aj chemickými dejmi. </vt:lpstr>
      <vt:lpstr>V domácnosti sa často stretávame s fyzikálnymi aj chemickými dejmi. </vt:lpstr>
      <vt:lpstr>V domácnosti sa často stretávame s fyzikálnymi aj chemickými dejmi. </vt:lpstr>
      <vt:lpstr>V domácnosti sa často stretávame s fyzikálnymi aj chemickými dejmi. </vt:lpstr>
      <vt:lpstr>V domácnosti sa často stretávame s fyzikálnymi aj chemickými dejmi. </vt:lpstr>
      <vt:lpstr>V domácnosti sa často stretávame s fyzikálnymi aj chemickými dejmi. </vt:lpstr>
      <vt:lpstr>V domácnosti sa často stretávame s fyzikálnymi aj chemickými dejmi. </vt:lpstr>
      <vt:lpstr>V domácnosti sa často stretávame s fyzikálnymi aj chemickými dejmi. </vt:lpstr>
      <vt:lpstr>   Zdroje: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Mgr. Mariana Pavelčáková</dc:creator>
  <cp:lastModifiedBy>Tobik</cp:lastModifiedBy>
  <cp:revision>47</cp:revision>
  <dcterms:created xsi:type="dcterms:W3CDTF">2010-12-10T18:08:21Z</dcterms:created>
  <dcterms:modified xsi:type="dcterms:W3CDTF">2022-09-16T09:10:05Z</dcterms:modified>
</cp:coreProperties>
</file>