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8" r:id="rId9"/>
    <p:sldId id="262" r:id="rId10"/>
    <p:sldId id="269" r:id="rId11"/>
    <p:sldId id="272" r:id="rId12"/>
    <p:sldId id="263" r:id="rId13"/>
    <p:sldId id="264" r:id="rId14"/>
    <p:sldId id="265" r:id="rId15"/>
    <p:sldId id="276" r:id="rId16"/>
    <p:sldId id="279" r:id="rId17"/>
    <p:sldId id="278" r:id="rId18"/>
    <p:sldId id="266" r:id="rId19"/>
    <p:sldId id="271" r:id="rId20"/>
    <p:sldId id="26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19ECE0-4DDD-4C65-AE81-8ABB43F9E838}" type="datetimeFigureOut">
              <a:rPr lang="sk-SK"/>
              <a:pPr>
                <a:defRPr/>
              </a:pPr>
              <a:t>10.02.2022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sk-SK" noProof="0" smtClean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3A2A6B-87E1-47A3-ADB8-508EF69BC5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0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662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0B9C6E-7205-49CA-8D54-B6701DBA2BEE}" type="slidenum">
              <a:rPr lang="sk-SK" smtClean="0"/>
              <a:pPr/>
              <a:t>5</a:t>
            </a:fld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78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B03E-5C89-4913-B452-C14508A34D64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4383-43C3-4223-BD9E-4480F85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189A-2427-46C5-8462-2AAC313378B7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4FE4F-EA36-481A-9CAD-154EDA29E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B9342-1AF9-4F61-97DE-56FA24308A73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13DC-604A-49F2-BA22-4091F712B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2D53F-4C47-4005-840E-E81C6D0EF639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0B89-7472-4A6A-85D6-5CD165447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42CC7-EAF4-4A2E-A045-E7436CEB753B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3C15A-0330-408B-A2D5-7DDB6A46E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D23D-E709-442F-933B-DAA08606BCA9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073E-049F-4763-B0A4-9A9BB954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EA7F-6DE6-4A06-B5F6-409083087B74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FD52B-DDEC-48D6-AFCC-6E0AF4B0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D2CE5-4809-4C37-B166-38EAD9AC6C2F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389-1F32-4406-8FCF-7D1DD113E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CCDE9-9387-42C4-AFD8-71493A9DB9A2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302A-21C3-4258-89CA-093E61E5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55E0-FA0F-4476-987D-7BBC22D0F243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E65C-76AA-4595-ACC5-F4340BA76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2D712-E260-488D-803C-A5885BE5DF9A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8638-DD2E-4C85-A7AD-6B0169870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292D1-77AF-4633-8146-6F9538D980F2}" type="datetimeFigureOut">
              <a:rPr lang="en-US"/>
              <a:pPr>
                <a:defRPr/>
              </a:pPr>
              <a:t>2/10/2022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C54DBF-5A7C-43AC-96CE-929B7BF9E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9" r:id="rId2"/>
    <p:sldLayoutId id="2147483998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9" r:id="rId9"/>
    <p:sldLayoutId id="2147483995" r:id="rId10"/>
    <p:sldLayoutId id="2147483996" r:id="rId11"/>
  </p:sldLayoutIdLst>
  <p:transition spd="slow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66800" y="1371600"/>
            <a:ext cx="7162800" cy="2819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Rétorika</a:t>
            </a:r>
          </a:p>
        </p:txBody>
      </p:sp>
      <p:sp>
        <p:nvSpPr>
          <p:cNvPr id="3" name="BlokTextu 3"/>
          <p:cNvSpPr txBox="1"/>
          <p:nvPr/>
        </p:nvSpPr>
        <p:spPr>
          <a:xfrm>
            <a:off x="2133600" y="3733800"/>
            <a:ext cx="5181600" cy="1295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Rečnícky štýl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 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>
          <a:xfrm>
            <a:off x="838200" y="1935163"/>
            <a:ext cx="78486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k-SK" sz="2800" i="1" smtClean="0"/>
              <a:t>                                  Konštantín a Metod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i="1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i="1" smtClean="0"/>
              <a:t>                    Anton Bernolák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i="1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i="1" smtClean="0"/>
              <a:t>                              Ľudovít Štúr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i="1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i="1" smtClean="0"/>
              <a:t>                    Štefan Moyzes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i="1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i="1" smtClean="0"/>
              <a:t>                              Štefan Krčméry</a:t>
            </a:r>
          </a:p>
          <a:p>
            <a:pPr eaLnBrk="1" hangingPunct="1"/>
            <a:endParaRPr lang="sk-SK" smtClean="0"/>
          </a:p>
        </p:txBody>
      </p:sp>
      <p:sp>
        <p:nvSpPr>
          <p:cNvPr id="13316" name="Obdélník 3"/>
          <p:cNvSpPr>
            <a:spLocks noChangeArrowheads="1"/>
          </p:cNvSpPr>
          <p:nvPr/>
        </p:nvSpPr>
        <p:spPr bwMode="auto">
          <a:xfrm>
            <a:off x="838200" y="1066800"/>
            <a:ext cx="586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 i="1">
                <a:solidFill>
                  <a:schemeClr val="accent1"/>
                </a:solidFill>
                <a:latin typeface="Constantia" pitchFamily="18" charset="0"/>
              </a:rPr>
              <a:t>Najznámejší rečníci na Slovensku</a:t>
            </a:r>
            <a:endParaRPr lang="sk-SK" sz="2800" b="1" i="1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600200"/>
            <a:ext cx="11430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12477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819400"/>
            <a:ext cx="11715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114800"/>
            <a:ext cx="13239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4724400"/>
            <a:ext cx="117475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752600"/>
          </a:xfrm>
        </p:spPr>
        <p:txBody>
          <a:bodyPr/>
          <a:lstStyle/>
          <a:p>
            <a:r>
              <a:rPr lang="sk-SK" sz="5400" b="1" i="1" smtClean="0">
                <a:solidFill>
                  <a:srgbClr val="C00000"/>
                </a:solidFill>
              </a:rPr>
              <a:t>   Ľudovít Štúr</a:t>
            </a:r>
            <a:endParaRPr lang="sk-SK" b="1" smtClean="0">
              <a:solidFill>
                <a:srgbClr val="C00000"/>
              </a:solidFill>
            </a:endParaRPr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990600" y="3581400"/>
            <a:ext cx="7010400" cy="1951038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 smtClean="0"/>
              <a:t>Predniesol </a:t>
            </a:r>
            <a:r>
              <a:rPr lang="sk-SK" dirty="0" smtClean="0"/>
              <a:t>šesť slávnych rečí na uhorskom </a:t>
            </a:r>
            <a:r>
              <a:rPr lang="sk-SK" dirty="0" smtClean="0"/>
              <a:t>sneme (pol. 19. storočia). </a:t>
            </a:r>
            <a:r>
              <a:rPr lang="sk-SK" dirty="0" smtClean="0"/>
              <a:t>Najslávnejšia je tá, v ktorej vyzýval za zrušenie poddanstva.</a:t>
            </a:r>
          </a:p>
        </p:txBody>
      </p:sp>
      <p:pic>
        <p:nvPicPr>
          <p:cNvPr id="1434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14400"/>
            <a:ext cx="170497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57200" y="1447800"/>
            <a:ext cx="8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Rečnícky štýl a jeho žánre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12292" name="BlokTextu 5"/>
          <p:cNvSpPr txBox="1">
            <a:spLocks noChangeArrowheads="1"/>
          </p:cNvSpPr>
          <p:nvPr/>
        </p:nvSpPr>
        <p:spPr bwMode="auto">
          <a:xfrm>
            <a:off x="381000" y="22098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k-SK" sz="2400" b="1" i="1" dirty="0">
                <a:latin typeface="Constantia" pitchFamily="18" charset="0"/>
              </a:rPr>
              <a:t>Rečnícky štýl </a:t>
            </a:r>
            <a:r>
              <a:rPr lang="sk-SK" sz="2400" i="1" dirty="0">
                <a:latin typeface="Constantia" pitchFamily="18" charset="0"/>
              </a:rPr>
              <a:t>je </a:t>
            </a: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osobitný funkčný jazykový štýl</a:t>
            </a:r>
            <a:r>
              <a:rPr lang="sk-SK" sz="2400" i="1" dirty="0" smtClean="0">
                <a:latin typeface="Constantia" pitchFamily="18" charset="0"/>
              </a:rPr>
              <a:t>.</a:t>
            </a:r>
          </a:p>
          <a:p>
            <a:pPr>
              <a:defRPr/>
            </a:pPr>
            <a:r>
              <a:rPr lang="sk-SK" sz="2400" b="1" i="1" dirty="0" smtClean="0">
                <a:latin typeface="Constantia" pitchFamily="18" charset="0"/>
              </a:rPr>
              <a:t>Rečník</a:t>
            </a:r>
            <a:r>
              <a:rPr lang="sk-SK" sz="2400" i="1" dirty="0" smtClean="0">
                <a:latin typeface="Constantia" pitchFamily="18" charset="0"/>
              </a:rPr>
              <a:t> – kto realizuje rečnícky prejav</a:t>
            </a:r>
            <a:endParaRPr lang="sk-SK" sz="24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i="1" dirty="0" smtClean="0">
                <a:latin typeface="Constantia" pitchFamily="18" charset="0"/>
              </a:rPr>
              <a:t>Realizuje sa ústne (rečník si prejav pripraví písomne, ale prednáša ho ústne)</a:t>
            </a:r>
            <a:endParaRPr lang="sk-SK" sz="24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i="1" dirty="0">
                <a:latin typeface="Constantia" pitchFamily="18" charset="0"/>
              </a:rPr>
              <a:t>Rozlišujeme tieto </a:t>
            </a:r>
            <a:r>
              <a:rPr lang="sk-SK" sz="2400" b="1" i="1" dirty="0">
                <a:latin typeface="Constantia" pitchFamily="18" charset="0"/>
              </a:rPr>
              <a:t>žánre rečníckeho štýlu</a:t>
            </a:r>
            <a:r>
              <a:rPr lang="sk-SK" sz="2400" i="1" dirty="0">
                <a:latin typeface="Constantia" pitchFamily="18" charset="0"/>
              </a:rPr>
              <a:t>:</a:t>
            </a:r>
          </a:p>
          <a:p>
            <a:pPr>
              <a:defRPr/>
            </a:pPr>
            <a:endParaRPr lang="sk-SK" sz="2400" i="1" dirty="0">
              <a:latin typeface="Constantia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agitačné</a:t>
            </a:r>
            <a:r>
              <a:rPr lang="sk-SK" sz="2400" i="1" dirty="0">
                <a:latin typeface="Constantia" pitchFamily="18" charset="0"/>
              </a:rPr>
              <a:t> </a:t>
            </a:r>
            <a:r>
              <a:rPr lang="sk-SK" sz="2400" i="1" dirty="0">
                <a:latin typeface="Constantia" pitchFamily="18" charset="0"/>
              </a:rPr>
              <a:t>– </a:t>
            </a:r>
            <a:r>
              <a:rPr lang="sk-SK" sz="2400" i="1" dirty="0" smtClean="0">
                <a:latin typeface="Constantia" pitchFamily="18" charset="0"/>
              </a:rPr>
              <a:t> </a:t>
            </a:r>
            <a:r>
              <a:rPr lang="sk-SK" sz="2400" i="1" dirty="0">
                <a:latin typeface="Constantia" pitchFamily="18" charset="0"/>
              </a:rPr>
              <a:t>politická reč, súdna reč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náučné</a:t>
            </a:r>
            <a:r>
              <a:rPr lang="sk-SK" sz="2400" i="1" dirty="0">
                <a:latin typeface="Constantia" pitchFamily="18" charset="0"/>
              </a:rPr>
              <a:t> – prednáška, referát, </a:t>
            </a:r>
            <a:r>
              <a:rPr lang="sk-SK" sz="2400" i="1" dirty="0" smtClean="0">
                <a:latin typeface="Constantia" pitchFamily="18" charset="0"/>
              </a:rPr>
              <a:t>kázeň</a:t>
            </a:r>
            <a:endParaRPr lang="sk-SK" sz="2400" i="1" dirty="0">
              <a:latin typeface="Constantia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príležitostné</a:t>
            </a:r>
            <a:r>
              <a:rPr lang="sk-SK" sz="2400" i="1" dirty="0">
                <a:latin typeface="Constantia" pitchFamily="18" charset="0"/>
              </a:rPr>
              <a:t> – spoločenský prívet </a:t>
            </a:r>
            <a:r>
              <a:rPr lang="sk-SK" sz="2400" i="1" dirty="0" smtClean="0">
                <a:latin typeface="Constantia" pitchFamily="18" charset="0"/>
              </a:rPr>
              <a:t>(príhovor),</a:t>
            </a:r>
            <a:endParaRPr lang="sk-SK" sz="2400" i="1" dirty="0">
              <a:latin typeface="Constantia" pitchFamily="18" charset="0"/>
            </a:endParaRPr>
          </a:p>
          <a:p>
            <a:pPr marL="457200" indent="-457200">
              <a:defRPr/>
            </a:pPr>
            <a:r>
              <a:rPr lang="sk-SK" sz="2400" i="1" dirty="0">
                <a:latin typeface="Constantia" pitchFamily="18" charset="0"/>
              </a:rPr>
              <a:t>                                    smútočný prejav</a:t>
            </a:r>
          </a:p>
          <a:p>
            <a:pPr marL="457200" indent="-457200">
              <a:defRPr/>
            </a:pPr>
            <a:r>
              <a:rPr lang="sk-SK" sz="2400" i="1" dirty="0">
                <a:latin typeface="Constantia" pitchFamily="18" charset="0"/>
              </a:rPr>
              <a:t>                                    slávnostný prejav </a:t>
            </a:r>
            <a:r>
              <a:rPr lang="sk-SK" sz="2400" i="1" dirty="0" smtClean="0">
                <a:latin typeface="Constantia" pitchFamily="18" charset="0"/>
              </a:rPr>
              <a:t>(reč</a:t>
            </a:r>
            <a:r>
              <a:rPr lang="sk-SK" sz="2400" i="1" dirty="0">
                <a:latin typeface="Constantia" pitchFamily="18" charset="0"/>
              </a:rPr>
              <a:t>)</a:t>
            </a:r>
            <a:endParaRPr lang="en-US" sz="2400" i="1" dirty="0">
              <a:latin typeface="Constantia" pitchFamily="18" charset="0"/>
            </a:endParaRPr>
          </a:p>
        </p:txBody>
      </p:sp>
      <p:sp>
        <p:nvSpPr>
          <p:cNvPr id="16388" name="BlokTextu 9"/>
          <p:cNvSpPr txBox="1">
            <a:spLocks noChangeArrowheads="1"/>
          </p:cNvSpPr>
          <p:nvPr/>
        </p:nvSpPr>
        <p:spPr bwMode="auto">
          <a:xfrm>
            <a:off x="304800" y="36576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447800" y="1524000"/>
            <a:ext cx="5334000" cy="533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Fázy tvorenia prejavu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17411" name="Obdélník 5"/>
          <p:cNvSpPr>
            <a:spLocks noChangeArrowheads="1"/>
          </p:cNvSpPr>
          <p:nvPr/>
        </p:nvSpPr>
        <p:spPr bwMode="auto">
          <a:xfrm>
            <a:off x="1371600" y="2590800"/>
            <a:ext cx="37290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sk-SK" sz="2400" i="1">
                <a:latin typeface="Constantia" pitchFamily="18" charset="0"/>
              </a:rPr>
              <a:t>Zhromažďovanie faktov</a:t>
            </a:r>
          </a:p>
          <a:p>
            <a:pPr marL="457200" indent="-457200">
              <a:buFontTx/>
              <a:buAutoNum type="arabicPeriod"/>
            </a:pPr>
            <a:r>
              <a:rPr lang="sk-SK" sz="2400" i="1">
                <a:latin typeface="Constantia" pitchFamily="18" charset="0"/>
              </a:rPr>
              <a:t>Kompozícia</a:t>
            </a:r>
          </a:p>
          <a:p>
            <a:pPr marL="457200" indent="-457200">
              <a:buFontTx/>
              <a:buAutoNum type="arabicPeriod"/>
            </a:pPr>
            <a:r>
              <a:rPr lang="sk-SK" sz="2400" i="1">
                <a:latin typeface="Constantia" pitchFamily="18" charset="0"/>
              </a:rPr>
              <a:t>Štylizácia</a:t>
            </a:r>
          </a:p>
          <a:p>
            <a:pPr marL="457200" indent="-457200">
              <a:buFontTx/>
              <a:buAutoNum type="arabicPeriod"/>
            </a:pPr>
            <a:r>
              <a:rPr lang="sk-SK" sz="2400" i="1">
                <a:latin typeface="Constantia" pitchFamily="18" charset="0"/>
              </a:rPr>
              <a:t>Spôsob nacvičenia</a:t>
            </a:r>
          </a:p>
          <a:p>
            <a:pPr marL="457200" indent="-457200">
              <a:buFontTx/>
              <a:buAutoNum type="arabicPeriod"/>
            </a:pPr>
            <a:r>
              <a:rPr lang="sk-SK" sz="2400" i="1">
                <a:latin typeface="Constantia" pitchFamily="18" charset="0"/>
              </a:rPr>
              <a:t>Prednesenie</a:t>
            </a:r>
          </a:p>
          <a:p>
            <a:pPr marL="457200" indent="-457200">
              <a:buFontTx/>
              <a:buAutoNum type="arabicPeriod"/>
            </a:pPr>
            <a:endParaRPr lang="sk-SK" sz="2400" i="1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4"/>
          <p:cNvSpPr txBox="1"/>
          <p:nvPr/>
        </p:nvSpPr>
        <p:spPr>
          <a:xfrm>
            <a:off x="1447800" y="1600200"/>
            <a:ext cx="5334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7" name="BlokTextu 4"/>
          <p:cNvSpPr txBox="1"/>
          <p:nvPr/>
        </p:nvSpPr>
        <p:spPr>
          <a:xfrm>
            <a:off x="1219200" y="1676400"/>
            <a:ext cx="70104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Kompozícia reči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– prejavu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je trojčlenná:   </a:t>
            </a:r>
          </a:p>
          <a:p>
            <a:pPr marL="457200" indent="-457200"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                            </a:t>
            </a:r>
            <a:r>
              <a:rPr lang="sk-SK" sz="2400" i="1" dirty="0">
                <a:latin typeface="Constantia" pitchFamily="18" charset="0"/>
              </a:rPr>
              <a:t>úvod</a:t>
            </a:r>
          </a:p>
          <a:p>
            <a:pPr marL="457200" indent="-457200">
              <a:defRPr/>
            </a:pPr>
            <a:r>
              <a:rPr lang="sk-SK" sz="2400" i="1" dirty="0">
                <a:latin typeface="Constantia" pitchFamily="18" charset="0"/>
              </a:rPr>
              <a:t>                                    jadro</a:t>
            </a:r>
          </a:p>
          <a:p>
            <a:pPr marL="457200" indent="-457200">
              <a:defRPr/>
            </a:pPr>
            <a:r>
              <a:rPr lang="sk-SK" sz="2400" i="1" dirty="0">
                <a:latin typeface="Constantia" pitchFamily="18" charset="0"/>
              </a:rPr>
              <a:t>                                    záver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+mn-lt"/>
                <a:cs typeface="+mn-cs"/>
              </a:rPr>
              <a:t>                   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Podľa funkcie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poznáme:</a:t>
            </a: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i="1" dirty="0">
                <a:latin typeface="Constantia" pitchFamily="18" charset="0"/>
              </a:rPr>
              <a:t>– Vysvetľujúci </a:t>
            </a:r>
            <a:r>
              <a:rPr lang="sk-SK" sz="2400" i="1" dirty="0">
                <a:latin typeface="Constantia" pitchFamily="18" charset="0"/>
              </a:rPr>
              <a:t>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sk-SK" sz="2400" i="1" dirty="0">
              <a:latin typeface="Constanti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i="1" dirty="0">
                <a:latin typeface="Constantia" pitchFamily="18" charset="0"/>
              </a:rPr>
              <a:t>– Mobilizujúci </a:t>
            </a:r>
            <a:r>
              <a:rPr lang="sk-SK" sz="2400" i="1" dirty="0">
                <a:latin typeface="Constantia" pitchFamily="18" charset="0"/>
              </a:rPr>
              <a:t>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sk-SK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>
                <a:solidFill>
                  <a:srgbClr val="C00000"/>
                </a:solidFill>
              </a:rPr>
              <a:t> Základné znaky:</a:t>
            </a:r>
            <a:endParaRPr lang="sk-SK" smtClean="0">
              <a:solidFill>
                <a:srgbClr val="C00000"/>
              </a:solidFill>
            </a:endParaRPr>
          </a:p>
        </p:txBody>
      </p:sp>
      <p:sp>
        <p:nvSpPr>
          <p:cNvPr id="1945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    a</a:t>
            </a:r>
            <a:r>
              <a:rPr lang="sk-SK" b="1" dirty="0" smtClean="0">
                <a:cs typeface="Times New Roman" panose="02020603050405020304" pitchFamily="18" charset="0"/>
              </a:rPr>
              <a:t>.) </a:t>
            </a:r>
            <a:r>
              <a:rPr lang="sk-SK" b="1" dirty="0" err="1" smtClean="0">
                <a:cs typeface="Times New Roman" panose="02020603050405020304" pitchFamily="18" charset="0"/>
              </a:rPr>
              <a:t>ústnosť</a:t>
            </a:r>
            <a:r>
              <a:rPr lang="sk-SK" b="1" dirty="0" smtClean="0">
                <a:cs typeface="Times New Roman" panose="02020603050405020304" pitchFamily="18" charset="0"/>
              </a:rPr>
              <a:t> </a:t>
            </a:r>
            <a:r>
              <a:rPr lang="sk-SK" sz="2800" i="1" dirty="0" smtClean="0">
                <a:cs typeface="Times New Roman" panose="02020603050405020304" pitchFamily="18" charset="0"/>
              </a:rPr>
              <a:t>– </a:t>
            </a:r>
            <a:r>
              <a:rPr lang="sk-SK" sz="2800" dirty="0" err="1" smtClean="0">
                <a:cs typeface="Times New Roman" panose="02020603050405020304" pitchFamily="18" charset="0"/>
              </a:rPr>
              <a:t>v</a:t>
            </a:r>
            <a:r>
              <a:rPr lang="sk-SK" dirty="0" err="1" smtClean="0">
                <a:cs typeface="Times New Roman" panose="02020603050405020304" pitchFamily="18" charset="0"/>
              </a:rPr>
              <a:t>užíva</a:t>
            </a:r>
            <a:r>
              <a:rPr lang="sk-SK" dirty="0" smtClean="0">
                <a:cs typeface="Times New Roman" panose="02020603050405020304" pitchFamily="18" charset="0"/>
              </a:rPr>
              <a:t> </a:t>
            </a:r>
            <a:r>
              <a:rPr lang="sk-SK" dirty="0" smtClean="0">
                <a:cs typeface="Times New Roman" panose="02020603050405020304" pitchFamily="18" charset="0"/>
              </a:rPr>
              <a:t>mimojazykové prostriedky </a:t>
            </a:r>
            <a:r>
              <a:rPr lang="sk-SK" sz="2800" i="1" dirty="0">
                <a:cs typeface="Times New Roman" panose="02020603050405020304" pitchFamily="18" charset="0"/>
              </a:rPr>
              <a:t>– </a:t>
            </a:r>
            <a:r>
              <a:rPr lang="sk-SK" dirty="0" smtClean="0">
                <a:cs typeface="Times New Roman" panose="02020603050405020304" pitchFamily="18" charset="0"/>
              </a:rPr>
              <a:t>  </a:t>
            </a:r>
            <a:r>
              <a:rPr lang="sk-SK" dirty="0" smtClean="0">
                <a:cs typeface="Times New Roman" panose="02020603050405020304" pitchFamily="18" charset="0"/>
              </a:rPr>
              <a:t>mimiku, gestá, situáciu (udržiava zrakový kontakt, reaguje na zmenu nálady medzi poslucháčmi atď.) Rečnícky štýl je vždy ústny)</a:t>
            </a:r>
            <a:br>
              <a:rPr lang="sk-SK" dirty="0" smtClean="0">
                <a:cs typeface="Times New Roman" panose="02020603050405020304" pitchFamily="18" charset="0"/>
              </a:rPr>
            </a:br>
            <a:r>
              <a:rPr lang="sk-SK" b="1" dirty="0" smtClean="0"/>
              <a:t>b.) verejnosť </a:t>
            </a:r>
            <a:r>
              <a:rPr lang="sk-SK" sz="2800" i="1" dirty="0" smtClean="0">
                <a:latin typeface="Constantia" pitchFamily="18" charset="0"/>
              </a:rPr>
              <a:t>– </a:t>
            </a:r>
            <a:r>
              <a:rPr lang="sk-SK" dirty="0" smtClean="0"/>
              <a:t>útvary </a:t>
            </a:r>
            <a:r>
              <a:rPr lang="sk-SK" dirty="0" smtClean="0"/>
              <a:t>tohto štýlu sú venované širokej verejnosti. Tomuto faktu sa prispôsobuje výber jazykových prostriedkov – rečník so volí cudzie slová, ktoré sú všeobecne známe;  vyhýba sa presnému dátumu; vyhýba sa vulgarizmom; používa kratšiu vetu než odborný štýl,  </a:t>
            </a:r>
            <a:br>
              <a:rPr lang="sk-SK" dirty="0" smtClean="0"/>
            </a:br>
            <a:endParaRPr lang="sk-SK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>
                <a:solidFill>
                  <a:srgbClr val="C00000"/>
                </a:solidFill>
              </a:rPr>
              <a:t> Základné znaky:</a:t>
            </a:r>
            <a:endParaRPr lang="sk-SK" smtClean="0"/>
          </a:p>
        </p:txBody>
      </p:sp>
      <p:sp>
        <p:nvSpPr>
          <p:cNvPr id="2048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sk-SK" b="1" dirty="0" smtClean="0"/>
              <a:t>c.) sugestívnosť </a:t>
            </a:r>
            <a:r>
              <a:rPr lang="sk-SK" sz="2800" i="1" dirty="0" smtClean="0">
                <a:latin typeface="Constantia" pitchFamily="18" charset="0"/>
              </a:rPr>
              <a:t>–</a:t>
            </a:r>
            <a:r>
              <a:rPr lang="sk-SK" b="1" dirty="0" smtClean="0"/>
              <a:t> </a:t>
            </a:r>
            <a:r>
              <a:rPr lang="sk-SK" dirty="0" smtClean="0"/>
              <a:t>rečník sa snaží zapôsobiť na city poslucháča, využíva vyjadrovacie prostriedky umeleckej literatúry; opakuje slová; viackrát oslovuje poslucháča; robí vsuvky, odbočenia, aby vťahoval do svojho prejavu poslucháča; hovorí nadnesene – s pátosom; stíši alebo zosilní hlas, robí dramatické pauzy a zdôrazňuje slová; hlavne v závere prejavu sú priania, výzvy atď. (snaha zapôsobiť na city poslucháča)</a:t>
            </a:r>
            <a:br>
              <a:rPr lang="sk-SK" dirty="0" smtClean="0"/>
            </a:br>
            <a:endParaRPr lang="sk-SK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>
                <a:solidFill>
                  <a:srgbClr val="C00000"/>
                </a:solidFill>
              </a:rPr>
              <a:t>  Základné znaky:</a:t>
            </a:r>
            <a:endParaRPr lang="sk-SK" smtClean="0"/>
          </a:p>
        </p:txBody>
      </p:sp>
      <p:sp>
        <p:nvSpPr>
          <p:cNvPr id="2150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d.) adresnosť </a:t>
            </a:r>
            <a:r>
              <a:rPr lang="sk-SK" sz="2800" i="1" dirty="0" smtClean="0">
                <a:latin typeface="Constantia" pitchFamily="18" charset="0"/>
              </a:rPr>
              <a:t>–</a:t>
            </a:r>
            <a:r>
              <a:rPr lang="sk-SK" b="1" dirty="0" smtClean="0"/>
              <a:t> </a:t>
            </a:r>
            <a:r>
              <a:rPr lang="sk-SK" dirty="0" smtClean="0"/>
              <a:t>rečnícke útvary majú kolektívneho príjemcu, len niektoré sú venované napr. oslave jedného človeka, ale aj tak je tam prítomná nejaká spoločnosť (gratulácia, vernisáž); autor sa niekedy vedome zaraďuje do spoločenstva poslucháčov (my sme tu nato, aby sme ...)</a:t>
            </a:r>
            <a:br>
              <a:rPr lang="sk-SK" dirty="0" smtClean="0"/>
            </a:br>
            <a:r>
              <a:rPr lang="sk-SK" dirty="0" smtClean="0"/>
              <a:t>(rečový prejav môže byť určený osobe alebo skupine)</a:t>
            </a:r>
            <a:br>
              <a:rPr lang="sk-SK" dirty="0" smtClean="0"/>
            </a:br>
            <a:r>
              <a:rPr lang="sk-SK" b="1" dirty="0" smtClean="0"/>
              <a:t>e.) názornosť </a:t>
            </a:r>
            <a:r>
              <a:rPr lang="sk-SK" sz="2800" i="1" dirty="0" smtClean="0">
                <a:latin typeface="Constantia" pitchFamily="18" charset="0"/>
              </a:rPr>
              <a:t>–</a:t>
            </a:r>
            <a:r>
              <a:rPr lang="sk-SK" b="1" dirty="0" smtClean="0"/>
              <a:t> </a:t>
            </a:r>
            <a:r>
              <a:rPr lang="sk-SK" dirty="0" smtClean="0"/>
              <a:t>prednáška využíva názornosť podobne ako napr. didaktický výklad (graf, výpočet, portrét atď.) (názorné predvedenie)</a:t>
            </a:r>
            <a:br>
              <a:rPr lang="sk-SK" dirty="0" smtClean="0"/>
            </a:br>
            <a:endParaRPr lang="sk-SK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Ako sa mi páči spôsob obliekania mladých ľudí</a:t>
            </a:r>
          </a:p>
          <a:p>
            <a:pPr eaLnBrk="1" hangingPunct="1"/>
            <a:r>
              <a:rPr lang="sk-SK" smtClean="0"/>
              <a:t>Môj vzťah k športu</a:t>
            </a:r>
          </a:p>
          <a:p>
            <a:pPr eaLnBrk="1" hangingPunct="1"/>
            <a:r>
              <a:rPr lang="sk-SK" smtClean="0"/>
              <a:t>Kniha, ktorá ma zaujala</a:t>
            </a:r>
          </a:p>
          <a:p>
            <a:pPr eaLnBrk="1" hangingPunct="1"/>
            <a:r>
              <a:rPr lang="sk-SK" smtClean="0"/>
              <a:t>Môj najobľúbenejší koníček, ktorého som si osedlal</a:t>
            </a:r>
          </a:p>
          <a:p>
            <a:pPr eaLnBrk="1" hangingPunct="1"/>
            <a:r>
              <a:rPr lang="sk-SK" smtClean="0"/>
              <a:t>Ako si predstavujem najprimeranejší spôsob využitia voľného času</a:t>
            </a:r>
          </a:p>
          <a:p>
            <a:pPr eaLnBrk="1" hangingPunct="1"/>
            <a:r>
              <a:rPr lang="sk-SK" smtClean="0"/>
              <a:t>Andrej Sládkovič – básnik lásky, krásy a mladosti</a:t>
            </a:r>
          </a:p>
          <a:p>
            <a:pPr eaLnBrk="1" hangingPunct="1"/>
            <a:r>
              <a:rPr lang="sk-SK" smtClean="0"/>
              <a:t>Ako si predstavujem modernú školu</a:t>
            </a:r>
          </a:p>
          <a:p>
            <a:pPr eaLnBrk="1" hangingPunct="1"/>
            <a:r>
              <a:rPr lang="sk-SK" smtClean="0"/>
              <a:t>Stop fajčeniu</a:t>
            </a:r>
          </a:p>
          <a:p>
            <a:pPr eaLnBrk="1" hangingPunct="1"/>
            <a:endParaRPr lang="sk-SK" smtClean="0"/>
          </a:p>
        </p:txBody>
      </p:sp>
      <p:sp>
        <p:nvSpPr>
          <p:cNvPr id="5" name="Obdélník 4"/>
          <p:cNvSpPr/>
          <p:nvPr/>
        </p:nvSpPr>
        <p:spPr>
          <a:xfrm>
            <a:off x="685800" y="838200"/>
            <a:ext cx="4483932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Témy na súťaž v rétorike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364720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2" descr="DSC072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022" y="1600200"/>
            <a:ext cx="3540578" cy="272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/>
        </p:nvSpPr>
        <p:spPr>
          <a:xfrm>
            <a:off x="685800" y="838200"/>
            <a:ext cx="59436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Prvé pokusy žiakov  v rétorike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876800" y="4876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rgbClr val="C00000"/>
                </a:solidFill>
              </a:rPr>
              <a:t>Kniha, ktorá ma zaujala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990600" y="5638800"/>
            <a:ext cx="30480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Stop  fajčeniu</a:t>
            </a:r>
            <a:endParaRPr lang="sk-SK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rázok 7" descr="Listin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22275"/>
            <a:ext cx="701040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228600" y="228600"/>
            <a:ext cx="60198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man Old Style" pitchFamily="18" charset="0"/>
                <a:cs typeface="+mn-cs"/>
              </a:rPr>
              <a:t>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981200" y="1600200"/>
            <a:ext cx="54864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Pracovať sa učíme                        pracovaním,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      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písať písaním,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hovoriť hovorením.</a:t>
            </a:r>
            <a:endParaRPr lang="sk-SK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      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J. A Komenský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905000" y="1828800"/>
            <a:ext cx="47244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</a:rPr>
              <a:t>Ďakujem za pozornosť</a:t>
            </a:r>
            <a:endParaRPr lang="sk-SK" sz="3200" dirty="0">
              <a:latin typeface="+mn-l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762000" y="1066800"/>
            <a:ext cx="70866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man Old Style" pitchFamily="18" charset="0"/>
                <a:cs typeface="+mn-cs"/>
              </a:rPr>
              <a:t>Umelcom sa treba narodiť,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man Old Style" pitchFamily="18" charset="0"/>
                <a:cs typeface="+mn-cs"/>
              </a:rPr>
              <a:t>                   rečníkom sa možno stať.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ookman Old Style" pitchFamily="18" charset="0"/>
              <a:cs typeface="+mn-cs"/>
            </a:endParaRPr>
          </a:p>
        </p:txBody>
      </p:sp>
      <p:sp>
        <p:nvSpPr>
          <p:cNvPr id="7171" name="BlokTextu 5"/>
          <p:cNvSpPr txBox="1">
            <a:spLocks noChangeArrowheads="1"/>
          </p:cNvSpPr>
          <p:nvPr/>
        </p:nvSpPr>
        <p:spPr bwMode="auto">
          <a:xfrm>
            <a:off x="304800" y="14478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  <p:sp>
        <p:nvSpPr>
          <p:cNvPr id="7172" name="BlokTextu 7"/>
          <p:cNvSpPr txBox="1">
            <a:spLocks noChangeArrowheads="1"/>
          </p:cNvSpPr>
          <p:nvPr/>
        </p:nvSpPr>
        <p:spPr bwMode="auto">
          <a:xfrm>
            <a:off x="1219200" y="3276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b="1" i="1" u="sng" dirty="0">
                <a:latin typeface="Constantia" pitchFamily="18" charset="0"/>
              </a:rPr>
              <a:t>Rétorika</a:t>
            </a:r>
            <a:r>
              <a:rPr lang="sk-SK" sz="2400" i="1" dirty="0">
                <a:latin typeface="Constantia" pitchFamily="18" charset="0"/>
              </a:rPr>
              <a:t> </a:t>
            </a:r>
            <a:r>
              <a:rPr lang="sk-SK" sz="2400" i="1" dirty="0" smtClean="0">
                <a:latin typeface="Constantia" pitchFamily="18" charset="0"/>
              </a:rPr>
              <a:t>(rečníctvo) </a:t>
            </a:r>
            <a:r>
              <a:rPr lang="sk-SK" sz="2400" i="1" dirty="0">
                <a:latin typeface="Constantia" pitchFamily="18" charset="0"/>
              </a:rPr>
              <a:t>je náuka o vlastnostiach hovoreného  prejavu, o umení hovoriť.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2676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066800" y="1447800"/>
            <a:ext cx="37338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Dejiny rétoriky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8195" name="BlokTextu 5"/>
          <p:cNvSpPr txBox="1">
            <a:spLocks noChangeArrowheads="1"/>
          </p:cNvSpPr>
          <p:nvPr/>
        </p:nvSpPr>
        <p:spPr bwMode="auto">
          <a:xfrm>
            <a:off x="1066800" y="2438400"/>
            <a:ext cx="708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2400" i="1" dirty="0">
                <a:latin typeface="Constantia" pitchFamily="18" charset="0"/>
              </a:rPr>
              <a:t>Rétorika vznikla v starom Grécku ako dôsledok spoločenskej situácie. Každý právoplatný  </a:t>
            </a:r>
            <a:r>
              <a:rPr lang="sk-SK" sz="2400" i="1" dirty="0" smtClean="0">
                <a:latin typeface="Constantia" pitchFamily="18" charset="0"/>
              </a:rPr>
              <a:t>občan nie otrok) </a:t>
            </a:r>
            <a:r>
              <a:rPr lang="sk-SK" sz="2400" i="1" dirty="0">
                <a:latin typeface="Constantia" pitchFamily="18" charset="0"/>
              </a:rPr>
              <a:t>mal  vtedy právo  vystupovať na verejnom zhromaždení alebo na súde ako žalobca alebo obhajca. Od jeho rečníckeho umenia často závisel úspech jeho právneho sporu. 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419600"/>
            <a:ext cx="3581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457200" y="1600200"/>
            <a:ext cx="77724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</a:t>
            </a:r>
            <a:r>
              <a:rPr lang="sk-SK" sz="24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+mn-lt"/>
                <a:cs typeface="+mn-cs"/>
              </a:rPr>
              <a:t>V starom Grécku bola rétorika spolu s gramatikou a dialektikou základom vyššieho vzdelania,  čiže antické obdobie</a:t>
            </a:r>
            <a:r>
              <a:rPr lang="sk-SK" sz="24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+mn-lt"/>
              </a:rPr>
              <a:t> potrebovalo </a:t>
            </a:r>
            <a:r>
              <a:rPr lang="sk-SK" sz="24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+mn-lt"/>
                <a:cs typeface="+mn-cs"/>
              </a:rPr>
              <a:t>i veľa dobrých učiteľov a teoretikov rečníctva.</a:t>
            </a:r>
            <a:endParaRPr lang="en-US" sz="2400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+mn-lt"/>
              <a:cs typeface="+mn-cs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81000" y="3200400"/>
            <a:ext cx="357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3625" y="3505200"/>
            <a:ext cx="2746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Obdélník 5"/>
          <p:cNvSpPr>
            <a:spLocks noChangeArrowheads="1"/>
          </p:cNvSpPr>
          <p:nvPr/>
        </p:nvSpPr>
        <p:spPr bwMode="auto">
          <a:xfrm>
            <a:off x="4724400" y="5486400"/>
            <a:ext cx="4006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Staroveký grécky</a:t>
            </a:r>
            <a:r>
              <a:rPr lang="sk-SK"/>
              <a:t> chrám v Agrigento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505200"/>
            <a:ext cx="2489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bdélník 7"/>
          <p:cNvSpPr>
            <a:spLocks noChangeArrowheads="1"/>
          </p:cNvSpPr>
          <p:nvPr/>
        </p:nvSpPr>
        <p:spPr bwMode="auto">
          <a:xfrm>
            <a:off x="990600" y="5486400"/>
            <a:ext cx="350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/>
              <a:t>Pozostatky </a:t>
            </a:r>
            <a:r>
              <a:rPr lang="sk-SK" b="1"/>
              <a:t>starovekého gréckeho</a:t>
            </a:r>
            <a:r>
              <a:rPr lang="sk-SK"/>
              <a:t> divadla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BlokTextu 5"/>
          <p:cNvSpPr txBox="1">
            <a:spLocks noChangeArrowheads="1"/>
          </p:cNvSpPr>
          <p:nvPr/>
        </p:nvSpPr>
        <p:spPr bwMode="auto">
          <a:xfrm>
            <a:off x="228600" y="914400"/>
            <a:ext cx="57150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2800" b="1" i="1" dirty="0">
                <a:solidFill>
                  <a:schemeClr val="accent1"/>
                </a:solidFill>
                <a:latin typeface="Constantia" pitchFamily="18" charset="0"/>
              </a:rPr>
              <a:t>Známi grécki učitelia rečníctva:</a:t>
            </a: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i="1" dirty="0" err="1">
                <a:solidFill>
                  <a:srgbClr val="FF0000"/>
                </a:solidFill>
                <a:latin typeface="Constantia" pitchFamily="18" charset="0"/>
              </a:rPr>
              <a:t>Gorgias</a:t>
            </a:r>
            <a:r>
              <a:rPr lang="sk-SK" sz="2400" b="1" i="1" dirty="0">
                <a:solidFill>
                  <a:srgbClr val="FF0000"/>
                </a:solidFill>
                <a:latin typeface="Constantia" pitchFamily="18" charset="0"/>
              </a:rPr>
              <a:t> </a:t>
            </a:r>
            <a:r>
              <a:rPr lang="sk-SK" sz="2400" b="1" i="1" dirty="0" smtClean="0">
                <a:solidFill>
                  <a:srgbClr val="FF0000"/>
                </a:solidFill>
                <a:latin typeface="Constantia" pitchFamily="18" charset="0"/>
              </a:rPr>
              <a:t>(485 </a:t>
            </a:r>
            <a:r>
              <a:rPr lang="sk-SK" sz="2400" b="1" i="1" dirty="0">
                <a:solidFill>
                  <a:srgbClr val="FF0000"/>
                </a:solidFill>
                <a:latin typeface="Constantia" pitchFamily="18" charset="0"/>
              </a:rPr>
              <a:t>– 380 pred n. l</a:t>
            </a:r>
            <a:r>
              <a:rPr lang="sk-SK" sz="2400" b="1" i="1" dirty="0" smtClean="0">
                <a:solidFill>
                  <a:srgbClr val="FF0000"/>
                </a:solidFill>
                <a:latin typeface="Constantia" pitchFamily="18" charset="0"/>
              </a:rPr>
              <a:t>.)</a:t>
            </a:r>
            <a:endParaRPr lang="sk-SK" sz="2400" b="1" i="1" dirty="0">
              <a:solidFill>
                <a:srgbClr val="FF0000"/>
              </a:solidFill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i="1" dirty="0">
                <a:latin typeface="Constantia" pitchFamily="18" charset="0"/>
              </a:rPr>
              <a:t>Demostenes </a:t>
            </a:r>
            <a:r>
              <a:rPr lang="sk-SK" sz="2400" b="1" i="1" dirty="0" smtClean="0">
                <a:latin typeface="Constantia" pitchFamily="18" charset="0"/>
              </a:rPr>
              <a:t>(384 </a:t>
            </a:r>
            <a:r>
              <a:rPr lang="sk-SK" sz="2400" b="1" i="1" dirty="0">
                <a:latin typeface="Constantia" pitchFamily="18" charset="0"/>
              </a:rPr>
              <a:t>– 322 pred n. </a:t>
            </a:r>
            <a:r>
              <a:rPr lang="sk-SK" sz="2400" b="1" i="1" dirty="0" smtClean="0">
                <a:latin typeface="Constantia" pitchFamily="18" charset="0"/>
              </a:rPr>
              <a:t>l)/</a:t>
            </a:r>
            <a:endParaRPr lang="sk-SK" sz="2400" b="1" i="1" dirty="0"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solidFill>
                <a:schemeClr val="accent2">
                  <a:lumMod val="60000"/>
                  <a:lumOff val="40000"/>
                </a:schemeClr>
              </a:solidFill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solidFill>
                <a:schemeClr val="accent2">
                  <a:lumMod val="60000"/>
                  <a:lumOff val="40000"/>
                </a:schemeClr>
              </a:solidFill>
              <a:latin typeface="Constantia" pitchFamily="18" charset="0"/>
            </a:endParaRPr>
          </a:p>
          <a:p>
            <a:pPr>
              <a:defRPr/>
            </a:pPr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tantia" pitchFamily="18" charset="0"/>
              </a:rPr>
              <a:t>Sokrates </a:t>
            </a:r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tantia" pitchFamily="18" charset="0"/>
              </a:rPr>
              <a:t>(</a:t>
            </a:r>
            <a:r>
              <a:rPr lang="sk-SK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tantia" pitchFamily="18" charset="0"/>
              </a:rPr>
              <a:t>469 </a:t>
            </a:r>
            <a:r>
              <a:rPr lang="sk-SK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tantia" pitchFamily="18" charset="0"/>
              </a:rPr>
              <a:t>– 399 pred n. l</a:t>
            </a:r>
            <a:r>
              <a:rPr lang="sk-SK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tantia" pitchFamily="18" charset="0"/>
              </a:rPr>
              <a:t>.)</a:t>
            </a:r>
            <a:endParaRPr lang="sk-SK" sz="2400" b="1" i="1" dirty="0">
              <a:solidFill>
                <a:schemeClr val="accent2">
                  <a:lumMod val="60000"/>
                  <a:lumOff val="40000"/>
                </a:schemeClr>
              </a:solidFill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i="1" dirty="0">
                <a:latin typeface="Constantia" pitchFamily="18" charset="0"/>
              </a:rPr>
              <a:t>Platón </a:t>
            </a:r>
            <a:r>
              <a:rPr lang="sk-SK" sz="2400" b="1" i="1" dirty="0" smtClean="0">
                <a:latin typeface="Constantia" pitchFamily="18" charset="0"/>
              </a:rPr>
              <a:t>(427 </a:t>
            </a:r>
            <a:r>
              <a:rPr lang="sk-SK" sz="2400" b="1" i="1" dirty="0">
                <a:latin typeface="Constantia" pitchFamily="18" charset="0"/>
              </a:rPr>
              <a:t>– 347 pred n. l</a:t>
            </a:r>
            <a:r>
              <a:rPr lang="sk-SK" sz="2400" b="1" i="1" dirty="0" smtClean="0">
                <a:latin typeface="Constantia" pitchFamily="18" charset="0"/>
              </a:rPr>
              <a:t>.)  </a:t>
            </a:r>
            <a:endParaRPr lang="sk-SK" sz="1200" b="1" i="1" dirty="0"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i="1" dirty="0" err="1">
                <a:solidFill>
                  <a:srgbClr val="0070C0"/>
                </a:solidFill>
                <a:latin typeface="Constantia" pitchFamily="18" charset="0"/>
              </a:rPr>
              <a:t>Demokritos</a:t>
            </a:r>
            <a:r>
              <a:rPr lang="sk-SK" sz="2400" b="1" i="1" dirty="0">
                <a:solidFill>
                  <a:srgbClr val="0070C0"/>
                </a:solidFill>
                <a:latin typeface="Constantia" pitchFamily="18" charset="0"/>
              </a:rPr>
              <a:t> </a:t>
            </a:r>
            <a:r>
              <a:rPr lang="sk-SK" sz="2400" b="1" i="1" dirty="0" smtClean="0">
                <a:solidFill>
                  <a:srgbClr val="0070C0"/>
                </a:solidFill>
                <a:latin typeface="Constantia" pitchFamily="18" charset="0"/>
              </a:rPr>
              <a:t>(460 </a:t>
            </a:r>
            <a:r>
              <a:rPr lang="sk-SK" sz="2400" b="1" i="1" dirty="0">
                <a:solidFill>
                  <a:srgbClr val="0070C0"/>
                </a:solidFill>
                <a:latin typeface="Constantia" pitchFamily="18" charset="0"/>
              </a:rPr>
              <a:t>– 370 pred n. l</a:t>
            </a:r>
            <a:r>
              <a:rPr lang="sk-SK" sz="2400" b="1" i="1" dirty="0" smtClean="0">
                <a:solidFill>
                  <a:srgbClr val="0070C0"/>
                </a:solidFill>
                <a:latin typeface="Constantia" pitchFamily="18" charset="0"/>
              </a:rPr>
              <a:t>.) </a:t>
            </a:r>
            <a:endParaRPr lang="sk-SK" sz="2400" b="1" i="1" dirty="0">
              <a:solidFill>
                <a:srgbClr val="0070C0"/>
              </a:solidFill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i="1" dirty="0">
                <a:latin typeface="Constantia" pitchFamily="18" charset="0"/>
              </a:rPr>
              <a:t>Aristoteles </a:t>
            </a:r>
            <a:r>
              <a:rPr lang="sk-SK" sz="2400" b="1" i="1" dirty="0" smtClean="0">
                <a:latin typeface="Constantia" pitchFamily="18" charset="0"/>
              </a:rPr>
              <a:t>(384 </a:t>
            </a:r>
            <a:r>
              <a:rPr lang="sk-SK" sz="2400" b="1" i="1" dirty="0">
                <a:latin typeface="Constantia" pitchFamily="18" charset="0"/>
              </a:rPr>
              <a:t>– 322 pred n. l</a:t>
            </a:r>
            <a:r>
              <a:rPr lang="sk-SK" sz="2400" b="1" i="1" dirty="0" smtClean="0">
                <a:latin typeface="Constantia" pitchFamily="18" charset="0"/>
              </a:rPr>
              <a:t>.) </a:t>
            </a:r>
            <a:endParaRPr lang="sk-SK" sz="2400" b="1" i="1" dirty="0">
              <a:latin typeface="Constantia" pitchFamily="18" charset="0"/>
            </a:endParaRPr>
          </a:p>
          <a:p>
            <a:pPr>
              <a:defRPr/>
            </a:pPr>
            <a:endParaRPr lang="sk-SK" sz="14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 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28800"/>
            <a:ext cx="99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613" y="2971800"/>
            <a:ext cx="11985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800600"/>
            <a:ext cx="124777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>
            <a:off x="4343400" y="3124200"/>
            <a:ext cx="2895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/>
          <p:nvPr/>
        </p:nvCxnSpPr>
        <p:spPr>
          <a:xfrm>
            <a:off x="5029200" y="48006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/>
          <p:nvPr/>
        </p:nvCxnSpPr>
        <p:spPr>
          <a:xfrm>
            <a:off x="4953000" y="2438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/>
          <p:cNvCxnSpPr/>
          <p:nvPr/>
        </p:nvCxnSpPr>
        <p:spPr>
          <a:xfrm>
            <a:off x="4114800" y="3810000"/>
            <a:ext cx="90011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914400"/>
            <a:ext cx="1104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Přímá spojovací šipka 16"/>
          <p:cNvCxnSpPr/>
          <p:nvPr/>
        </p:nvCxnSpPr>
        <p:spPr>
          <a:xfrm flipV="1">
            <a:off x="4343400" y="1676400"/>
            <a:ext cx="2667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5105400"/>
            <a:ext cx="14954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3429000"/>
            <a:ext cx="966788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Přímá spojovací šipka 13"/>
          <p:cNvCxnSpPr/>
          <p:nvPr/>
        </p:nvCxnSpPr>
        <p:spPr>
          <a:xfrm>
            <a:off x="4038600" y="5638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i="1" dirty="0" smtClean="0">
                <a:solidFill>
                  <a:schemeClr val="accent1"/>
                </a:solidFill>
                <a:latin typeface="Constantia" pitchFamily="18" charset="0"/>
              </a:rPr>
              <a:t>Najväčší  rímski rečníci</a:t>
            </a:r>
            <a:endParaRPr lang="sk-SK" dirty="0" smtClean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86200" y="1828800"/>
            <a:ext cx="1758950" cy="2362200"/>
          </a:xfrm>
          <a:noFill/>
        </p:spPr>
      </p:pic>
      <p:sp>
        <p:nvSpPr>
          <p:cNvPr id="11268" name="Obdélník 3"/>
          <p:cNvSpPr>
            <a:spLocks noChangeArrowheads="1"/>
          </p:cNvSpPr>
          <p:nvPr/>
        </p:nvSpPr>
        <p:spPr bwMode="auto">
          <a:xfrm>
            <a:off x="609600" y="2209800"/>
            <a:ext cx="45720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 sz="1100" b="1" i="1" dirty="0">
              <a:solidFill>
                <a:schemeClr val="accent1"/>
              </a:solidFill>
              <a:latin typeface="Constantia" pitchFamily="18" charset="0"/>
            </a:endParaRPr>
          </a:p>
          <a:p>
            <a:endParaRPr lang="sk-SK" sz="1100" b="1" i="1" dirty="0">
              <a:solidFill>
                <a:schemeClr val="accent1"/>
              </a:solidFill>
              <a:latin typeface="Constantia" pitchFamily="18" charset="0"/>
            </a:endParaRPr>
          </a:p>
          <a:p>
            <a:r>
              <a:rPr lang="sk-SK" i="1" dirty="0">
                <a:latin typeface="Constantia" pitchFamily="18" charset="0"/>
              </a:rPr>
              <a:t>    </a:t>
            </a:r>
            <a:r>
              <a:rPr lang="sk-SK" sz="2800" b="1" i="1" dirty="0">
                <a:latin typeface="Constantia" pitchFamily="18" charset="0"/>
              </a:rPr>
              <a:t>Cicero</a:t>
            </a:r>
          </a:p>
          <a:p>
            <a:r>
              <a:rPr lang="sk-SK" sz="2800" b="1" i="1" dirty="0" smtClean="0">
                <a:latin typeface="Constantia" pitchFamily="18" charset="0"/>
              </a:rPr>
              <a:t>(106 </a:t>
            </a:r>
            <a:r>
              <a:rPr lang="sk-SK" sz="2800" b="1" i="1" dirty="0">
                <a:latin typeface="Constantia" pitchFamily="18" charset="0"/>
              </a:rPr>
              <a:t>– 43 pred n. l</a:t>
            </a:r>
            <a:r>
              <a:rPr lang="sk-SK" sz="2800" b="1" i="1" dirty="0" smtClean="0">
                <a:latin typeface="Constantia" pitchFamily="18" charset="0"/>
              </a:rPr>
              <a:t>.) </a:t>
            </a:r>
            <a:endParaRPr lang="sk-SK" sz="2800" b="1" i="1" dirty="0">
              <a:latin typeface="Constantia" pitchFamily="18" charset="0"/>
            </a:endParaRPr>
          </a:p>
          <a:p>
            <a:r>
              <a:rPr lang="sk-SK" b="1" i="1" dirty="0">
                <a:latin typeface="Constantia" pitchFamily="18" charset="0"/>
              </a:rPr>
              <a:t> </a:t>
            </a:r>
          </a:p>
          <a:p>
            <a:r>
              <a:rPr lang="sk-SK" b="1" i="1" dirty="0">
                <a:solidFill>
                  <a:schemeClr val="accent1"/>
                </a:solidFill>
                <a:latin typeface="Constantia" pitchFamily="18" charset="0"/>
              </a:rPr>
              <a:t> </a:t>
            </a:r>
            <a:endParaRPr lang="sk-SK" dirty="0"/>
          </a:p>
        </p:txBody>
      </p:sp>
      <p:sp>
        <p:nvSpPr>
          <p:cNvPr id="11269" name="Obdélník 4"/>
          <p:cNvSpPr>
            <a:spLocks noChangeArrowheads="1"/>
          </p:cNvSpPr>
          <p:nvPr/>
        </p:nvSpPr>
        <p:spPr bwMode="auto">
          <a:xfrm>
            <a:off x="3505200" y="3657600"/>
            <a:ext cx="404812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 sz="2800" b="1" i="1" dirty="0">
              <a:latin typeface="Constantia" pitchFamily="18" charset="0"/>
            </a:endParaRPr>
          </a:p>
          <a:p>
            <a:endParaRPr lang="sk-SK" sz="2800" b="1" i="1" dirty="0">
              <a:latin typeface="Constantia" pitchFamily="18" charset="0"/>
            </a:endParaRPr>
          </a:p>
          <a:p>
            <a:endParaRPr lang="sk-SK" sz="2800" b="1" i="1" dirty="0">
              <a:latin typeface="Constantia" pitchFamily="18" charset="0"/>
            </a:endParaRPr>
          </a:p>
          <a:p>
            <a:r>
              <a:rPr lang="sk-SK" sz="2800" b="1" i="1" dirty="0" err="1">
                <a:latin typeface="Constantia" pitchFamily="18" charset="0"/>
              </a:rPr>
              <a:t>Seneca</a:t>
            </a:r>
            <a:endParaRPr lang="sk-SK" sz="2800" b="1" i="1" dirty="0">
              <a:latin typeface="Constantia" pitchFamily="18" charset="0"/>
            </a:endParaRPr>
          </a:p>
          <a:p>
            <a:r>
              <a:rPr lang="sk-SK" sz="2800" b="1" i="1" dirty="0" smtClean="0">
                <a:latin typeface="Constantia" pitchFamily="18" charset="0"/>
              </a:rPr>
              <a:t>(1</a:t>
            </a:r>
            <a:r>
              <a:rPr lang="sk-SK" sz="2800" b="1" i="1" dirty="0">
                <a:latin typeface="Constantia" pitchFamily="18" charset="0"/>
              </a:rPr>
              <a:t>. storočie pred Kristom – rok </a:t>
            </a:r>
            <a:r>
              <a:rPr lang="sk-SK" sz="2800" b="1" i="1" dirty="0" smtClean="0">
                <a:latin typeface="Constantia" pitchFamily="18" charset="0"/>
              </a:rPr>
              <a:t>65)</a:t>
            </a:r>
            <a:endParaRPr lang="sk-SK" sz="2800" dirty="0"/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33800"/>
            <a:ext cx="18097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délník 3"/>
          <p:cNvSpPr>
            <a:spLocks noChangeArrowheads="1"/>
          </p:cNvSpPr>
          <p:nvPr/>
        </p:nvSpPr>
        <p:spPr bwMode="auto">
          <a:xfrm>
            <a:off x="457200" y="1042988"/>
            <a:ext cx="792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2800" b="1" i="1" dirty="0">
                <a:solidFill>
                  <a:schemeClr val="accent1"/>
                </a:solidFill>
                <a:latin typeface="Constantia" pitchFamily="18" charset="0"/>
              </a:rPr>
              <a:t>Najznámejší rečníci - kazatelia</a:t>
            </a:r>
            <a:endParaRPr lang="sk-SK" sz="2800" dirty="0"/>
          </a:p>
        </p:txBody>
      </p:sp>
      <p:sp>
        <p:nvSpPr>
          <p:cNvPr id="12291" name="Obdélník 4"/>
          <p:cNvSpPr>
            <a:spLocks noChangeArrowheads="1"/>
          </p:cNvSpPr>
          <p:nvPr/>
        </p:nvSpPr>
        <p:spPr bwMode="auto">
          <a:xfrm>
            <a:off x="1066800" y="1981200"/>
            <a:ext cx="59626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Origenes</a:t>
            </a:r>
          </a:p>
          <a:p>
            <a:endParaRPr lang="sk-SK" sz="2400" i="1">
              <a:latin typeface="Constantia" pitchFamily="18" charset="0"/>
            </a:endParaRPr>
          </a:p>
          <a:p>
            <a:r>
              <a:rPr lang="sk-SK" sz="2400" i="1">
                <a:latin typeface="Constantia" pitchFamily="18" charset="0"/>
              </a:rPr>
              <a:t>                                                        Ján Zlatoústy</a:t>
            </a:r>
          </a:p>
          <a:p>
            <a:endParaRPr lang="sk-SK" sz="2400" i="1">
              <a:latin typeface="Constantia" pitchFamily="18" charset="0"/>
            </a:endParaRPr>
          </a:p>
          <a:p>
            <a:r>
              <a:rPr lang="sk-SK" sz="2400" i="1">
                <a:latin typeface="Constantia" pitchFamily="18" charset="0"/>
              </a:rPr>
              <a:t>Gregor Veľký</a:t>
            </a:r>
          </a:p>
          <a:p>
            <a:endParaRPr lang="sk-SK" sz="2400" i="1">
              <a:latin typeface="Constantia" pitchFamily="18" charset="0"/>
            </a:endParaRPr>
          </a:p>
          <a:p>
            <a:endParaRPr lang="sk-SK" sz="2400" i="1">
              <a:latin typeface="Constantia" pitchFamily="18" charset="0"/>
            </a:endParaRPr>
          </a:p>
          <a:p>
            <a:endParaRPr lang="sk-SK" sz="2400" i="1">
              <a:latin typeface="Constantia" pitchFamily="18" charset="0"/>
            </a:endParaRPr>
          </a:p>
          <a:p>
            <a:endParaRPr lang="sk-SK" sz="2400" i="1">
              <a:latin typeface="Constantia" pitchFamily="18" charset="0"/>
            </a:endParaRPr>
          </a:p>
          <a:p>
            <a:endParaRPr lang="sk-SK" sz="2400" i="1">
              <a:latin typeface="Constantia" pitchFamily="18" charset="0"/>
            </a:endParaRPr>
          </a:p>
          <a:p>
            <a:r>
              <a:rPr lang="sk-SK" sz="2400" i="1">
                <a:latin typeface="Constantia" pitchFamily="18" charset="0"/>
              </a:rPr>
              <a:t>                               Tomáš Akvinský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76400"/>
            <a:ext cx="17049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76400"/>
            <a:ext cx="174783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38600"/>
            <a:ext cx="1787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962400"/>
            <a:ext cx="1676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990600" y="914400"/>
            <a:ext cx="38852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Novšie dejiny rétoriky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15363" name="BlokTextu 5"/>
          <p:cNvSpPr txBox="1">
            <a:spLocks noChangeArrowheads="1"/>
          </p:cNvSpPr>
          <p:nvPr/>
        </p:nvSpPr>
        <p:spPr bwMode="auto">
          <a:xfrm>
            <a:off x="532079" y="1600200"/>
            <a:ext cx="686540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sk-SK" sz="2400" i="1" dirty="0">
                <a:latin typeface="Constantia" pitchFamily="18" charset="0"/>
              </a:rPr>
              <a:t>Novšie dejiny rétoriky sa spájajú so vznikom</a:t>
            </a:r>
          </a:p>
          <a:p>
            <a:pPr algn="just"/>
            <a:r>
              <a:rPr lang="sk-SK" sz="2400" i="1" dirty="0" smtClean="0">
                <a:latin typeface="Constantia" pitchFamily="18" charset="0"/>
              </a:rPr>
              <a:t>n</a:t>
            </a:r>
            <a:r>
              <a:rPr lang="sk-SK" sz="2400" i="1" dirty="0" smtClean="0">
                <a:latin typeface="Constantia" pitchFamily="18" charset="0"/>
              </a:rPr>
              <a:t>áboženstva. </a:t>
            </a:r>
            <a:r>
              <a:rPr lang="sk-SK" sz="2400" b="1" i="1" dirty="0">
                <a:latin typeface="Constantia" pitchFamily="18" charset="0"/>
              </a:rPr>
              <a:t>Náboženská </a:t>
            </a:r>
            <a:r>
              <a:rPr lang="sk-SK" sz="2400" b="1" i="1" dirty="0" smtClean="0">
                <a:latin typeface="Constantia" pitchFamily="18" charset="0"/>
              </a:rPr>
              <a:t>(kazateľská)</a:t>
            </a:r>
            <a:endParaRPr lang="sk-SK" sz="2400" b="1" i="1" dirty="0">
              <a:latin typeface="Constantia" pitchFamily="18" charset="0"/>
            </a:endParaRPr>
          </a:p>
          <a:p>
            <a:pPr algn="just"/>
            <a:r>
              <a:rPr lang="sk-SK" sz="2400" b="1" i="1" dirty="0" smtClean="0">
                <a:latin typeface="Constantia" pitchFamily="18" charset="0"/>
              </a:rPr>
              <a:t>rétorika</a:t>
            </a:r>
            <a:r>
              <a:rPr lang="sk-SK" sz="2400" i="1" dirty="0" smtClean="0">
                <a:latin typeface="Constantia" pitchFamily="18" charset="0"/>
              </a:rPr>
              <a:t> </a:t>
            </a:r>
            <a:r>
              <a:rPr lang="sk-SK" sz="2400" i="1" dirty="0">
                <a:latin typeface="Constantia" pitchFamily="18" charset="0"/>
              </a:rPr>
              <a:t>je menej konkrétna, menej polemická,</a:t>
            </a:r>
          </a:p>
          <a:p>
            <a:pPr algn="just"/>
            <a:r>
              <a:rPr lang="sk-SK" sz="2400" i="1" dirty="0" smtClean="0">
                <a:latin typeface="Constantia" pitchFamily="18" charset="0"/>
              </a:rPr>
              <a:t>viacej </a:t>
            </a:r>
            <a:r>
              <a:rPr lang="sk-SK" sz="2400" i="1" dirty="0">
                <a:latin typeface="Constantia" pitchFamily="18" charset="0"/>
              </a:rPr>
              <a:t>oslavná.</a:t>
            </a:r>
          </a:p>
          <a:p>
            <a:pPr algn="just"/>
            <a:endParaRPr lang="sk-SK" sz="2400" i="1" dirty="0">
              <a:latin typeface="Constantia" pitchFamily="18" charset="0"/>
            </a:endParaRPr>
          </a:p>
          <a:p>
            <a:pPr algn="just"/>
            <a:r>
              <a:rPr lang="sk-SK" sz="2400" i="1" dirty="0">
                <a:latin typeface="Constantia" pitchFamily="18" charset="0"/>
              </a:rPr>
              <a:t>Iný druh rétoriky sa rozvíjal </a:t>
            </a:r>
            <a:r>
              <a:rPr lang="sk-SK" sz="2400" b="1" i="1" dirty="0">
                <a:latin typeface="Constantia" pitchFamily="18" charset="0"/>
              </a:rPr>
              <a:t>na univerzitách</a:t>
            </a:r>
            <a:r>
              <a:rPr lang="sk-SK" sz="2400" i="1" dirty="0">
                <a:latin typeface="Constantia" pitchFamily="18" charset="0"/>
              </a:rPr>
              <a:t>.</a:t>
            </a:r>
          </a:p>
          <a:p>
            <a:pPr algn="just"/>
            <a:r>
              <a:rPr lang="sk-SK" sz="2400" i="1" dirty="0" smtClean="0">
                <a:latin typeface="Constantia" pitchFamily="18" charset="0"/>
              </a:rPr>
              <a:t>Vznikla aj </a:t>
            </a:r>
            <a:r>
              <a:rPr lang="sk-SK" sz="2400" b="1" i="1" dirty="0" smtClean="0">
                <a:latin typeface="Constantia" pitchFamily="18" charset="0"/>
              </a:rPr>
              <a:t>politická rétorika </a:t>
            </a:r>
            <a:r>
              <a:rPr lang="sk-SK" sz="2400" i="1" dirty="0" smtClean="0">
                <a:latin typeface="Constantia" pitchFamily="18" charset="0"/>
              </a:rPr>
              <a:t>– vznik parlamentov.</a:t>
            </a:r>
            <a:endParaRPr lang="sk-SK" sz="2400" i="1" dirty="0">
              <a:latin typeface="Constantia" pitchFamily="18" charset="0"/>
            </a:endParaRPr>
          </a:p>
          <a:p>
            <a:pPr algn="just"/>
            <a:r>
              <a:rPr lang="sk-SK" sz="2400" i="1" dirty="0">
                <a:latin typeface="Constantia" pitchFamily="18" charset="0"/>
              </a:rPr>
              <a:t>V súčasnom období zaznamenávame</a:t>
            </a:r>
          </a:p>
          <a:p>
            <a:pPr algn="just"/>
            <a:r>
              <a:rPr lang="sk-SK" sz="2400" b="1" i="1" dirty="0">
                <a:latin typeface="Constantia" pitchFamily="18" charset="0"/>
              </a:rPr>
              <a:t>renesanciu rétoriky</a:t>
            </a:r>
            <a:r>
              <a:rPr lang="sk-SK" sz="2400" i="1" dirty="0">
                <a:latin typeface="Constantia" pitchFamily="18" charset="0"/>
              </a:rPr>
              <a:t>. Tá je odrazom  </a:t>
            </a:r>
          </a:p>
          <a:p>
            <a:pPr algn="just"/>
            <a:r>
              <a:rPr lang="sk-SK" sz="2400" i="1" dirty="0">
                <a:latin typeface="Constantia" pitchFamily="18" charset="0"/>
              </a:rPr>
              <a:t>demokratickej spoločnosti, ktorá umožňuje</a:t>
            </a:r>
          </a:p>
          <a:p>
            <a:pPr algn="just"/>
            <a:r>
              <a:rPr lang="sk-SK" sz="2400" i="1" dirty="0" smtClean="0">
                <a:latin typeface="Constantia" pitchFamily="18" charset="0"/>
              </a:rPr>
              <a:t>najširším </a:t>
            </a:r>
            <a:r>
              <a:rPr lang="sk-SK" sz="2400" i="1" dirty="0">
                <a:latin typeface="Constantia" pitchFamily="18" charset="0"/>
              </a:rPr>
              <a:t>vrstvám obyvateľstva vystupovať </a:t>
            </a:r>
          </a:p>
          <a:p>
            <a:pPr algn="just"/>
            <a:r>
              <a:rPr lang="sk-SK" sz="2400" i="1" dirty="0" smtClean="0">
                <a:latin typeface="Constantia" pitchFamily="18" charset="0"/>
              </a:rPr>
              <a:t>na </a:t>
            </a:r>
            <a:r>
              <a:rPr lang="sk-SK" sz="2400" i="1" dirty="0">
                <a:latin typeface="Constantia" pitchFamily="18" charset="0"/>
              </a:rPr>
              <a:t>verejnosti.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676400"/>
            <a:ext cx="17430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191000"/>
            <a:ext cx="185578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458</TotalTime>
  <Words>661</Words>
  <Application>Microsoft Office PowerPoint</Application>
  <PresentationFormat>Prezentácia na obrazovke (4:3)</PresentationFormat>
  <Paragraphs>137</Paragraphs>
  <Slides>20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8" baseType="lpstr">
      <vt:lpstr>Aharoni</vt:lpstr>
      <vt:lpstr>Arial</vt:lpstr>
      <vt:lpstr>Bookman Old Style</vt:lpstr>
      <vt:lpstr>Calibri</vt:lpstr>
      <vt:lpstr>Constantia</vt:lpstr>
      <vt:lpstr>Times New Roman</vt:lpstr>
      <vt:lpstr>Wingdings 2</vt:lpstr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Najväčší  rímski rečníci</vt:lpstr>
      <vt:lpstr>Prezentácia programu PowerPoint</vt:lpstr>
      <vt:lpstr>Prezentácia programu PowerPoint</vt:lpstr>
      <vt:lpstr> </vt:lpstr>
      <vt:lpstr>   Ľudovít Štúr</vt:lpstr>
      <vt:lpstr>Prezentácia programu PowerPoint</vt:lpstr>
      <vt:lpstr>Prezentácia programu PowerPoint</vt:lpstr>
      <vt:lpstr>Prezentácia programu PowerPoint</vt:lpstr>
      <vt:lpstr> Základné znaky:</vt:lpstr>
      <vt:lpstr> Základné znaky:</vt:lpstr>
      <vt:lpstr>  Základné znaky:</vt:lpstr>
      <vt:lpstr>Prezentácia programu PowerPoint</vt:lpstr>
      <vt:lpstr>Prezentácia programu PowerPoint</vt:lpstr>
      <vt:lpstr>Prezentácia programu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Čižmárová</dc:creator>
  <cp:lastModifiedBy>viliam urc st</cp:lastModifiedBy>
  <cp:revision>68</cp:revision>
  <dcterms:created xsi:type="dcterms:W3CDTF">2011-06-05T17:40:42Z</dcterms:created>
  <dcterms:modified xsi:type="dcterms:W3CDTF">2022-02-10T20:00:13Z</dcterms:modified>
</cp:coreProperties>
</file>