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AF46D8-210B-4734-AAE4-E5F4D2B13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87C94AB-7AE5-490D-82BA-9A8DBEF5D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F4FD9C0-A3FD-4688-BE05-D3143C7A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2DCD-6DC8-43C8-8288-71FDD0EFF06F}" type="datetimeFigureOut">
              <a:rPr lang="sk-SK" smtClean="0"/>
              <a:t>19. 1. 2022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F57928D-3DB5-4F43-AD8B-53846810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A59E376-2ADF-40E9-A09C-D7184987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DF38-691F-4533-882F-9465F7232F99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364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EB9D43-B9CD-4E05-B6F3-2980AA26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A44D639-2D8D-4CEB-81C7-E57C7E174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2E521EF-BCBC-4307-87FC-2E8473A7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2DCD-6DC8-43C8-8288-71FDD0EFF06F}" type="datetimeFigureOut">
              <a:rPr lang="sk-SK" smtClean="0"/>
              <a:t>19. 1. 2022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E3D3EA7-35C1-4A56-9EC2-6A888606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1103C58-E457-410B-8BF7-1BF36DC5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DF38-691F-4533-882F-9465F7232F99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6494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AFA969D8-76D0-4A0A-A993-5C79964E6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26DD4FD-3A49-489B-B60E-71E4AE517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B1108C3-080D-4B42-A0AB-10751042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2DCD-6DC8-43C8-8288-71FDD0EFF06F}" type="datetimeFigureOut">
              <a:rPr lang="sk-SK" smtClean="0"/>
              <a:t>19. 1. 2022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E283194-C6EC-439D-973F-770B5BB4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EB1B53E-36A2-402F-878C-C598B1D1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DF38-691F-4533-882F-9465F7232F99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799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369D8D-09B8-45E9-A9B3-3014C704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3AC21F2-1FC0-4C32-AC27-2834D4C5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7069380-485C-4FE2-A7B6-C78EF3CB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2DCD-6DC8-43C8-8288-71FDD0EFF06F}" type="datetimeFigureOut">
              <a:rPr lang="sk-SK" smtClean="0"/>
              <a:t>19. 1. 2022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DBB7BA5-D7E5-4D68-A199-CC7199B1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EDDEB89-C8AB-4131-BF44-1EB5E9D5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DF38-691F-4533-882F-9465F7232F99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401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63937A-D794-4A6F-82C0-37827632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D38591-6A77-48CF-A5C3-45E9BBB2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396BE65-F66A-46B5-8458-A4566FDD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2DCD-6DC8-43C8-8288-71FDD0EFF06F}" type="datetimeFigureOut">
              <a:rPr lang="sk-SK" smtClean="0"/>
              <a:t>19. 1. 2022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5A7739D-6AF9-495C-A5A1-51DBA238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016024F-EC19-45B8-B3A5-30E80239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DF38-691F-4533-882F-9465F7232F99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3012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3BBA64-4CE9-47AE-A633-10ABBDBA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37BB1E-B566-40DF-917C-3EF618B91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28DFFE2-B74C-4DF0-A2FD-D8DBC92D8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3B5350E-7141-42AB-9293-8C75A1D5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2DCD-6DC8-43C8-8288-71FDD0EFF06F}" type="datetimeFigureOut">
              <a:rPr lang="sk-SK" smtClean="0"/>
              <a:t>19. 1. 2022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95313E8-81C8-4F76-BDFB-28D9A1A9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E8D4134-B49C-4110-B8BF-AC568528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DF38-691F-4533-882F-9465F7232F99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894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D72D1F-509A-446A-9D61-6B734944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70155AC-2AD0-414A-8521-FA776EAB1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3E5F7A4-477B-4416-A9D0-934B1ED97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9D0229D-83C0-4C12-8344-C5AB1E524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45EA0A19-1C1B-43F8-A816-8F3670C68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E24BA47-D9A8-4B29-9FAD-BAB2FA48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2DCD-6DC8-43C8-8288-71FDD0EFF06F}" type="datetimeFigureOut">
              <a:rPr lang="sk-SK" smtClean="0"/>
              <a:t>19. 1. 2022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C8493F38-9FE6-47A5-9C57-A37633AE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F7D473CD-C8D0-4C37-9D26-F563793E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DF38-691F-4533-882F-9465F7232F99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904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AFF67-6D1E-4693-8566-51104267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8F862E0-2FF4-4F12-B51F-93BC9754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2DCD-6DC8-43C8-8288-71FDD0EFF06F}" type="datetimeFigureOut">
              <a:rPr lang="sk-SK" smtClean="0"/>
              <a:t>19. 1. 2022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AC0FC9D-736C-41DD-84D8-C513C6CA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CA30AD9-B2AE-46E1-B2D6-D92DF39B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DF38-691F-4533-882F-9465F7232F99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947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855701B0-47DF-450D-A4D3-608D2335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2DCD-6DC8-43C8-8288-71FDD0EFF06F}" type="datetimeFigureOut">
              <a:rPr lang="sk-SK" smtClean="0"/>
              <a:t>19. 1. 2022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BF826BA-3977-4979-A320-B29D3BAD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2A64DE5-B43D-4CE3-997B-2FCB5F6B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DF38-691F-4533-882F-9465F7232F99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568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DC558E-08BB-4F3B-98D5-8C083CA3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B21D1B-49AE-48A1-8E34-7203D66C3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B75BEE9-E5AF-464C-80DE-CBFDFB26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DD9AC12-3AE2-4DDF-988E-37BD54E2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2DCD-6DC8-43C8-8288-71FDD0EFF06F}" type="datetimeFigureOut">
              <a:rPr lang="sk-SK" smtClean="0"/>
              <a:t>19. 1. 2022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8AF81A7-249F-42D4-8977-DD3F35BC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97F834A-EA79-4C63-BA19-D56702AD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DF38-691F-4533-882F-9465F7232F99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0631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044ED7-76A4-4FE9-B0B8-0B3DB33B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FA2928D3-A187-4BDE-AF73-364C3A318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7377B98-A9F7-4A5C-AA9D-5DE0CC663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5C33C54-D92F-4CBA-AB82-ACE9E84D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2DCD-6DC8-43C8-8288-71FDD0EFF06F}" type="datetimeFigureOut">
              <a:rPr lang="sk-SK" smtClean="0"/>
              <a:t>19. 1. 2022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A1DEE22-6B3B-4E61-BDE5-E3C97B41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BB661F5-C341-4986-A9F1-2A78E98F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DF38-691F-4533-882F-9465F7232F99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015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D83383DE-10B0-4C75-A3AC-508EA8D3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6B1C3BA-0AB5-4D0D-AB90-DE0504F63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EE42093-91B6-4D90-855F-6EEC77191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52DCD-6DC8-43C8-8288-71FDD0EFF06F}" type="datetimeFigureOut">
              <a:rPr lang="sk-SK" smtClean="0"/>
              <a:t>19. 1. 2022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D074DF9-9146-49E4-98EE-6EB47556A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9761BB1-4810-460A-AC07-8F0658E4D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EDF38-691F-4533-882F-9465F7232F99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9265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amolepiaca tapeta svetlo ružová - 67,5 cm x 2 m (cena za kus) |  tapety-folie.sk">
            <a:extLst>
              <a:ext uri="{FF2B5EF4-FFF2-40B4-BE49-F238E27FC236}">
                <a16:creationId xmlns:a16="http://schemas.microsoft.com/office/drawing/2014/main" id="{881F77DE-C6A8-438E-A020-FF36E5116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23422" cy="687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0C3D4739-AAEA-4D18-A1E3-E57DB752410A}"/>
              </a:ext>
            </a:extLst>
          </p:cNvPr>
          <p:cNvSpPr txBox="1"/>
          <p:nvPr/>
        </p:nvSpPr>
        <p:spPr>
          <a:xfrm>
            <a:off x="1189348" y="137559"/>
            <a:ext cx="10301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Ak sviečku zakryjeme pohárom, myslíte si, že nám zhasne ? </a:t>
            </a:r>
          </a:p>
        </p:txBody>
      </p:sp>
      <p:pic>
        <p:nvPicPr>
          <p:cNvPr id="6148" name="Picture 4" descr="Vektorová grafika Ilustrace žárovky-kreslený obrázek maskota lehké žárovky.  #270735180 | fotobanka Fotky&amp;amp;Foto">
            <a:extLst>
              <a:ext uri="{FF2B5EF4-FFF2-40B4-BE49-F238E27FC236}">
                <a16:creationId xmlns:a16="http://schemas.microsoft.com/office/drawing/2014/main" id="{105E6686-6C17-4D49-B247-CF4CA08C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373" y="205814"/>
            <a:ext cx="448264" cy="44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Obr. 1: Vzestup hladiny po přiklopení svíčky sklenicí">
            <a:extLst>
              <a:ext uri="{FF2B5EF4-FFF2-40B4-BE49-F238E27FC236}">
                <a16:creationId xmlns:a16="http://schemas.microsoft.com/office/drawing/2014/main" id="{C004E06B-70AA-4D00-A1FB-7CE0E7177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65" y="859894"/>
            <a:ext cx="7581670" cy="326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F90AAE31-D3BA-426A-8BF8-AE1172378EF9}"/>
              </a:ext>
            </a:extLst>
          </p:cNvPr>
          <p:cNvSpPr txBox="1"/>
          <p:nvPr/>
        </p:nvSpPr>
        <p:spPr>
          <a:xfrm>
            <a:off x="617455" y="4266198"/>
            <a:ext cx="11445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000" dirty="0"/>
              <a:t>Vzduch, ktorý sa nachádza v pohári sa za pomoci plameňa sviečky zahreje - ,, nafúkne sa“ a časť vzduchu vybuble spod pohára von. Vzduch sa už nedokáže vrátiť späť, pretože mu bráni voda, ktorá obklopuje spodný okraj pohára. Sviečka, ale k horeniu potrebuje kyslík, preto začne sviečka postupne zhasínať až úplne vyhasne. Vzduch sa prestane ohrievať, schladne, zmrští sa a vzduch okolo pohára natlačí vodu dovnútra </a:t>
            </a:r>
            <a:r>
              <a:rPr lang="sk-SK" sz="2000" dirty="0">
                <a:sym typeface="Wingdings" panose="05000000000000000000" pitchFamily="2" charset="2"/>
              </a:rPr>
              <a:t> </a:t>
            </a:r>
            <a:endParaRPr lang="sk-SK" sz="200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29F09CF-E1B3-4CCC-9480-9143610BAB38}"/>
              </a:ext>
            </a:extLst>
          </p:cNvPr>
          <p:cNvSpPr txBox="1"/>
          <p:nvPr/>
        </p:nvSpPr>
        <p:spPr>
          <a:xfrm>
            <a:off x="1847655" y="5844619"/>
            <a:ext cx="279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/>
              <a:t>Čo je to vzduch ? 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CA364624-DBA3-4F63-9233-3BE76E92F97F}"/>
              </a:ext>
            </a:extLst>
          </p:cNvPr>
          <p:cNvSpPr txBox="1"/>
          <p:nvPr/>
        </p:nvSpPr>
        <p:spPr>
          <a:xfrm>
            <a:off x="6340310" y="5850936"/>
            <a:ext cx="409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/>
              <a:t>Aké plyny tvoria vzduch ? </a:t>
            </a:r>
          </a:p>
        </p:txBody>
      </p:sp>
    </p:spTree>
    <p:extLst>
      <p:ext uri="{BB962C8B-B14F-4D97-AF65-F5344CB8AC3E}">
        <p14:creationId xmlns:p14="http://schemas.microsoft.com/office/powerpoint/2010/main" val="40187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5AA559-A1DD-4EA2-B739-3063834FD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Vzduch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D3125DC-4233-4858-9E8A-31E0DB6EB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7.ročník</a:t>
            </a:r>
          </a:p>
        </p:txBody>
      </p:sp>
    </p:spTree>
    <p:extLst>
      <p:ext uri="{BB962C8B-B14F-4D97-AF65-F5344CB8AC3E}">
        <p14:creationId xmlns:p14="http://schemas.microsoft.com/office/powerpoint/2010/main" val="191804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21378AA7-63A7-4B45-A59A-65EE8376F96D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b="1" dirty="0"/>
              <a:t>Vzduch</a:t>
            </a:r>
            <a:r>
              <a:rPr lang="sk-SK" sz="2800" dirty="0"/>
              <a:t> je </a:t>
            </a:r>
            <a:r>
              <a:rPr lang="sk-SK" sz="2800" i="1" dirty="0"/>
              <a:t>rovnorodá</a:t>
            </a:r>
            <a:r>
              <a:rPr lang="sk-SK" sz="2800" dirty="0"/>
              <a:t> plynná zmes, ktorá tvorí </a:t>
            </a:r>
            <a:r>
              <a:rPr lang="sk-SK" sz="2800" u="sng" dirty="0"/>
              <a:t>vzdušný obal Zeme </a:t>
            </a:r>
            <a:r>
              <a:rPr lang="sk-SK" sz="2800" dirty="0"/>
              <a:t>- </a:t>
            </a:r>
            <a:r>
              <a:rPr lang="sk-SK" sz="2800" b="1" dirty="0"/>
              <a:t>atmosféru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B1FD88D-BF8E-4099-BC29-006771A04596}"/>
              </a:ext>
            </a:extLst>
          </p:cNvPr>
          <p:cNvSpPr txBox="1"/>
          <p:nvPr/>
        </p:nvSpPr>
        <p:spPr>
          <a:xfrm>
            <a:off x="245097" y="825126"/>
            <a:ext cx="5279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Aká je to rovnorodá zmes ?  </a:t>
            </a:r>
          </a:p>
        </p:txBody>
      </p:sp>
      <p:pic>
        <p:nvPicPr>
          <p:cNvPr id="1026" name="Picture 2" descr="Vektor kreslený žárovka #64629765 | fotobanka Fotky&amp;amp;Foto">
            <a:extLst>
              <a:ext uri="{FF2B5EF4-FFF2-40B4-BE49-F238E27FC236}">
                <a16:creationId xmlns:a16="http://schemas.microsoft.com/office/drawing/2014/main" id="{0D2DCE7D-BFEA-4BFB-985D-A2CB254B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352" y="773332"/>
            <a:ext cx="546755" cy="6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7AD01EF2-4221-44BD-8C04-0525581F827F}"/>
              </a:ext>
            </a:extLst>
          </p:cNvPr>
          <p:cNvSpPr txBox="1"/>
          <p:nvPr/>
        </p:nvSpPr>
        <p:spPr>
          <a:xfrm>
            <a:off x="260808" y="1461695"/>
            <a:ext cx="5165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/>
              <a:t>Zmes, v ktorej nevieme rozoznať jednotlivé zložky</a:t>
            </a:r>
          </a:p>
        </p:txBody>
      </p:sp>
      <p:sp>
        <p:nvSpPr>
          <p:cNvPr id="5" name="Šípka: doprava 4">
            <a:extLst>
              <a:ext uri="{FF2B5EF4-FFF2-40B4-BE49-F238E27FC236}">
                <a16:creationId xmlns:a16="http://schemas.microsoft.com/office/drawing/2014/main" id="{EB4E129A-A014-4C3F-A897-2B2DC35B1209}"/>
              </a:ext>
            </a:extLst>
          </p:cNvPr>
          <p:cNvSpPr/>
          <p:nvPr/>
        </p:nvSpPr>
        <p:spPr>
          <a:xfrm>
            <a:off x="5618375" y="1329179"/>
            <a:ext cx="149886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028" name="Picture 4" descr="FAKTY X: Má voda svoju vlastnú pamäť?">
            <a:extLst>
              <a:ext uri="{FF2B5EF4-FFF2-40B4-BE49-F238E27FC236}">
                <a16:creationId xmlns:a16="http://schemas.microsoft.com/office/drawing/2014/main" id="{558771B8-AC3F-432F-832F-A883768C1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504" y="672543"/>
            <a:ext cx="2334705" cy="131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blietavý bronz | Metalická | Originálny darček - Plastelina.sk">
            <a:extLst>
              <a:ext uri="{FF2B5EF4-FFF2-40B4-BE49-F238E27FC236}">
                <a16:creationId xmlns:a16="http://schemas.microsoft.com/office/drawing/2014/main" id="{EFFDF9D7-07C5-4F7B-B59A-E4D609B2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291" y="696369"/>
            <a:ext cx="1866507" cy="128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zduch - YouTube">
            <a:extLst>
              <a:ext uri="{FF2B5EF4-FFF2-40B4-BE49-F238E27FC236}">
                <a16:creationId xmlns:a16="http://schemas.microsoft.com/office/drawing/2014/main" id="{BA94064B-1C79-40D5-ADAE-B6F8BEA91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124" y="1409901"/>
            <a:ext cx="2479252" cy="128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mosféra Země se mění, letadla budou muset létat výš | Nedd.cz">
            <a:extLst>
              <a:ext uri="{FF2B5EF4-FFF2-40B4-BE49-F238E27FC236}">
                <a16:creationId xmlns:a16="http://schemas.microsoft.com/office/drawing/2014/main" id="{EAF45509-D2F9-4762-B1BE-BCD7CB9F7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7596"/>
            <a:ext cx="5165889" cy="43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93951075-A0E0-408C-83D2-C6C41ECDA316}"/>
              </a:ext>
            </a:extLst>
          </p:cNvPr>
          <p:cNvSpPr txBox="1"/>
          <p:nvPr/>
        </p:nvSpPr>
        <p:spPr>
          <a:xfrm>
            <a:off x="5326144" y="2818614"/>
            <a:ext cx="6551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/>
              <a:t>Atmosféra </a:t>
            </a:r>
            <a:r>
              <a:rPr lang="sk-SK" sz="2800" dirty="0"/>
              <a:t>sa podieľa </a:t>
            </a:r>
            <a:r>
              <a:rPr lang="sk-SK" sz="2800" i="1" dirty="0"/>
              <a:t>na kolobehu vody </a:t>
            </a:r>
            <a:r>
              <a:rPr lang="sk-SK" sz="2800" dirty="0"/>
              <a:t>a </a:t>
            </a:r>
            <a:r>
              <a:rPr lang="sk-SK" sz="2800" i="1" dirty="0"/>
              <a:t>udržiavaní vhodnej teploty</a:t>
            </a:r>
            <a:r>
              <a:rPr lang="sk-SK" sz="2800" dirty="0"/>
              <a:t> na Zemi</a:t>
            </a:r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D32EA8D0-4619-4F37-B8E6-C1DAEB5CF393}"/>
              </a:ext>
            </a:extLst>
          </p:cNvPr>
          <p:cNvCxnSpPr/>
          <p:nvPr/>
        </p:nvCxnSpPr>
        <p:spPr>
          <a:xfrm>
            <a:off x="3035431" y="5005633"/>
            <a:ext cx="27903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BlokTextu 8">
            <a:extLst>
              <a:ext uri="{FF2B5EF4-FFF2-40B4-BE49-F238E27FC236}">
                <a16:creationId xmlns:a16="http://schemas.microsoft.com/office/drawing/2014/main" id="{667B4950-9D14-4E5B-983B-93B5F6A4A988}"/>
              </a:ext>
            </a:extLst>
          </p:cNvPr>
          <p:cNvSpPr txBox="1"/>
          <p:nvPr/>
        </p:nvSpPr>
        <p:spPr>
          <a:xfrm>
            <a:off x="5910606" y="4864231"/>
            <a:ext cx="6183984" cy="193899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2400" b="1" dirty="0"/>
              <a:t>Troposféra:</a:t>
            </a:r>
          </a:p>
          <a:p>
            <a:pPr marL="285750" indent="-285750">
              <a:buFontTx/>
              <a:buChar char="-"/>
            </a:pPr>
            <a:r>
              <a:rPr lang="sk-SK" sz="2400" dirty="0"/>
              <a:t>Vrstva najbližšie k Zemi </a:t>
            </a:r>
          </a:p>
          <a:p>
            <a:pPr marL="285750" indent="-285750">
              <a:buFontTx/>
              <a:buChar char="-"/>
            </a:pPr>
            <a:r>
              <a:rPr lang="sk-SK" sz="2400" dirty="0"/>
              <a:t>10-16 km</a:t>
            </a:r>
          </a:p>
          <a:p>
            <a:pPr marL="285750" indent="-285750">
              <a:buFontTx/>
              <a:buChar char="-"/>
            </a:pPr>
            <a:r>
              <a:rPr lang="sk-SK" sz="2400" dirty="0"/>
              <a:t>Ovplyvňuje počasie</a:t>
            </a:r>
          </a:p>
          <a:p>
            <a:pPr marL="285750" indent="-285750">
              <a:buFontTx/>
              <a:buChar char="-"/>
            </a:pPr>
            <a:r>
              <a:rPr lang="sk-SK" sz="2400" dirty="0"/>
              <a:t>Prostredie niektorých živočíchov</a:t>
            </a:r>
            <a:endParaRPr lang="sk-SK" dirty="0"/>
          </a:p>
        </p:txBody>
      </p: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5419979E-C036-4F0C-9672-52219F0C2CCE}"/>
              </a:ext>
            </a:extLst>
          </p:cNvPr>
          <p:cNvCxnSpPr>
            <a:cxnSpLocks/>
          </p:cNvCxnSpPr>
          <p:nvPr/>
        </p:nvCxnSpPr>
        <p:spPr>
          <a:xfrm flipV="1">
            <a:off x="3233394" y="4411744"/>
            <a:ext cx="2384981" cy="26395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Vektor kreslený žárovka #64629765 | fotobanka Fotky&amp;amp;Foto">
            <a:extLst>
              <a:ext uri="{FF2B5EF4-FFF2-40B4-BE49-F238E27FC236}">
                <a16:creationId xmlns:a16="http://schemas.microsoft.com/office/drawing/2014/main" id="{6D833A02-BC6E-47FE-949A-085676646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454" y="3968951"/>
            <a:ext cx="546755" cy="6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BlokTextu 14">
            <a:extLst>
              <a:ext uri="{FF2B5EF4-FFF2-40B4-BE49-F238E27FC236}">
                <a16:creationId xmlns:a16="http://schemas.microsoft.com/office/drawing/2014/main" id="{6F062E63-E398-40F8-ACF4-4777E8FB323D}"/>
              </a:ext>
            </a:extLst>
          </p:cNvPr>
          <p:cNvSpPr txBox="1"/>
          <p:nvPr/>
        </p:nvSpPr>
        <p:spPr>
          <a:xfrm>
            <a:off x="5618375" y="4130939"/>
            <a:ext cx="34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/>
              <a:t>Čo vieš o ozónovej vrstve ? </a:t>
            </a:r>
          </a:p>
        </p:txBody>
      </p:sp>
    </p:spTree>
    <p:extLst>
      <p:ext uri="{BB962C8B-B14F-4D97-AF65-F5344CB8AC3E}">
        <p14:creationId xmlns:p14="http://schemas.microsoft.com/office/powerpoint/2010/main" val="36943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/>
      <p:bldP spid="9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FB2ABB06-7943-424D-88D5-D49CEC77658D}"/>
              </a:ext>
            </a:extLst>
          </p:cNvPr>
          <p:cNvSpPr txBox="1"/>
          <p:nvPr/>
        </p:nvSpPr>
        <p:spPr>
          <a:xfrm>
            <a:off x="1" y="0"/>
            <a:ext cx="3120272" cy="58477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Zloženie vzduchu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814D242-444E-47E0-9019-EC67AC284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405" y="1181526"/>
            <a:ext cx="6214766" cy="5688377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98A1FDB7-5D8F-4E13-A35C-2CA1E5AF8E3E}"/>
              </a:ext>
            </a:extLst>
          </p:cNvPr>
          <p:cNvSpPr txBox="1"/>
          <p:nvPr/>
        </p:nvSpPr>
        <p:spPr>
          <a:xfrm>
            <a:off x="4540577" y="4826994"/>
            <a:ext cx="311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FFFF00"/>
                </a:solidFill>
              </a:rPr>
              <a:t>Dusík (N) = 78%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D3FDA05-3C3B-4C2C-9A24-AC1BF781343E}"/>
              </a:ext>
            </a:extLst>
          </p:cNvPr>
          <p:cNvSpPr txBox="1"/>
          <p:nvPr/>
        </p:nvSpPr>
        <p:spPr>
          <a:xfrm rot="19990228">
            <a:off x="3432926" y="2171781"/>
            <a:ext cx="311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00B0F0"/>
                </a:solidFill>
              </a:rPr>
              <a:t>Kyslík (O) = 21%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36644795-60AD-4CEE-9B21-F609459C613A}"/>
              </a:ext>
            </a:extLst>
          </p:cNvPr>
          <p:cNvSpPr txBox="1"/>
          <p:nvPr/>
        </p:nvSpPr>
        <p:spPr>
          <a:xfrm>
            <a:off x="4096731" y="-21770"/>
            <a:ext cx="3998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Iné plynné látky = 1%</a:t>
            </a:r>
          </a:p>
        </p:txBody>
      </p: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36F85393-6766-4D00-A4A2-88A3F7BCB2D9}"/>
              </a:ext>
            </a:extLst>
          </p:cNvPr>
          <p:cNvCxnSpPr>
            <a:cxnSpLocks/>
          </p:cNvCxnSpPr>
          <p:nvPr/>
        </p:nvCxnSpPr>
        <p:spPr>
          <a:xfrm flipH="1" flipV="1">
            <a:off x="5684363" y="460309"/>
            <a:ext cx="201426" cy="887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5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čo čidlo CO2? | Čidlá Kvality Vzduchu - Protronix S.r.o.">
            <a:extLst>
              <a:ext uri="{FF2B5EF4-FFF2-40B4-BE49-F238E27FC236}">
                <a16:creationId xmlns:a16="http://schemas.microsoft.com/office/drawing/2014/main" id="{E9681364-2E7F-4E43-8634-19D58EC66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41" y="1187777"/>
            <a:ext cx="4995617" cy="347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F097F2C2-86E2-462F-A37A-A9CA982139AE}"/>
              </a:ext>
            </a:extLst>
          </p:cNvPr>
          <p:cNvSpPr txBox="1"/>
          <p:nvPr/>
        </p:nvSpPr>
        <p:spPr>
          <a:xfrm>
            <a:off x="0" y="188536"/>
            <a:ext cx="5825765" cy="10772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u="sng" dirty="0"/>
              <a:t>Dusík (78%)</a:t>
            </a:r>
          </a:p>
          <a:p>
            <a:r>
              <a:rPr lang="sk-SK" sz="3200" dirty="0"/>
              <a:t>- Je stavebným prvkom bielkovín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710FF5B8-11A2-4A6B-8BE5-754295AABDF3}"/>
              </a:ext>
            </a:extLst>
          </p:cNvPr>
          <p:cNvSpPr txBox="1"/>
          <p:nvPr/>
        </p:nvSpPr>
        <p:spPr>
          <a:xfrm>
            <a:off x="0" y="1594701"/>
            <a:ext cx="5825765" cy="1569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u="sng" dirty="0"/>
              <a:t>Kyslík (21%)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Nevyhnutný pre život 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Dýchajú ho živé organizmy 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A919853-3FAC-4B05-94F9-4B3D22B145D2}"/>
              </a:ext>
            </a:extLst>
          </p:cNvPr>
          <p:cNvSpPr txBox="1"/>
          <p:nvPr/>
        </p:nvSpPr>
        <p:spPr>
          <a:xfrm>
            <a:off x="-1" y="3429000"/>
            <a:ext cx="7154945" cy="20621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u="sng" dirty="0"/>
              <a:t>Oxid uhličitý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Rastliny ho spotrebúvajú pri fotosyntéze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Spolupodieľa sa na skleníkovom efekte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223FAB4D-2DDE-43DD-883D-5B950BA045ED}"/>
              </a:ext>
            </a:extLst>
          </p:cNvPr>
          <p:cNvSpPr txBox="1"/>
          <p:nvPr/>
        </p:nvSpPr>
        <p:spPr>
          <a:xfrm>
            <a:off x="-1" y="5746315"/>
            <a:ext cx="7154945" cy="58477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u="sng" dirty="0"/>
              <a:t>Vodná para, Argón, Hélium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FE08A139-329E-4F1A-AF31-6B2AB62F1841}"/>
              </a:ext>
            </a:extLst>
          </p:cNvPr>
          <p:cNvSpPr txBox="1"/>
          <p:nvPr/>
        </p:nvSpPr>
        <p:spPr>
          <a:xfrm>
            <a:off x="7475457" y="4798243"/>
            <a:ext cx="4716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Destiláciou</a:t>
            </a:r>
            <a:r>
              <a:rPr lang="sk-SK" sz="3200" dirty="0"/>
              <a:t> skvapalneného vzduchu získavame jeho jednotlivé zložky.</a:t>
            </a:r>
          </a:p>
        </p:txBody>
      </p: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6DC09466-4373-4797-8668-DC7E245743C6}"/>
              </a:ext>
            </a:extLst>
          </p:cNvPr>
          <p:cNvCxnSpPr/>
          <p:nvPr/>
        </p:nvCxnSpPr>
        <p:spPr>
          <a:xfrm flipV="1">
            <a:off x="8814062" y="4440025"/>
            <a:ext cx="754144" cy="527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Vektor kreslený žárovka #64629765 | fotobanka Fotky&amp;amp;Foto">
            <a:extLst>
              <a:ext uri="{FF2B5EF4-FFF2-40B4-BE49-F238E27FC236}">
                <a16:creationId xmlns:a16="http://schemas.microsoft.com/office/drawing/2014/main" id="{DDD6FEB6-72AF-4E07-8E70-796A851E8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206" y="4028324"/>
            <a:ext cx="546755" cy="6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14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90CCEE74-B6EA-4262-8119-2E0ADC9F1E50}"/>
              </a:ext>
            </a:extLst>
          </p:cNvPr>
          <p:cNvSpPr txBox="1"/>
          <p:nvPr/>
        </p:nvSpPr>
        <p:spPr>
          <a:xfrm>
            <a:off x="0" y="0"/>
            <a:ext cx="2300140" cy="58477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Fotosyntéza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B45CE285-E80D-4277-90D5-FED9F8B9304A}"/>
              </a:ext>
            </a:extLst>
          </p:cNvPr>
          <p:cNvSpPr txBox="1"/>
          <p:nvPr/>
        </p:nvSpPr>
        <p:spPr>
          <a:xfrm>
            <a:off x="0" y="735291"/>
            <a:ext cx="12009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</a:t>
            </a:r>
            <a:r>
              <a:rPr lang="sk-SK" sz="3200" dirty="0"/>
              <a:t>Prebieha iba </a:t>
            </a:r>
            <a:r>
              <a:rPr lang="sk-SK" sz="3200" b="1" dirty="0"/>
              <a:t>v zelených rastlinách </a:t>
            </a:r>
            <a:r>
              <a:rPr lang="sk-SK" sz="3200" dirty="0"/>
              <a:t>(</a:t>
            </a:r>
            <a:r>
              <a:rPr lang="sk-SK" sz="3200" i="1" dirty="0"/>
              <a:t>obsahujúci chlorofyl</a:t>
            </a:r>
            <a:r>
              <a:rPr lang="sk-SK" sz="3200" dirty="0"/>
              <a:t>) pri pôsobení </a:t>
            </a:r>
            <a:r>
              <a:rPr lang="sk-SK" sz="3200" b="1" dirty="0"/>
              <a:t>slnečného žiarenia</a:t>
            </a:r>
            <a:endParaRPr lang="sk-SK" b="1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2F37ED89-F6C1-459F-8579-7CD00297AE20}"/>
              </a:ext>
            </a:extLst>
          </p:cNvPr>
          <p:cNvSpPr txBox="1"/>
          <p:nvPr/>
        </p:nvSpPr>
        <p:spPr>
          <a:xfrm>
            <a:off x="0" y="1736103"/>
            <a:ext cx="12009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Prostredníctvom fotosyntézy sa udržiava stále množstvo kyslíka vo vzduchu</a:t>
            </a:r>
            <a:endParaRPr lang="sk-SK" sz="3200" b="1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2E295CC7-4EEB-4441-B2EE-6FFA3D813104}"/>
              </a:ext>
            </a:extLst>
          </p:cNvPr>
          <p:cNvSpPr txBox="1"/>
          <p:nvPr/>
        </p:nvSpPr>
        <p:spPr>
          <a:xfrm>
            <a:off x="2821756" y="2410459"/>
            <a:ext cx="5964025" cy="5847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dirty="0"/>
              <a:t>6 CO</a:t>
            </a:r>
            <a:r>
              <a:rPr lang="sk-SK" sz="2000" dirty="0"/>
              <a:t>2</a:t>
            </a:r>
            <a:r>
              <a:rPr lang="sk-SK" sz="3200" dirty="0"/>
              <a:t> + 12 H</a:t>
            </a:r>
            <a:r>
              <a:rPr lang="sk-SK" sz="2000" dirty="0"/>
              <a:t>2</a:t>
            </a:r>
            <a:r>
              <a:rPr lang="sk-SK" sz="3200" dirty="0"/>
              <a:t>O → C</a:t>
            </a:r>
            <a:r>
              <a:rPr lang="sk-SK" sz="2000" dirty="0"/>
              <a:t>6</a:t>
            </a:r>
            <a:r>
              <a:rPr lang="sk-SK" sz="3200" dirty="0"/>
              <a:t>H</a:t>
            </a:r>
            <a:r>
              <a:rPr lang="sk-SK" sz="2000" dirty="0"/>
              <a:t>12</a:t>
            </a:r>
            <a:r>
              <a:rPr lang="sk-SK" sz="3200" dirty="0"/>
              <a:t>O</a:t>
            </a:r>
            <a:r>
              <a:rPr lang="sk-SK" sz="2000" dirty="0"/>
              <a:t>6</a:t>
            </a:r>
            <a:r>
              <a:rPr lang="sk-SK" sz="3200" dirty="0"/>
              <a:t> + 6 H</a:t>
            </a:r>
            <a:r>
              <a:rPr lang="sk-SK" sz="2000" dirty="0"/>
              <a:t>2</a:t>
            </a:r>
            <a:r>
              <a:rPr lang="sk-SK" sz="3200" dirty="0"/>
              <a:t>O 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911675D2-A76F-4700-BFD0-ACA79E96DF35}"/>
              </a:ext>
            </a:extLst>
          </p:cNvPr>
          <p:cNvCxnSpPr/>
          <p:nvPr/>
        </p:nvCxnSpPr>
        <p:spPr>
          <a:xfrm>
            <a:off x="3478491" y="2995234"/>
            <a:ext cx="0" cy="66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23E7D2CA-4DD5-42D3-91E8-05E0AD735261}"/>
              </a:ext>
            </a:extLst>
          </p:cNvPr>
          <p:cNvCxnSpPr/>
          <p:nvPr/>
        </p:nvCxnSpPr>
        <p:spPr>
          <a:xfrm>
            <a:off x="5044911" y="2995234"/>
            <a:ext cx="0" cy="66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2A74F464-3062-4D0C-8147-CE9DB448ED61}"/>
              </a:ext>
            </a:extLst>
          </p:cNvPr>
          <p:cNvCxnSpPr/>
          <p:nvPr/>
        </p:nvCxnSpPr>
        <p:spPr>
          <a:xfrm>
            <a:off x="6609761" y="2995234"/>
            <a:ext cx="0" cy="66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319F3713-49A5-42C8-8410-BA45C14058C6}"/>
              </a:ext>
            </a:extLst>
          </p:cNvPr>
          <p:cNvCxnSpPr/>
          <p:nvPr/>
        </p:nvCxnSpPr>
        <p:spPr>
          <a:xfrm>
            <a:off x="8193464" y="2995234"/>
            <a:ext cx="0" cy="66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BlokTextu 10">
            <a:extLst>
              <a:ext uri="{FF2B5EF4-FFF2-40B4-BE49-F238E27FC236}">
                <a16:creationId xmlns:a16="http://schemas.microsoft.com/office/drawing/2014/main" id="{5E33B613-B7F5-4CB1-B6A2-718D0B2B0339}"/>
              </a:ext>
            </a:extLst>
          </p:cNvPr>
          <p:cNvSpPr txBox="1"/>
          <p:nvPr/>
        </p:nvSpPr>
        <p:spPr>
          <a:xfrm>
            <a:off x="2725919" y="3608680"/>
            <a:ext cx="172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Oxid uhličitý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2D23885F-DAA4-43B9-AFD9-E93DF2F2037E}"/>
              </a:ext>
            </a:extLst>
          </p:cNvPr>
          <p:cNvSpPr txBox="1"/>
          <p:nvPr/>
        </p:nvSpPr>
        <p:spPr>
          <a:xfrm>
            <a:off x="4658414" y="3608679"/>
            <a:ext cx="90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Voda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0BA5E183-F118-419C-9E2D-65996235E09F}"/>
              </a:ext>
            </a:extLst>
          </p:cNvPr>
          <p:cNvSpPr txBox="1"/>
          <p:nvPr/>
        </p:nvSpPr>
        <p:spPr>
          <a:xfrm>
            <a:off x="6192626" y="3583300"/>
            <a:ext cx="95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Cukor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9D51E51D-34AF-491C-8D65-19D9720884B6}"/>
              </a:ext>
            </a:extLst>
          </p:cNvPr>
          <p:cNvSpPr txBox="1"/>
          <p:nvPr/>
        </p:nvSpPr>
        <p:spPr>
          <a:xfrm>
            <a:off x="7776328" y="3583299"/>
            <a:ext cx="90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Voda</a:t>
            </a:r>
          </a:p>
        </p:txBody>
      </p:sp>
      <p:pic>
        <p:nvPicPr>
          <p:cNvPr id="3074" name="Picture 2" descr="Fotosyntéza – Wikipedie">
            <a:extLst>
              <a:ext uri="{FF2B5EF4-FFF2-40B4-BE49-F238E27FC236}">
                <a16:creationId xmlns:a16="http://schemas.microsoft.com/office/drawing/2014/main" id="{1BFD5853-9174-4137-B65B-706584E74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1" y="3223967"/>
            <a:ext cx="3581399" cy="36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tosyntéza | datakabinet.sk">
            <a:extLst>
              <a:ext uri="{FF2B5EF4-FFF2-40B4-BE49-F238E27FC236}">
                <a16:creationId xmlns:a16="http://schemas.microsoft.com/office/drawing/2014/main" id="{04B35BE2-68C9-4EE3-BAC8-9CC8EDDBF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28" y="3886333"/>
            <a:ext cx="6403942" cy="31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24369ED-22E9-43B5-BC86-B80926C56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6" y="31098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35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270</Words>
  <Application>Microsoft Office PowerPoint</Application>
  <PresentationFormat>Širokouhlá</PresentationFormat>
  <Paragraphs>38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Motív Office</vt:lpstr>
      <vt:lpstr>Prezentácia programu PowerPoint</vt:lpstr>
      <vt:lpstr>Vzduch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Základná škola Cabajská</dc:creator>
  <cp:lastModifiedBy>Základná škola Cabajská</cp:lastModifiedBy>
  <cp:revision>1</cp:revision>
  <dcterms:created xsi:type="dcterms:W3CDTF">2022-01-19T09:09:14Z</dcterms:created>
  <dcterms:modified xsi:type="dcterms:W3CDTF">2022-01-19T09:43:50Z</dcterms:modified>
</cp:coreProperties>
</file>